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1" r:id="rId2"/>
    <p:sldId id="256" r:id="rId3"/>
    <p:sldId id="259" r:id="rId4"/>
    <p:sldId id="258"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DBE05E-11CB-8D4C-AA52-D5DEE801A264}">
          <p14:sldIdLst>
            <p14:sldId id="261"/>
            <p14:sldId id="256"/>
            <p14:sldId id="259"/>
            <p14:sldId id="258"/>
            <p14:sldId id="262"/>
            <p14:sldId id="263"/>
            <p14:sldId id="264"/>
            <p14:sldId id="265"/>
            <p14:sldId id="266"/>
            <p14:sldId id="267"/>
          </p14:sldIdLst>
        </p14:section>
        <p14:section name="Untitled Section" id="{CCF6DDA1-133E-4E4E-BBC9-58F9829CEB7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39560" autoAdjust="0"/>
  </p:normalViewPr>
  <p:slideViewPr>
    <p:cSldViewPr snapToGrid="0" snapToObjects="1">
      <p:cViewPr>
        <p:scale>
          <a:sx n="118" d="100"/>
          <a:sy n="118" d="100"/>
        </p:scale>
        <p:origin x="878" y="19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A2D85E-A443-8147-97A0-0541C7B3BC5B}" type="datetimeFigureOut">
              <a:rPr lang="en-US" smtClean="0"/>
              <a:t>9/11/2018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3B952F-04C0-CE42-84FB-7260EBB4E673}" type="slidenum">
              <a:rPr lang="en-US" smtClean="0"/>
              <a:t>‹#›</a:t>
            </a:fld>
            <a:endParaRPr lang="en-US"/>
          </a:p>
        </p:txBody>
      </p:sp>
    </p:spTree>
    <p:extLst>
      <p:ext uri="{BB962C8B-B14F-4D97-AF65-F5344CB8AC3E}">
        <p14:creationId xmlns:p14="http://schemas.microsoft.com/office/powerpoint/2010/main" val="23702306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Begynne foredraget med å vise en litt gammel statistikk – ikke det lureste å vise utdatert, men gjør de likevel for å skryte av oss i primærhelsetjenesten.</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Denne figuren hentet fra NOU rapport fra 1996 og gir et bilde av antall konsultasjoner i førstelinjetjenesten (fastlegekontor og legevakter)</a:t>
            </a:r>
          </a:p>
          <a:p>
            <a:r>
              <a:rPr lang="nb-NO" sz="1200" kern="1200" dirty="0" smtClean="0">
                <a:solidFill>
                  <a:schemeClr val="tx1"/>
                </a:solidFill>
                <a:effectLst/>
                <a:latin typeface="+mn-lt"/>
                <a:ea typeface="+mn-ea"/>
                <a:cs typeface="+mn-cs"/>
              </a:rPr>
              <a:t>Både dere leger og helsesekretærer kjenner godt til mengden og bredden i det vi gjør. Ofte tenke bredt og komplekst, både </a:t>
            </a:r>
            <a:r>
              <a:rPr lang="nb-NO" sz="1200" kern="1200" dirty="0" err="1" smtClean="0">
                <a:solidFill>
                  <a:schemeClr val="tx1"/>
                </a:solidFill>
                <a:effectLst/>
                <a:latin typeface="+mn-lt"/>
                <a:ea typeface="+mn-ea"/>
                <a:cs typeface="+mn-cs"/>
              </a:rPr>
              <a:t>mtp</a:t>
            </a:r>
            <a:r>
              <a:rPr lang="nb-NO" sz="1200" kern="1200" dirty="0" smtClean="0">
                <a:solidFill>
                  <a:schemeClr val="tx1"/>
                </a:solidFill>
                <a:effectLst/>
                <a:latin typeface="+mn-lt"/>
                <a:ea typeface="+mn-ea"/>
                <a:cs typeface="+mn-cs"/>
              </a:rPr>
              <a:t> diagnostikk, behandling </a:t>
            </a:r>
            <a:r>
              <a:rPr lang="nb-NO" sz="1200" kern="1200" dirty="0" err="1" smtClean="0">
                <a:solidFill>
                  <a:schemeClr val="tx1"/>
                </a:solidFill>
                <a:effectLst/>
                <a:latin typeface="+mn-lt"/>
                <a:ea typeface="+mn-ea"/>
                <a:cs typeface="+mn-cs"/>
              </a:rPr>
              <a:t>ogsamarbeid</a:t>
            </a:r>
            <a:r>
              <a:rPr lang="nb-NO" sz="1200" kern="1200" dirty="0" smtClean="0">
                <a:solidFill>
                  <a:schemeClr val="tx1"/>
                </a:solidFill>
                <a:effectLst/>
                <a:latin typeface="+mn-lt"/>
                <a:ea typeface="+mn-ea"/>
                <a:cs typeface="+mn-cs"/>
              </a:rPr>
              <a:t> med en rekke ulike andre aktører. Hverdagen vår,</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Men nå fokus på akuttsituasjoner, hvor vi må skifte tankesett</a:t>
            </a:r>
          </a:p>
          <a:p>
            <a:r>
              <a:rPr lang="nb-NO" sz="1200" kern="1200" dirty="0" smtClean="0">
                <a:solidFill>
                  <a:schemeClr val="tx1"/>
                </a:solidFill>
                <a:effectLst/>
                <a:latin typeface="+mn-lt"/>
                <a:ea typeface="+mn-ea"/>
                <a:cs typeface="+mn-cs"/>
              </a:rPr>
              <a:t>1) Komplekst/bredt -gjør det enkelt</a:t>
            </a:r>
          </a:p>
          <a:p>
            <a:r>
              <a:rPr lang="nb-NO" sz="1200" kern="1200" dirty="0" smtClean="0">
                <a:solidFill>
                  <a:schemeClr val="tx1"/>
                </a:solidFill>
                <a:effectLst/>
                <a:latin typeface="+mn-lt"/>
                <a:ea typeface="+mn-ea"/>
                <a:cs typeface="+mn-cs"/>
              </a:rPr>
              <a:t>2).Omfattende/bred diagnostikk/</a:t>
            </a:r>
            <a:r>
              <a:rPr lang="nb-NO" sz="1200" kern="1200" dirty="0" err="1" smtClean="0">
                <a:solidFill>
                  <a:schemeClr val="tx1"/>
                </a:solidFill>
                <a:effectLst/>
                <a:latin typeface="+mn-lt"/>
                <a:ea typeface="+mn-ea"/>
                <a:cs typeface="+mn-cs"/>
              </a:rPr>
              <a:t>us</a:t>
            </a:r>
            <a:r>
              <a:rPr lang="nb-NO" sz="1200" kern="1200" dirty="0" smtClean="0">
                <a:solidFill>
                  <a:schemeClr val="tx1"/>
                </a:solidFill>
                <a:effectLst/>
                <a:latin typeface="+mn-lt"/>
                <a:ea typeface="+mn-ea"/>
                <a:cs typeface="+mn-cs"/>
              </a:rPr>
              <a:t>- fokusert undersøkelse og håndtering av de vitale funksjoner ABCDE</a:t>
            </a:r>
          </a:p>
          <a:p>
            <a:r>
              <a:rPr lang="nb-NO" sz="1200" kern="1200" dirty="0" smtClean="0">
                <a:solidFill>
                  <a:schemeClr val="tx1"/>
                </a:solidFill>
                <a:effectLst/>
                <a:latin typeface="+mn-lt"/>
                <a:ea typeface="+mn-ea"/>
                <a:cs typeface="+mn-cs"/>
              </a:rPr>
              <a:t>3). Bruker tiden diagnostisk – Verstefallstenkning</a:t>
            </a:r>
          </a:p>
          <a:p>
            <a:r>
              <a:rPr lang="nb-NO" sz="1200" kern="1200" dirty="0" smtClean="0">
                <a:solidFill>
                  <a:schemeClr val="tx1"/>
                </a:solidFill>
                <a:effectLst/>
                <a:latin typeface="+mn-lt"/>
                <a:ea typeface="+mn-ea"/>
                <a:cs typeface="+mn-cs"/>
              </a:rPr>
              <a:t>4). Alene på kontor - tenk teamarbeid</a:t>
            </a:r>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1</a:t>
            </a:fld>
            <a:endParaRPr lang="en-US"/>
          </a:p>
        </p:txBody>
      </p:sp>
    </p:spTree>
    <p:extLst>
      <p:ext uri="{BB962C8B-B14F-4D97-AF65-F5344CB8AC3E}">
        <p14:creationId xmlns:p14="http://schemas.microsoft.com/office/powerpoint/2010/main" val="2785734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Teamarbeid i akuttsituasjoner.</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Tenke og reflektere bevisst rundt teamarbeid. Noe av det viktige vi skal jobbe med gjennom hele kurset.</a:t>
            </a:r>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2</a:t>
            </a:fld>
            <a:endParaRPr lang="en-US"/>
          </a:p>
        </p:txBody>
      </p:sp>
    </p:spTree>
    <p:extLst>
      <p:ext uri="{BB962C8B-B14F-4D97-AF65-F5344CB8AC3E}">
        <p14:creationId xmlns:p14="http://schemas.microsoft.com/office/powerpoint/2010/main" val="359985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Akuttmedisinske kjede, de fleste kjenner denne, skal gå likevel gå igjennom denne</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Akutt situasjon så vil typisk pasient/pårørende ringe 113. AMK </a:t>
            </a:r>
            <a:r>
              <a:rPr lang="nb-NO" sz="1200" kern="1200" dirty="0" err="1" smtClean="0">
                <a:solidFill>
                  <a:schemeClr val="tx1"/>
                </a:solidFill>
                <a:effectLst/>
                <a:latin typeface="+mn-lt"/>
                <a:ea typeface="+mn-ea"/>
                <a:cs typeface="+mn-cs"/>
              </a:rPr>
              <a:t>triagerer</a:t>
            </a:r>
            <a:r>
              <a:rPr lang="nb-NO" sz="1200" kern="1200" dirty="0" smtClean="0">
                <a:solidFill>
                  <a:schemeClr val="tx1"/>
                </a:solidFill>
                <a:effectLst/>
                <a:latin typeface="+mn-lt"/>
                <a:ea typeface="+mn-ea"/>
                <a:cs typeface="+mn-cs"/>
              </a:rPr>
              <a:t> da for å fastsette hastegrad og iverksette tiltak</a:t>
            </a:r>
          </a:p>
          <a:p>
            <a:r>
              <a:rPr lang="nb-NO" sz="1200" kern="1200" dirty="0" smtClean="0">
                <a:solidFill>
                  <a:schemeClr val="tx1"/>
                </a:solidFill>
                <a:effectLst/>
                <a:latin typeface="+mn-lt"/>
                <a:ea typeface="+mn-ea"/>
                <a:cs typeface="+mn-cs"/>
              </a:rPr>
              <a:t>Hvis rød respons – beordre/sende ut ambulanse og varsle legevaktslege. Ut til pasient – </a:t>
            </a:r>
            <a:r>
              <a:rPr lang="nb-NO" sz="1200" kern="1200" dirty="0" err="1" smtClean="0">
                <a:solidFill>
                  <a:schemeClr val="tx1"/>
                </a:solidFill>
                <a:effectLst/>
                <a:latin typeface="+mn-lt"/>
                <a:ea typeface="+mn-ea"/>
                <a:cs typeface="+mn-cs"/>
              </a:rPr>
              <a:t>syehus</a:t>
            </a:r>
            <a:r>
              <a:rPr lang="nb-NO" sz="1200" kern="1200" dirty="0" smtClean="0">
                <a:solidFill>
                  <a:schemeClr val="tx1"/>
                </a:solidFill>
                <a:effectLst/>
                <a:latin typeface="+mn-lt"/>
                <a:ea typeface="+mn-ea"/>
                <a:cs typeface="+mn-cs"/>
              </a:rPr>
              <a:t> for videre stabilisering, vurdering og behandling.</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I denne kjeden har det altså helsepersonell gjort flere vurderinger og varslinger hvor man har hentet bistand og hjelp fra andre, og </a:t>
            </a:r>
            <a:r>
              <a:rPr lang="nb-NO" sz="1200" kern="1200" dirty="0" err="1" smtClean="0">
                <a:solidFill>
                  <a:schemeClr val="tx1"/>
                </a:solidFill>
                <a:effectLst/>
                <a:latin typeface="+mn-lt"/>
                <a:ea typeface="+mn-ea"/>
                <a:cs typeface="+mn-cs"/>
              </a:rPr>
              <a:t>evt</a:t>
            </a:r>
            <a:r>
              <a:rPr lang="nb-NO" sz="1200" kern="1200" dirty="0" smtClean="0">
                <a:solidFill>
                  <a:schemeClr val="tx1"/>
                </a:solidFill>
                <a:effectLst/>
                <a:latin typeface="+mn-lt"/>
                <a:ea typeface="+mn-ea"/>
                <a:cs typeface="+mn-cs"/>
              </a:rPr>
              <a:t> henvist videre der det er nødvendig – det har skjedd en samarbeid og samhandling med annet kvalifisert helsepersonell.</a:t>
            </a:r>
          </a:p>
          <a:p>
            <a:r>
              <a:rPr lang="nb-NO" sz="1200" kern="1200" dirty="0" smtClean="0">
                <a:solidFill>
                  <a:schemeClr val="tx1"/>
                </a:solidFill>
                <a:effectLst/>
                <a:latin typeface="+mn-lt"/>
                <a:ea typeface="+mn-ea"/>
                <a:cs typeface="+mn-cs"/>
              </a:rPr>
              <a:t>Dette er hjemlet i </a:t>
            </a:r>
            <a:r>
              <a:rPr lang="nb-NO" sz="1200" kern="1200" dirty="0" err="1" smtClean="0">
                <a:solidFill>
                  <a:schemeClr val="tx1"/>
                </a:solidFill>
                <a:effectLst/>
                <a:latin typeface="+mn-lt"/>
                <a:ea typeface="+mn-ea"/>
                <a:cs typeface="+mn-cs"/>
              </a:rPr>
              <a:t>helsepersonelloven</a:t>
            </a:r>
            <a:r>
              <a:rPr lang="nb-NO" sz="1200" kern="1200" dirty="0" smtClean="0">
                <a:solidFill>
                  <a:schemeClr val="tx1"/>
                </a:solidFill>
                <a:effectLst/>
                <a:latin typeface="+mn-lt"/>
                <a:ea typeface="+mn-ea"/>
                <a:cs typeface="+mn-cs"/>
              </a:rPr>
              <a:t> paragraf 4 Forsvarlighet: Der står det bl.a.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Helsepersonell skal innrette seg etter sine faglige kvalifikasjoner, og skal hente bistand eller henvise pasienter videre der dette er nødvendig og mulig. Dersom pasientens behov tilsier det, skal yrkesutøvelsen skje ved samarbeid og samhandling med annet kvalifisert personell.</a:t>
            </a:r>
            <a:br>
              <a:rPr lang="nb-NO" sz="1200" kern="1200" dirty="0" smtClean="0">
                <a:solidFill>
                  <a:schemeClr val="tx1"/>
                </a:solidFill>
                <a:effectLst/>
                <a:latin typeface="+mn-lt"/>
                <a:ea typeface="+mn-ea"/>
                <a:cs typeface="+mn-cs"/>
              </a:rPr>
            </a:b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Dessuten har leger en helt spesiell posisjon når det </a:t>
            </a:r>
            <a:r>
              <a:rPr lang="nb-NO" sz="1200" kern="1200" dirty="0" err="1" smtClean="0">
                <a:solidFill>
                  <a:schemeClr val="tx1"/>
                </a:solidFill>
                <a:effectLst/>
                <a:latin typeface="+mn-lt"/>
                <a:ea typeface="+mn-ea"/>
                <a:cs typeface="+mn-cs"/>
              </a:rPr>
              <a:t>samhnadles</a:t>
            </a:r>
            <a:r>
              <a:rPr lang="nb-NO" sz="1200" kern="1200" dirty="0" smtClean="0">
                <a:solidFill>
                  <a:schemeClr val="tx1"/>
                </a:solidFill>
                <a:effectLst/>
                <a:latin typeface="+mn-lt"/>
                <a:ea typeface="+mn-ea"/>
                <a:cs typeface="+mn-cs"/>
              </a:rPr>
              <a:t>, og dette er også hjemlet i den samme paragrafen: Ved samarbeid med annet helsepersonell skal legen ta beslutninger i henholdsvis medisinske spørsmål som gjelder undersøkelse og behandling av den enkelte pasient.</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Ambulanse blir beordret ut av AMK, og når ambulansen rykker ut til pasient så jobber de etter prosedyrer og delegert ordinering/tillatelse til å gi medikamenter under visse betingelser. Istandgjøring og utdeling av legemidler skal som hovedregel skje </a:t>
            </a:r>
            <a:r>
              <a:rPr lang="nb-NO" sz="1200" kern="1200" dirty="0" err="1" smtClean="0">
                <a:solidFill>
                  <a:schemeClr val="tx1"/>
                </a:solidFill>
                <a:effectLst/>
                <a:latin typeface="+mn-lt"/>
                <a:ea typeface="+mn-ea"/>
                <a:cs typeface="+mn-cs"/>
              </a:rPr>
              <a:t>pa</a:t>
            </a:r>
            <a:r>
              <a:rPr lang="nb-NO" sz="1200" kern="1200" dirty="0" smtClean="0">
                <a:solidFill>
                  <a:schemeClr val="tx1"/>
                </a:solidFill>
                <a:effectLst/>
                <a:latin typeface="+mn-lt"/>
                <a:ea typeface="+mn-ea"/>
                <a:cs typeface="+mn-cs"/>
              </a:rPr>
              <a:t>̊ grunnlag av ordinering gjort til enkeltpasient. Unntatt fra dette er utdeling av legemidler som skjer </a:t>
            </a:r>
            <a:r>
              <a:rPr lang="nb-NO" sz="1200" kern="1200" dirty="0" err="1" smtClean="0">
                <a:solidFill>
                  <a:schemeClr val="tx1"/>
                </a:solidFill>
                <a:effectLst/>
                <a:latin typeface="+mn-lt"/>
                <a:ea typeface="+mn-ea"/>
                <a:cs typeface="+mn-cs"/>
              </a:rPr>
              <a:t>pa</a:t>
            </a:r>
            <a:r>
              <a:rPr lang="nb-NO" sz="1200" kern="1200" dirty="0" smtClean="0">
                <a:solidFill>
                  <a:schemeClr val="tx1"/>
                </a:solidFill>
                <a:effectLst/>
                <a:latin typeface="+mn-lt"/>
                <a:ea typeface="+mn-ea"/>
                <a:cs typeface="+mn-cs"/>
              </a:rPr>
              <a:t>̊ grunnlag av ordinering gjennom virksomhetens prosedyre og gjelder kun situasjoner der slik ordinering er nødvendig for å kunne yte forsvarlig helsehjelp. Prosedyren skal være fastsatt av virksomhetsleder og utarbeidet i </a:t>
            </a:r>
            <a:r>
              <a:rPr lang="nb-NO" sz="1200" kern="1200" dirty="0" err="1" smtClean="0">
                <a:solidFill>
                  <a:schemeClr val="tx1"/>
                </a:solidFill>
                <a:effectLst/>
                <a:latin typeface="+mn-lt"/>
                <a:ea typeface="+mn-ea"/>
                <a:cs typeface="+mn-cs"/>
              </a:rPr>
              <a:t>samråd</a:t>
            </a:r>
            <a:r>
              <a:rPr lang="nb-NO" sz="1200" kern="1200" dirty="0" smtClean="0">
                <a:solidFill>
                  <a:schemeClr val="tx1"/>
                </a:solidFill>
                <a:effectLst/>
                <a:latin typeface="+mn-lt"/>
                <a:ea typeface="+mn-ea"/>
                <a:cs typeface="+mn-cs"/>
              </a:rPr>
              <a:t> med helsepersonell med rekvireringsrett til pasient.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Idet legevaktslege/fastlege blir varslet om pasient så er det legevaktslege som er behandlende lege og dermed også har pasientansvaret/medisinske ansvaret for </a:t>
            </a:r>
            <a:r>
              <a:rPr lang="nb-NO" sz="1200" kern="1200" dirty="0" err="1" smtClean="0">
                <a:solidFill>
                  <a:schemeClr val="tx1"/>
                </a:solidFill>
                <a:effectLst/>
                <a:latin typeface="+mn-lt"/>
                <a:ea typeface="+mn-ea"/>
                <a:cs typeface="+mn-cs"/>
              </a:rPr>
              <a:t>pasiente</a:t>
            </a:r>
            <a:r>
              <a:rPr lang="nb-NO" sz="1200" kern="1200" dirty="0" smtClean="0">
                <a:solidFill>
                  <a:schemeClr val="tx1"/>
                </a:solidFill>
                <a:effectLst/>
                <a:latin typeface="+mn-lt"/>
                <a:ea typeface="+mn-ea"/>
                <a:cs typeface="+mn-cs"/>
              </a:rPr>
              <a:t> </a:t>
            </a:r>
            <a:r>
              <a:rPr lang="nb-NO" sz="1200" kern="1200" dirty="0" err="1" smtClean="0">
                <a:solidFill>
                  <a:schemeClr val="tx1"/>
                </a:solidFill>
                <a:effectLst/>
                <a:latin typeface="+mn-lt"/>
                <a:ea typeface="+mn-ea"/>
                <a:cs typeface="+mn-cs"/>
              </a:rPr>
              <a:t>prehospitalt</a:t>
            </a:r>
            <a:r>
              <a:rPr lang="nb-NO" sz="1200" kern="1200" dirty="0" smtClean="0">
                <a:solidFill>
                  <a:schemeClr val="tx1"/>
                </a:solidFill>
                <a:effectLst/>
                <a:latin typeface="+mn-lt"/>
                <a:ea typeface="+mn-ea"/>
                <a:cs typeface="+mn-cs"/>
              </a:rPr>
              <a:t>. Ansvaret kan overføres til annen lege (f.eks. </a:t>
            </a:r>
            <a:r>
              <a:rPr lang="nb-NO" sz="1200" kern="1200" dirty="0" err="1" smtClean="0">
                <a:solidFill>
                  <a:schemeClr val="tx1"/>
                </a:solidFill>
                <a:effectLst/>
                <a:latin typeface="+mn-lt"/>
                <a:ea typeface="+mn-ea"/>
                <a:cs typeface="+mn-cs"/>
              </a:rPr>
              <a:t>bakvaktslege</a:t>
            </a:r>
            <a:r>
              <a:rPr lang="nb-NO" sz="1200" kern="1200" dirty="0" smtClean="0">
                <a:solidFill>
                  <a:schemeClr val="tx1"/>
                </a:solidFill>
                <a:effectLst/>
                <a:latin typeface="+mn-lt"/>
                <a:ea typeface="+mn-ea"/>
                <a:cs typeface="+mn-cs"/>
              </a:rPr>
              <a:t> i legevakt, sykehus- eller luftambulanselege). Rådgivende – </a:t>
            </a:r>
            <a:r>
              <a:rPr lang="nb-NO" sz="1200" kern="1200" dirty="0" err="1" smtClean="0">
                <a:solidFill>
                  <a:schemeClr val="tx1"/>
                </a:solidFill>
                <a:effectLst/>
                <a:latin typeface="+mn-lt"/>
                <a:ea typeface="+mn-ea"/>
                <a:cs typeface="+mn-cs"/>
              </a:rPr>
              <a:t>behanldende</a:t>
            </a:r>
            <a:r>
              <a:rPr lang="nb-NO" sz="1200" kern="1200" dirty="0" smtClean="0">
                <a:solidFill>
                  <a:schemeClr val="tx1"/>
                </a:solidFill>
                <a:effectLst/>
                <a:latin typeface="+mn-lt"/>
                <a:ea typeface="+mn-ea"/>
                <a:cs typeface="+mn-cs"/>
              </a:rPr>
              <a:t> lege;</a:t>
            </a:r>
            <a:r>
              <a:rPr lang="nb-NO" sz="1200" kern="1200" baseline="0" dirty="0" smtClean="0">
                <a:solidFill>
                  <a:schemeClr val="tx1"/>
                </a:solidFill>
                <a:effectLst/>
                <a:latin typeface="+mn-lt"/>
                <a:ea typeface="+mn-ea"/>
                <a:cs typeface="+mn-cs"/>
              </a:rPr>
              <a:t> ulikt ansvarsforhold</a:t>
            </a:r>
            <a:endParaRPr lang="nb-NO" sz="1200" kern="1200" dirty="0" smtClean="0">
              <a:solidFill>
                <a:schemeClr val="tx1"/>
              </a:solidFill>
              <a:effectLst/>
              <a:latin typeface="+mn-lt"/>
              <a:ea typeface="+mn-ea"/>
              <a:cs typeface="+mn-cs"/>
            </a:endParaRP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Hvorvidt lege trenger å rykke ut må avgjøres av de som samhandler I hvert enkelt tilfelle, ut fra pasientens behov og personellets kvalifikasjoner som må sees I forhold til pasienten. Men den endelige beslutning ligger på den enkelte </a:t>
            </a:r>
            <a:r>
              <a:rPr lang="nb-NO" sz="1200" kern="1200" dirty="0" err="1" smtClean="0">
                <a:solidFill>
                  <a:schemeClr val="tx1"/>
                </a:solidFill>
                <a:effectLst/>
                <a:latin typeface="+mn-lt"/>
                <a:ea typeface="+mn-ea"/>
                <a:cs typeface="+mn-cs"/>
              </a:rPr>
              <a:t>lege.Dersom</a:t>
            </a:r>
            <a:r>
              <a:rPr lang="nb-NO" sz="1200" kern="1200" dirty="0" smtClean="0">
                <a:solidFill>
                  <a:schemeClr val="tx1"/>
                </a:solidFill>
                <a:effectLst/>
                <a:latin typeface="+mn-lt"/>
                <a:ea typeface="+mn-ea"/>
                <a:cs typeface="+mn-cs"/>
              </a:rPr>
              <a:t> legevaktslegen ikke rykker ut, skal ambulansepersonellet konsultere denne om medisinske tiltak og forløp hvis man er usikker.</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Ambulansepersonell har en viktig ambulansefaglig kompetanse med kompetanse i akuttmedisinske prosedyrer og operativ erfaring. Legen </a:t>
            </a:r>
            <a:r>
              <a:rPr lang="nb-NO" sz="1200" kern="1200" dirty="0" err="1" smtClean="0">
                <a:solidFill>
                  <a:schemeClr val="tx1"/>
                </a:solidFill>
                <a:effectLst/>
                <a:latin typeface="+mn-lt"/>
                <a:ea typeface="+mn-ea"/>
                <a:cs typeface="+mn-cs"/>
              </a:rPr>
              <a:t>pa</a:t>
            </a:r>
            <a:r>
              <a:rPr lang="nb-NO" sz="1200" kern="1200" dirty="0" smtClean="0">
                <a:solidFill>
                  <a:schemeClr val="tx1"/>
                </a:solidFill>
                <a:effectLst/>
                <a:latin typeface="+mn-lt"/>
                <a:ea typeface="+mn-ea"/>
                <a:cs typeface="+mn-cs"/>
              </a:rPr>
              <a:t>̊ sin side har kompetanse i den medisinske vurderingen av pasienten og kan diagnostisere og sette i verk mer avansert medisinsk behandling </a:t>
            </a:r>
            <a:r>
              <a:rPr lang="nb-NO" sz="1200" kern="1200" dirty="0" err="1" smtClean="0">
                <a:solidFill>
                  <a:schemeClr val="tx1"/>
                </a:solidFill>
                <a:effectLst/>
                <a:latin typeface="+mn-lt"/>
                <a:ea typeface="+mn-ea"/>
                <a:cs typeface="+mn-cs"/>
              </a:rPr>
              <a:t>pa</a:t>
            </a:r>
            <a:r>
              <a:rPr lang="nb-NO" sz="1200" kern="1200" dirty="0" smtClean="0">
                <a:solidFill>
                  <a:schemeClr val="tx1"/>
                </a:solidFill>
                <a:effectLst/>
                <a:latin typeface="+mn-lt"/>
                <a:ea typeface="+mn-ea"/>
                <a:cs typeface="+mn-cs"/>
              </a:rPr>
              <a:t>̊ stedet.</a:t>
            </a:r>
          </a:p>
          <a:p>
            <a:r>
              <a:rPr lang="nb-NO" sz="1200" kern="1200" dirty="0" smtClean="0">
                <a:solidFill>
                  <a:schemeClr val="tx1"/>
                </a:solidFill>
                <a:effectLst/>
                <a:latin typeface="+mn-lt"/>
                <a:ea typeface="+mn-ea"/>
                <a:cs typeface="+mn-cs"/>
              </a:rPr>
              <a:t>I situasjoner der legevaktslege er på stedet, vil legen vanligvis være den som har den beste medisinskfaglige forutsetningen for å vurdere hvilket nivå i helsetjenesten pasienten har behov for hjelp fra.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Der det er uenighet mellom legevaktslege og ambulansepersonell, vil legevaktslege ha siste ord.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I situasjoner hvor ambulansepersonellet mener at behandlingen ikke ivaretas </a:t>
            </a:r>
            <a:r>
              <a:rPr lang="nb-NO" sz="1200" kern="1200" dirty="0" err="1" smtClean="0">
                <a:solidFill>
                  <a:schemeClr val="tx1"/>
                </a:solidFill>
                <a:effectLst/>
                <a:latin typeface="+mn-lt"/>
                <a:ea typeface="+mn-ea"/>
                <a:cs typeface="+mn-cs"/>
              </a:rPr>
              <a:t>pa</a:t>
            </a:r>
            <a:r>
              <a:rPr lang="nb-NO" sz="1200" kern="1200" dirty="0" smtClean="0">
                <a:solidFill>
                  <a:schemeClr val="tx1"/>
                </a:solidFill>
                <a:effectLst/>
                <a:latin typeface="+mn-lt"/>
                <a:ea typeface="+mn-ea"/>
                <a:cs typeface="+mn-cs"/>
              </a:rPr>
              <a:t>̊ en forsvarlig </a:t>
            </a:r>
            <a:r>
              <a:rPr lang="nb-NO" sz="1200" kern="1200" dirty="0" err="1" smtClean="0">
                <a:solidFill>
                  <a:schemeClr val="tx1"/>
                </a:solidFill>
                <a:effectLst/>
                <a:latin typeface="+mn-lt"/>
                <a:ea typeface="+mn-ea"/>
                <a:cs typeface="+mn-cs"/>
              </a:rPr>
              <a:t>måte</a:t>
            </a:r>
            <a:r>
              <a:rPr lang="nb-NO" sz="1200" kern="1200" dirty="0" smtClean="0">
                <a:solidFill>
                  <a:schemeClr val="tx1"/>
                </a:solidFill>
                <a:effectLst/>
                <a:latin typeface="+mn-lt"/>
                <a:ea typeface="+mn-ea"/>
                <a:cs typeface="+mn-cs"/>
              </a:rPr>
              <a:t> av behandlende lege, plikter de å si fra til legen om dette. Ved fortsatt uenighet kontaktes AMK for konferansesamtale med sykehuslege.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I situasjoner der pasientbehandling blir avsluttet </a:t>
            </a:r>
            <a:r>
              <a:rPr lang="nb-NO" sz="1200" kern="1200" dirty="0" err="1" smtClean="0">
                <a:solidFill>
                  <a:schemeClr val="tx1"/>
                </a:solidFill>
                <a:effectLst/>
                <a:latin typeface="+mn-lt"/>
                <a:ea typeface="+mn-ea"/>
                <a:cs typeface="+mn-cs"/>
              </a:rPr>
              <a:t>pa</a:t>
            </a:r>
            <a:r>
              <a:rPr lang="nb-NO" sz="1200" kern="1200" dirty="0" smtClean="0">
                <a:solidFill>
                  <a:schemeClr val="tx1"/>
                </a:solidFill>
                <a:effectLst/>
                <a:latin typeface="+mn-lt"/>
                <a:ea typeface="+mn-ea"/>
                <a:cs typeface="+mn-cs"/>
              </a:rPr>
              <a:t>̊ stedet, skal legevaktslege eller rekvirerende lege konsulteres.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VI HAR ALTSÅ NOEN LOVER OG RETNINGSLINJER Å FORHOLDE OSS TIL I DEN AKUTTMEDISINSKE KJEDEN, OG SKULLE SÅLEDES TRO AT DET VAR GANSKE GREIE ROLLEAVKLARINGER OG OPPGAVEFORDELINGER. MEN SÅNN ER DET IKKE.. MANGE GRUNNER TIL DET:</a:t>
            </a:r>
          </a:p>
          <a:p>
            <a:pPr lvl="0"/>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Ulike forvaltningsnivå</a:t>
            </a:r>
          </a:p>
          <a:p>
            <a:pPr lvl="0"/>
            <a:r>
              <a:rPr lang="nb-NO" sz="1200" kern="1200" dirty="0" smtClean="0">
                <a:solidFill>
                  <a:schemeClr val="tx1"/>
                </a:solidFill>
                <a:effectLst/>
                <a:latin typeface="+mn-lt"/>
                <a:ea typeface="+mn-ea"/>
                <a:cs typeface="+mn-cs"/>
              </a:rPr>
              <a:t>Ulike </a:t>
            </a:r>
            <a:r>
              <a:rPr lang="nb-NO" sz="1200" kern="1200" dirty="0" err="1" smtClean="0">
                <a:solidFill>
                  <a:schemeClr val="tx1"/>
                </a:solidFill>
                <a:effectLst/>
                <a:latin typeface="+mn-lt"/>
                <a:ea typeface="+mn-ea"/>
                <a:cs typeface="+mn-cs"/>
              </a:rPr>
              <a:t>triageringssystemer</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Medisinsk </a:t>
            </a:r>
            <a:r>
              <a:rPr lang="nb-NO" sz="1200" kern="1200" dirty="0" err="1" smtClean="0">
                <a:solidFill>
                  <a:schemeClr val="tx1"/>
                </a:solidFill>
                <a:effectLst/>
                <a:latin typeface="+mn-lt"/>
                <a:ea typeface="+mn-ea"/>
                <a:cs typeface="+mn-cs"/>
              </a:rPr>
              <a:t>index</a:t>
            </a:r>
            <a:r>
              <a:rPr lang="nb-NO" sz="1200" kern="1200" dirty="0" smtClean="0">
                <a:solidFill>
                  <a:schemeClr val="tx1"/>
                </a:solidFill>
                <a:effectLst/>
                <a:latin typeface="+mn-lt"/>
                <a:ea typeface="+mn-ea"/>
                <a:cs typeface="+mn-cs"/>
              </a:rPr>
              <a:t> for nødmeldetjenester varsle lege – med i loopen – rykke ut</a:t>
            </a:r>
          </a:p>
          <a:p>
            <a:pPr lvl="0"/>
            <a:r>
              <a:rPr lang="nb-NO" sz="1200" kern="1200" dirty="0" smtClean="0">
                <a:solidFill>
                  <a:schemeClr val="tx1"/>
                </a:solidFill>
                <a:effectLst/>
                <a:latin typeface="+mn-lt"/>
                <a:ea typeface="+mn-ea"/>
                <a:cs typeface="+mn-cs"/>
              </a:rPr>
              <a:t>Ulik utdannelse og kompetanse ambulansearbeider</a:t>
            </a:r>
          </a:p>
          <a:p>
            <a:pPr lvl="0"/>
            <a:r>
              <a:rPr lang="nb-NO" sz="1200" kern="1200" dirty="0" smtClean="0">
                <a:solidFill>
                  <a:schemeClr val="tx1"/>
                </a:solidFill>
                <a:effectLst/>
                <a:latin typeface="+mn-lt"/>
                <a:ea typeface="+mn-ea"/>
                <a:cs typeface="+mn-cs"/>
              </a:rPr>
              <a:t>Samme med lege</a:t>
            </a:r>
          </a:p>
          <a:p>
            <a:pPr lvl="0"/>
            <a:r>
              <a:rPr lang="nb-NO" sz="1200" kern="1200" dirty="0" smtClean="0">
                <a:solidFill>
                  <a:schemeClr val="tx1"/>
                </a:solidFill>
                <a:effectLst/>
                <a:latin typeface="+mn-lt"/>
                <a:ea typeface="+mn-ea"/>
                <a:cs typeface="+mn-cs"/>
              </a:rPr>
              <a:t>Ulike organisering legevakt</a:t>
            </a:r>
            <a:br>
              <a:rPr lang="nb-NO" sz="1200" kern="1200" dirty="0" smtClean="0">
                <a:solidFill>
                  <a:schemeClr val="tx1"/>
                </a:solidFill>
                <a:effectLst/>
                <a:latin typeface="+mn-lt"/>
                <a:ea typeface="+mn-ea"/>
                <a:cs typeface="+mn-cs"/>
              </a:rPr>
            </a:b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Alt dette gir utfordringer i samarbeidet mellom ambulansetjeneste og legevakt. Forskning viser at de ambulanse synes at legevakt er vanskeligste å jobbe med, føler seg lite verdsatt.</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Bil- og </a:t>
            </a:r>
            <a:r>
              <a:rPr lang="nb-NO" sz="1200" kern="1200" dirty="0" err="1" smtClean="0">
                <a:solidFill>
                  <a:schemeClr val="tx1"/>
                </a:solidFill>
                <a:effectLst/>
                <a:latin typeface="+mn-lt"/>
                <a:ea typeface="+mn-ea"/>
                <a:cs typeface="+mn-cs"/>
              </a:rPr>
              <a:t>båtambulansetjenesten</a:t>
            </a:r>
            <a:r>
              <a:rPr lang="nb-NO" sz="1200" kern="1200" dirty="0" smtClean="0">
                <a:solidFill>
                  <a:schemeClr val="tx1"/>
                </a:solidFill>
                <a:effectLst/>
                <a:latin typeface="+mn-lt"/>
                <a:ea typeface="+mn-ea"/>
                <a:cs typeface="+mn-cs"/>
              </a:rPr>
              <a:t> utgjør sammen med kommunal legevaktordning den lokale akuttmedisinske beredskap. </a:t>
            </a:r>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3</a:t>
            </a:fld>
            <a:endParaRPr lang="en-US"/>
          </a:p>
        </p:txBody>
      </p:sp>
    </p:spTree>
    <p:extLst>
      <p:ext uri="{BB962C8B-B14F-4D97-AF65-F5344CB8AC3E}">
        <p14:creationId xmlns:p14="http://schemas.microsoft.com/office/powerpoint/2010/main" val="3247043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Ambulanse og legevakt som er det lokale akuttmedisinske team som redder liv.</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Vi vet at tidlig og god akuttmedisin redder liv. Velfungerende team gir bedre hjelp og behandling. </a:t>
            </a:r>
          </a:p>
          <a:p>
            <a:r>
              <a:rPr lang="nb-NO" sz="1200" kern="1200" dirty="0" smtClean="0">
                <a:solidFill>
                  <a:schemeClr val="tx1"/>
                </a:solidFill>
                <a:effectLst/>
                <a:latin typeface="+mn-lt"/>
                <a:ea typeface="+mn-ea"/>
                <a:cs typeface="+mn-cs"/>
              </a:rPr>
              <a:t>Iblant først lege helsesekretær – etter hvert ambulanse, eller lege ambulanse med sekretærer</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Hvordan kan vi bli gode team: Øve !! bli kjent med hverandre – kompetanse – roller</a:t>
            </a:r>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4</a:t>
            </a:fld>
            <a:endParaRPr lang="en-US"/>
          </a:p>
        </p:txBody>
      </p:sp>
    </p:spTree>
    <p:extLst>
      <p:ext uri="{BB962C8B-B14F-4D97-AF65-F5344CB8AC3E}">
        <p14:creationId xmlns:p14="http://schemas.microsoft.com/office/powerpoint/2010/main" val="3624154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Vi vet at det er noen egenskaper som kjennetegner et godt teamarbeid</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Når det haster er det spesielt viktig at alle hjelperne kjenner sine roller, har trent god kommunikasjon og forstår hvordan hensiktsmessig ledelse foregår – sentrale elementer I det vi kaller samhandling.</a:t>
            </a:r>
          </a:p>
          <a:p>
            <a:r>
              <a:rPr lang="nb-NO"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5</a:t>
            </a:fld>
            <a:endParaRPr lang="en-US"/>
          </a:p>
        </p:txBody>
      </p:sp>
    </p:spTree>
    <p:extLst>
      <p:ext uri="{BB962C8B-B14F-4D97-AF65-F5344CB8AC3E}">
        <p14:creationId xmlns:p14="http://schemas.microsoft.com/office/powerpoint/2010/main" val="294306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HVORFOR: ekstremt ineffektiv: trenger noen til å holde oversikt, beslutte og lede andre</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HVEM: Det er vel få som jobber så effekt, er så beslutningsdyktige og er i kontakt med så mange forskjellige yrkesgrupper som allmennlegen i den jevne hverdagen inne på kontoret!</a:t>
            </a:r>
          </a:p>
          <a:p>
            <a:r>
              <a:rPr lang="nb-NO" sz="1200" kern="1200" dirty="0" smtClean="0">
                <a:solidFill>
                  <a:schemeClr val="tx1"/>
                </a:solidFill>
                <a:effectLst/>
                <a:latin typeface="+mn-lt"/>
                <a:ea typeface="+mn-ea"/>
                <a:cs typeface="+mn-cs"/>
              </a:rPr>
              <a:t>Stor erfaring i tverrfaglig ledelse, vant til å beslutte på usikkert grunnlag, vant til effektiv å skaffe seg en god oversikt over nye problemstillinger. Vi kan avvike fra algoritmer/retningslinjer og å beslutte tiltak med alvorlige konsekvenser. I tillegg: legen som skal fatte beslutning om diagnose og behandling ved samhandling.</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HVORDAN: Lærer lite om  ledelse på doktorskolen. For noen mer naturlig enn andre, men dette er noe som det må trenes på. </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-En god leder holder gruppen samlet med en plan for arbeidet, og få hvert medlem til å yte sitte beste</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 Vennlig tone, klare beskjeder og ros fungerer.</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 Annet tips er «time </a:t>
            </a:r>
            <a:r>
              <a:rPr lang="nb-NO" sz="1200" kern="1200" dirty="0" err="1" smtClean="0">
                <a:solidFill>
                  <a:schemeClr val="tx1"/>
                </a:solidFill>
                <a:effectLst/>
                <a:latin typeface="+mn-lt"/>
                <a:ea typeface="+mn-ea"/>
                <a:cs typeface="+mn-cs"/>
              </a:rPr>
              <a:t>out</a:t>
            </a:r>
            <a:r>
              <a:rPr lang="nb-NO" sz="1200" kern="1200" dirty="0" smtClean="0">
                <a:solidFill>
                  <a:schemeClr val="tx1"/>
                </a:solidFill>
                <a:effectLst/>
                <a:latin typeface="+mn-lt"/>
                <a:ea typeface="+mn-ea"/>
                <a:cs typeface="+mn-cs"/>
              </a:rPr>
              <a:t>», der leder oppsummerer og gir tydelig åpning for innspill; dette gir følelse av tillit og respekt, i tillegg til ryddige forhold for meningsutveksling.</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 Oversikt får leder ved sin posisjon litt til siden, og ved å delegere oppgavene med </a:t>
            </a:r>
            <a:r>
              <a:rPr lang="nb-NO" sz="1200" kern="1200" dirty="0" err="1" smtClean="0">
                <a:solidFill>
                  <a:schemeClr val="tx1"/>
                </a:solidFill>
                <a:effectLst/>
                <a:latin typeface="+mn-lt"/>
                <a:ea typeface="+mn-ea"/>
                <a:cs typeface="+mn-cs"/>
              </a:rPr>
              <a:t>monitorering</a:t>
            </a:r>
            <a:r>
              <a:rPr lang="nb-NO" sz="1200" kern="1200" dirty="0" smtClean="0">
                <a:solidFill>
                  <a:schemeClr val="tx1"/>
                </a:solidFill>
                <a:effectLst/>
                <a:latin typeface="+mn-lt"/>
                <a:ea typeface="+mn-ea"/>
                <a:cs typeface="+mn-cs"/>
              </a:rPr>
              <a:t> og også enkle undersøkelser</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 Gode og systematiske beskrivelser med eksakte funn, gjerne tall og utvikling over tid</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 Fordel at lege tar ansvar for kommunikasjon inn på sykehus; lege-lege, forhindre forsinkelse med å gå via </a:t>
            </a:r>
            <a:r>
              <a:rPr lang="nb-NO" sz="1200" kern="1200" dirty="0" err="1" smtClean="0">
                <a:solidFill>
                  <a:schemeClr val="tx1"/>
                </a:solidFill>
                <a:effectLst/>
                <a:latin typeface="+mn-lt"/>
                <a:ea typeface="+mn-ea"/>
                <a:cs typeface="+mn-cs"/>
              </a:rPr>
              <a:t>forvakter</a:t>
            </a:r>
            <a:r>
              <a:rPr lang="nb-NO" sz="1200" kern="1200" dirty="0" smtClean="0">
                <a:solidFill>
                  <a:schemeClr val="tx1"/>
                </a:solidFill>
                <a:effectLst/>
                <a:latin typeface="+mn-lt"/>
                <a:ea typeface="+mn-ea"/>
                <a:cs typeface="+mn-cs"/>
              </a:rPr>
              <a:t> på sykehus.</a:t>
            </a:r>
            <a:br>
              <a:rPr lang="nb-NO" sz="1200" kern="1200" dirty="0" smtClean="0">
                <a:solidFill>
                  <a:schemeClr val="tx1"/>
                </a:solidFill>
                <a:effectLst/>
                <a:latin typeface="+mn-lt"/>
                <a:ea typeface="+mn-ea"/>
                <a:cs typeface="+mn-cs"/>
              </a:rPr>
            </a:b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En hensiktsmessig form for ledelse har I praksis vist seg å være mer fordelt etter nødvendig kompetanse I øyeblikket enn aktørene selv er klar over. </a:t>
            </a:r>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6</a:t>
            </a:fld>
            <a:endParaRPr lang="en-US"/>
          </a:p>
        </p:txBody>
      </p:sp>
    </p:spTree>
    <p:extLst>
      <p:ext uri="{BB962C8B-B14F-4D97-AF65-F5344CB8AC3E}">
        <p14:creationId xmlns:p14="http://schemas.microsoft.com/office/powerpoint/2010/main" val="2865385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Men</a:t>
            </a:r>
            <a:r>
              <a:rPr lang="en-US" baseline="0" dirty="0" smtClean="0"/>
              <a:t> </a:t>
            </a:r>
            <a:r>
              <a:rPr lang="en-US" baseline="0" dirty="0" err="1" smtClean="0"/>
              <a:t>ikke</a:t>
            </a:r>
            <a:r>
              <a:rPr lang="en-US" baseline="0" dirty="0" smtClean="0"/>
              <a:t> </a:t>
            </a:r>
            <a:r>
              <a:rPr lang="en-US" baseline="0" dirty="0" err="1" smtClean="0"/>
              <a:t>rop</a:t>
            </a:r>
            <a:r>
              <a:rPr lang="en-US" baseline="0" dirty="0" smtClean="0"/>
              <a:t> </a:t>
            </a:r>
            <a:r>
              <a:rPr lang="en-US" baseline="0" dirty="0" err="1" smtClean="0"/>
              <a:t>eller</a:t>
            </a:r>
            <a:r>
              <a:rPr lang="en-US" baseline="0" dirty="0" smtClean="0"/>
              <a:t> </a:t>
            </a:r>
            <a:r>
              <a:rPr lang="en-US" baseline="0" dirty="0" err="1" smtClean="0"/>
              <a:t>kjeft</a:t>
            </a:r>
            <a:endParaRPr lang="en-US" baseline="0" dirty="0" smtClean="0"/>
          </a:p>
          <a:p>
            <a:pPr marL="171450" indent="-171450">
              <a:buFontTx/>
              <a:buChar char="-"/>
            </a:pPr>
            <a:r>
              <a:rPr lang="en-US" baseline="0" dirty="0" err="1" smtClean="0"/>
              <a:t>Kommunikasjonsbarrierer</a:t>
            </a:r>
            <a:r>
              <a:rPr lang="en-US" baseline="0" dirty="0" smtClean="0"/>
              <a:t>: </a:t>
            </a:r>
            <a:r>
              <a:rPr lang="en-US" baseline="0" dirty="0" err="1" smtClean="0"/>
              <a:t>Faglig</a:t>
            </a:r>
            <a:r>
              <a:rPr lang="en-US" baseline="0" dirty="0" smtClean="0"/>
              <a:t> </a:t>
            </a:r>
            <a:r>
              <a:rPr lang="en-US" baseline="0" dirty="0" err="1" smtClean="0"/>
              <a:t>usikkerhet</a:t>
            </a:r>
            <a:r>
              <a:rPr lang="en-US" baseline="0" dirty="0" smtClean="0"/>
              <a:t>; </a:t>
            </a:r>
            <a:r>
              <a:rPr lang="en-US" baseline="0" dirty="0" err="1" smtClean="0"/>
              <a:t>sinne</a:t>
            </a:r>
            <a:r>
              <a:rPr lang="en-US" baseline="0" dirty="0" smtClean="0"/>
              <a:t>, </a:t>
            </a:r>
            <a:r>
              <a:rPr lang="en-US" baseline="0" dirty="0" err="1" smtClean="0"/>
              <a:t>frustrasjon</a:t>
            </a:r>
            <a:r>
              <a:rPr lang="en-US" baseline="0" dirty="0" smtClean="0"/>
              <a:t>, </a:t>
            </a:r>
            <a:r>
              <a:rPr lang="en-US" baseline="0" dirty="0" err="1" smtClean="0"/>
              <a:t>emosjonelle</a:t>
            </a:r>
            <a:r>
              <a:rPr lang="en-US" baseline="0" dirty="0" smtClean="0"/>
              <a:t> </a:t>
            </a:r>
            <a:r>
              <a:rPr lang="en-US" baseline="0" dirty="0" err="1" smtClean="0"/>
              <a:t>reaksjoner</a:t>
            </a:r>
            <a:r>
              <a:rPr lang="en-US" baseline="0" dirty="0" smtClean="0"/>
              <a:t>, </a:t>
            </a:r>
            <a:r>
              <a:rPr lang="en-US" baseline="0" dirty="0" err="1" smtClean="0"/>
              <a:t>prosedyrefokus</a:t>
            </a:r>
            <a:r>
              <a:rPr lang="en-US" baseline="0" dirty="0" smtClean="0"/>
              <a:t> </a:t>
            </a:r>
            <a:r>
              <a:rPr lang="en-US" baseline="0" dirty="0" err="1" smtClean="0"/>
              <a:t>og</a:t>
            </a:r>
            <a:r>
              <a:rPr lang="en-US" baseline="0" dirty="0" smtClean="0"/>
              <a:t> </a:t>
            </a:r>
            <a:r>
              <a:rPr lang="en-US" baseline="0" dirty="0" err="1" smtClean="0"/>
              <a:t>tunnelsyn</a:t>
            </a:r>
            <a:r>
              <a:rPr lang="en-US" baseline="0" dirty="0" smtClean="0"/>
              <a:t>, </a:t>
            </a:r>
            <a:r>
              <a:rPr lang="en-US" baseline="0" dirty="0" err="1" smtClean="0"/>
              <a:t>støy</a:t>
            </a:r>
            <a:r>
              <a:rPr lang="en-US" baseline="0" dirty="0" smtClean="0"/>
              <a:t> </a:t>
            </a:r>
            <a:r>
              <a:rPr lang="en-US" baseline="0" dirty="0" err="1" smtClean="0"/>
              <a:t>og</a:t>
            </a:r>
            <a:r>
              <a:rPr lang="en-US" baseline="0" dirty="0" smtClean="0"/>
              <a:t> </a:t>
            </a:r>
            <a:r>
              <a:rPr lang="en-US" baseline="0" dirty="0" err="1" smtClean="0"/>
              <a:t>avbrytelser</a:t>
            </a:r>
            <a:r>
              <a:rPr lang="en-US" baseline="0" dirty="0" smtClean="0"/>
              <a:t>, </a:t>
            </a:r>
            <a:r>
              <a:rPr lang="en-US" baseline="0" dirty="0" err="1" smtClean="0"/>
              <a:t>feilprioritering</a:t>
            </a:r>
            <a:r>
              <a:rPr lang="en-US" baseline="0" dirty="0" smtClean="0"/>
              <a:t> </a:t>
            </a:r>
            <a:r>
              <a:rPr lang="en-US" baseline="0" dirty="0" err="1" smtClean="0"/>
              <a:t>og</a:t>
            </a:r>
            <a:r>
              <a:rPr lang="en-US" baseline="0" dirty="0" smtClean="0"/>
              <a:t> </a:t>
            </a:r>
            <a:r>
              <a:rPr lang="en-US" baseline="0" dirty="0" err="1" smtClean="0"/>
              <a:t>skråsikkerhet</a:t>
            </a:r>
            <a:r>
              <a:rPr lang="en-US" baseline="0" dirty="0" smtClean="0"/>
              <a:t>, </a:t>
            </a:r>
            <a:r>
              <a:rPr lang="en-US" baseline="0" dirty="0" err="1" smtClean="0"/>
              <a:t>uvante</a:t>
            </a:r>
            <a:r>
              <a:rPr lang="en-US" baseline="0" dirty="0" smtClean="0"/>
              <a:t> </a:t>
            </a:r>
            <a:r>
              <a:rPr lang="en-US" baseline="0" dirty="0" err="1" smtClean="0"/>
              <a:t>omgivelser</a:t>
            </a:r>
            <a:r>
              <a:rPr lang="en-US" baseline="0" dirty="0" smtClean="0"/>
              <a:t>, </a:t>
            </a:r>
            <a:r>
              <a:rPr lang="en-US" baseline="0" dirty="0" err="1" smtClean="0"/>
              <a:t>uklare</a:t>
            </a:r>
            <a:r>
              <a:rPr lang="en-US" baseline="0" dirty="0" smtClean="0"/>
              <a:t> </a:t>
            </a:r>
            <a:r>
              <a:rPr lang="en-US" baseline="0" dirty="0" err="1" smtClean="0"/>
              <a:t>ansvarsforhold</a:t>
            </a:r>
            <a:r>
              <a:rPr lang="en-US" baseline="0" dirty="0" smtClean="0"/>
              <a:t>, </a:t>
            </a:r>
            <a:r>
              <a:rPr lang="en-US" baseline="0" dirty="0" err="1" smtClean="0"/>
              <a:t>språkbarrierer</a:t>
            </a:r>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7</a:t>
            </a:fld>
            <a:endParaRPr lang="en-US"/>
          </a:p>
        </p:txBody>
      </p:sp>
    </p:spTree>
    <p:extLst>
      <p:ext uri="{BB962C8B-B14F-4D97-AF65-F5344CB8AC3E}">
        <p14:creationId xmlns:p14="http://schemas.microsoft.com/office/powerpoint/2010/main" val="587062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Rollene er ikke uten videre gitt I dagens helse-Norge. Legers deltagelse I akuttmedisinen varierer som et eksempel mye, og det vil igjen påvirke lokal oppgavefordeling og utforming av roller.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Skulle gjerne ønsket faste team med avklarte roller og oppgavefordeling – ad hoc team</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Forskning på trening I lokale akuttmedisinske team viser at rolleavklaring og </a:t>
            </a:r>
            <a:r>
              <a:rPr lang="nb-NO" sz="1200" kern="1200" dirty="0" err="1" smtClean="0">
                <a:solidFill>
                  <a:schemeClr val="tx1"/>
                </a:solidFill>
                <a:effectLst/>
                <a:latin typeface="+mn-lt"/>
                <a:ea typeface="+mn-ea"/>
                <a:cs typeface="+mn-cs"/>
              </a:rPr>
              <a:t>oppgavefordelign</a:t>
            </a:r>
            <a:r>
              <a:rPr lang="nb-NO" sz="1200" kern="1200" dirty="0" smtClean="0">
                <a:solidFill>
                  <a:schemeClr val="tx1"/>
                </a:solidFill>
                <a:effectLst/>
                <a:latin typeface="+mn-lt"/>
                <a:ea typeface="+mn-ea"/>
                <a:cs typeface="+mn-cs"/>
              </a:rPr>
              <a:t> er </a:t>
            </a:r>
            <a:r>
              <a:rPr lang="nb-NO" sz="1200" kern="1200" dirty="0" err="1" smtClean="0">
                <a:solidFill>
                  <a:schemeClr val="tx1"/>
                </a:solidFill>
                <a:effectLst/>
                <a:latin typeface="+mn-lt"/>
                <a:ea typeface="+mn-ea"/>
                <a:cs typeface="+mn-cs"/>
              </a:rPr>
              <a:t>vitkige</a:t>
            </a:r>
            <a:r>
              <a:rPr lang="nb-NO" sz="1200" kern="1200" dirty="0" smtClean="0">
                <a:solidFill>
                  <a:schemeClr val="tx1"/>
                </a:solidFill>
                <a:effectLst/>
                <a:latin typeface="+mn-lt"/>
                <a:ea typeface="+mn-ea"/>
                <a:cs typeface="+mn-cs"/>
              </a:rPr>
              <a:t> tema som helsepersonell stadig bruker tid på å avklare på trening.</a:t>
            </a:r>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8</a:t>
            </a:fld>
            <a:endParaRPr lang="en-US"/>
          </a:p>
        </p:txBody>
      </p:sp>
    </p:spTree>
    <p:extLst>
      <p:ext uri="{BB962C8B-B14F-4D97-AF65-F5344CB8AC3E}">
        <p14:creationId xmlns:p14="http://schemas.microsoft.com/office/powerpoint/2010/main" val="2429013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Når</a:t>
            </a:r>
            <a:r>
              <a:rPr lang="en-US" dirty="0" smtClean="0"/>
              <a:t> vi </a:t>
            </a:r>
            <a:r>
              <a:rPr lang="en-US" dirty="0" err="1" smtClean="0"/>
              <a:t>skal</a:t>
            </a:r>
            <a:r>
              <a:rPr lang="en-US" dirty="0" smtClean="0"/>
              <a:t> </a:t>
            </a:r>
            <a:r>
              <a:rPr lang="en-US" dirty="0" err="1" smtClean="0"/>
              <a:t>øve</a:t>
            </a:r>
            <a:r>
              <a:rPr lang="en-US" dirty="0" smtClean="0"/>
              <a:t> </a:t>
            </a:r>
            <a:r>
              <a:rPr lang="en-US" dirty="0" err="1" smtClean="0"/>
              <a:t>teamarbeid</a:t>
            </a:r>
            <a:r>
              <a:rPr lang="en-US" baseline="0" dirty="0" smtClean="0"/>
              <a:t> </a:t>
            </a:r>
            <a:r>
              <a:rPr lang="en-US" baseline="0" dirty="0" err="1" smtClean="0"/>
              <a:t>disse</a:t>
            </a:r>
            <a:r>
              <a:rPr lang="en-US" baseline="0" dirty="0" smtClean="0"/>
              <a:t> </a:t>
            </a:r>
            <a:r>
              <a:rPr lang="en-US" baseline="0" dirty="0" err="1" smtClean="0"/>
              <a:t>dagene</a:t>
            </a:r>
            <a:r>
              <a:rPr lang="en-US" baseline="0" dirty="0" smtClean="0"/>
              <a:t> </a:t>
            </a:r>
            <a:r>
              <a:rPr lang="en-US" baseline="0" dirty="0" err="1" smtClean="0"/>
              <a:t>skal</a:t>
            </a:r>
            <a:r>
              <a:rPr lang="en-US" baseline="0" dirty="0" smtClean="0"/>
              <a:t> vi </a:t>
            </a:r>
            <a:r>
              <a:rPr lang="en-US" baseline="0" dirty="0" err="1" smtClean="0"/>
              <a:t>prøve</a:t>
            </a:r>
            <a:r>
              <a:rPr lang="en-US" baseline="0" dirty="0" smtClean="0"/>
              <a:t> </a:t>
            </a:r>
            <a:r>
              <a:rPr lang="en-US" baseline="0" dirty="0" err="1" smtClean="0"/>
              <a:t>å</a:t>
            </a:r>
            <a:r>
              <a:rPr lang="en-US" baseline="0" dirty="0" smtClean="0"/>
              <a:t> </a:t>
            </a:r>
            <a:r>
              <a:rPr lang="en-US" baseline="0" dirty="0" err="1" smtClean="0"/>
              <a:t>være</a:t>
            </a:r>
            <a:r>
              <a:rPr lang="en-US" baseline="0" dirty="0" smtClean="0"/>
              <a:t> </a:t>
            </a:r>
            <a:r>
              <a:rPr lang="en-US" baseline="0" dirty="0" err="1" smtClean="0"/>
              <a:t>ekstra</a:t>
            </a:r>
            <a:r>
              <a:rPr lang="en-US" baseline="0" dirty="0" smtClean="0"/>
              <a:t> </a:t>
            </a:r>
            <a:r>
              <a:rPr lang="en-US" baseline="0" dirty="0" err="1" smtClean="0"/>
              <a:t>oppmerksomme</a:t>
            </a:r>
            <a:r>
              <a:rPr lang="en-US" baseline="0" dirty="0" smtClean="0"/>
              <a:t> </a:t>
            </a:r>
            <a:r>
              <a:rPr lang="en-US" baseline="0" dirty="0" err="1" smtClean="0"/>
              <a:t>på</a:t>
            </a:r>
            <a:r>
              <a:rPr lang="en-US" baseline="0" dirty="0" smtClean="0"/>
              <a:t> </a:t>
            </a:r>
            <a:r>
              <a:rPr lang="en-US" baseline="0" dirty="0" err="1" smtClean="0"/>
              <a:t>følgende</a:t>
            </a:r>
            <a:r>
              <a:rPr lang="en-US" baseline="0" dirty="0" smtClean="0"/>
              <a:t> </a:t>
            </a:r>
            <a:r>
              <a:rPr lang="en-US" baseline="0" dirty="0" err="1" smtClean="0"/>
              <a:t>viktige</a:t>
            </a:r>
            <a:r>
              <a:rPr lang="en-US" baseline="0" dirty="0" smtClean="0"/>
              <a:t> </a:t>
            </a:r>
            <a:r>
              <a:rPr lang="en-US" baseline="0" dirty="0" err="1" smtClean="0"/>
              <a:t>momenter</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3B952F-04C0-CE42-84FB-7260EBB4E673}" type="slidenum">
              <a:rPr lang="en-US" smtClean="0"/>
              <a:t>9</a:t>
            </a:fld>
            <a:endParaRPr lang="en-US"/>
          </a:p>
        </p:txBody>
      </p:sp>
    </p:spTree>
    <p:extLst>
      <p:ext uri="{BB962C8B-B14F-4D97-AF65-F5344CB8AC3E}">
        <p14:creationId xmlns:p14="http://schemas.microsoft.com/office/powerpoint/2010/main" val="168328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nb-NO"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9/11/2018</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nb-NO"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nb-NO"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nb-NO"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nb-NO"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nb-NO"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nb-NO"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nb-NO"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nb-NO"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nb-NO"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nb-NO"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9/11/2018</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nb-NO"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nb-NO"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nb-NO"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nb-NO"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9/11/2018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nb-NO"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9/11/2018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9/11/2018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nb-NO"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nb-NO"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nb-NO"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9/11/2018</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33634" y="646316"/>
            <a:ext cx="8455207" cy="5420644"/>
          </a:xfrm>
          <a:prstGeom prst="rect">
            <a:avLst/>
          </a:prstGeom>
        </p:spPr>
      </p:pic>
    </p:spTree>
    <p:extLst>
      <p:ext uri="{BB962C8B-B14F-4D97-AF65-F5344CB8AC3E}">
        <p14:creationId xmlns:p14="http://schemas.microsoft.com/office/powerpoint/2010/main" val="1401670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0113" y="244158"/>
            <a:ext cx="7345362" cy="1262503"/>
          </a:xfrm>
        </p:spPr>
        <p:txBody>
          <a:bodyPr>
            <a:normAutofit/>
          </a:bodyPr>
          <a:lstStyle/>
          <a:p>
            <a:endParaRPr lang="en-US" dirty="0"/>
          </a:p>
        </p:txBody>
      </p:sp>
      <p:sp>
        <p:nvSpPr>
          <p:cNvPr id="5" name="Content Placeholder 4"/>
          <p:cNvSpPr>
            <a:spLocks noGrp="1"/>
          </p:cNvSpPr>
          <p:nvPr>
            <p:ph idx="1"/>
          </p:nvPr>
        </p:nvSpPr>
        <p:spPr/>
        <p:txBody>
          <a:bodyPr anchor="t">
            <a:normAutofit/>
          </a:bodyPr>
          <a:lstStyle/>
          <a:p>
            <a:pPr marL="0" indent="0" algn="ctr">
              <a:buNone/>
            </a:pPr>
            <a:r>
              <a:rPr lang="en-US" sz="3200" dirty="0" err="1" smtClean="0"/>
              <a:t>Målet</a:t>
            </a:r>
            <a:r>
              <a:rPr lang="en-US" sz="3200" dirty="0" smtClean="0"/>
              <a:t> </a:t>
            </a:r>
            <a:r>
              <a:rPr lang="en-US" sz="3200" dirty="0" err="1" smtClean="0"/>
              <a:t>er</a:t>
            </a:r>
            <a:r>
              <a:rPr lang="en-US" sz="3200" dirty="0" smtClean="0"/>
              <a:t> </a:t>
            </a:r>
            <a:r>
              <a:rPr lang="en-US" sz="3200" dirty="0" err="1" smtClean="0"/>
              <a:t>å</a:t>
            </a:r>
            <a:r>
              <a:rPr lang="en-US" sz="3200" dirty="0" smtClean="0"/>
              <a:t> </a:t>
            </a:r>
            <a:r>
              <a:rPr lang="en-US" sz="3200" dirty="0" err="1" smtClean="0"/>
              <a:t>få</a:t>
            </a:r>
            <a:r>
              <a:rPr lang="en-US" sz="3200" dirty="0" smtClean="0"/>
              <a:t> </a:t>
            </a:r>
            <a:r>
              <a:rPr lang="en-US" sz="3200" dirty="0" err="1" smtClean="0"/>
              <a:t>det</a:t>
            </a:r>
            <a:r>
              <a:rPr lang="en-US" sz="3200" dirty="0" smtClean="0"/>
              <a:t> </a:t>
            </a:r>
            <a:r>
              <a:rPr lang="en-US" sz="3200" dirty="0" err="1" smtClean="0"/>
              <a:t>beste</a:t>
            </a:r>
            <a:r>
              <a:rPr lang="en-US" sz="3200" dirty="0" smtClean="0"/>
              <a:t> </a:t>
            </a:r>
            <a:r>
              <a:rPr lang="en-US" sz="3200" dirty="0" err="1" smtClean="0"/>
              <a:t>ut</a:t>
            </a:r>
            <a:r>
              <a:rPr lang="en-US" sz="3200" dirty="0" smtClean="0"/>
              <a:t> </a:t>
            </a:r>
            <a:r>
              <a:rPr lang="en-US" sz="3200" dirty="0" err="1" smtClean="0"/>
              <a:t>av</a:t>
            </a:r>
            <a:r>
              <a:rPr lang="en-US" sz="3200" dirty="0" smtClean="0"/>
              <a:t> </a:t>
            </a:r>
            <a:r>
              <a:rPr lang="en-US" sz="3200" dirty="0" err="1" smtClean="0"/>
              <a:t>teamets</a:t>
            </a:r>
            <a:r>
              <a:rPr lang="en-US" sz="3200" dirty="0" smtClean="0"/>
              <a:t> </a:t>
            </a:r>
            <a:r>
              <a:rPr lang="en-US" sz="3200" dirty="0" err="1" smtClean="0"/>
              <a:t>samlede</a:t>
            </a:r>
            <a:r>
              <a:rPr lang="en-US" sz="3200" dirty="0" smtClean="0"/>
              <a:t> </a:t>
            </a:r>
            <a:r>
              <a:rPr lang="en-US" sz="3200" dirty="0" err="1" smtClean="0"/>
              <a:t>kompetanse</a:t>
            </a:r>
            <a:r>
              <a:rPr lang="en-US" sz="3200" dirty="0" smtClean="0"/>
              <a:t> </a:t>
            </a:r>
            <a:r>
              <a:rPr lang="en-US" sz="3200" dirty="0" err="1" smtClean="0"/>
              <a:t>og</a:t>
            </a:r>
            <a:r>
              <a:rPr lang="en-US" sz="3200" dirty="0" smtClean="0"/>
              <a:t> </a:t>
            </a:r>
            <a:r>
              <a:rPr lang="en-US" sz="3200" dirty="0" err="1" smtClean="0"/>
              <a:t>ferdigheter</a:t>
            </a:r>
            <a:endParaRPr lang="en-US" sz="3200" dirty="0"/>
          </a:p>
        </p:txBody>
      </p:sp>
    </p:spTree>
    <p:extLst>
      <p:ext uri="{BB962C8B-B14F-4D97-AF65-F5344CB8AC3E}">
        <p14:creationId xmlns:p14="http://schemas.microsoft.com/office/powerpoint/2010/main" val="2219648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1371600"/>
            <a:ext cx="7345362" cy="2664100"/>
          </a:xfrm>
        </p:spPr>
        <p:txBody>
          <a:bodyPr/>
          <a:lstStyle/>
          <a:p>
            <a:r>
              <a:rPr lang="en-US" dirty="0" err="1" smtClean="0"/>
              <a:t>Akuttmedisinsk</a:t>
            </a:r>
            <a:r>
              <a:rPr lang="en-US" dirty="0" smtClean="0"/>
              <a:t> </a:t>
            </a:r>
            <a:r>
              <a:rPr lang="en-US" dirty="0" err="1" smtClean="0"/>
              <a:t>teamarbeid</a:t>
            </a:r>
            <a:endParaRPr lang="en-US" dirty="0"/>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5916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1883419" y="372601"/>
            <a:ext cx="5370436" cy="5990101"/>
          </a:xfrm>
          <a:prstGeom prst="rect">
            <a:avLst/>
          </a:prstGeom>
        </p:spPr>
      </p:pic>
    </p:spTree>
    <p:extLst>
      <p:ext uri="{BB962C8B-B14F-4D97-AF65-F5344CB8AC3E}">
        <p14:creationId xmlns:p14="http://schemas.microsoft.com/office/powerpoint/2010/main" val="1510670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29404307_383846885359256_2156167157044477952_n.jpg"/>
          <p:cNvPicPr>
            <a:picLocks noGrp="1" noChangeAspect="1"/>
          </p:cNvPicPr>
          <p:nvPr>
            <p:ph sz="half" idx="4294967295"/>
          </p:nvPr>
        </p:nvPicPr>
        <p:blipFill>
          <a:blip r:embed="rId3" cstate="email">
            <a:extLst>
              <a:ext uri="{28A0092B-C50C-407E-A947-70E740481C1C}">
                <a14:useLocalDpi xmlns:a14="http://schemas.microsoft.com/office/drawing/2010/main" val="0"/>
              </a:ext>
            </a:extLst>
          </a:blip>
          <a:srcRect t="3814" b="3814"/>
          <a:stretch>
            <a:fillRect/>
          </a:stretch>
        </p:blipFill>
        <p:spPr>
          <a:xfrm>
            <a:off x="2789802" y="662855"/>
            <a:ext cx="3652837" cy="2530475"/>
          </a:xfrm>
        </p:spPr>
      </p:pic>
      <p:pic>
        <p:nvPicPr>
          <p:cNvPr id="5" name="Content Placeholder 4" descr="Unknown.jpg"/>
          <p:cNvPicPr>
            <a:picLocks noGrp="1" noChangeAspect="1"/>
          </p:cNvPicPr>
          <p:nvPr>
            <p:ph sz="half" idx="4294967295"/>
          </p:nvPr>
        </p:nvPicPr>
        <p:blipFill rotWithShape="1">
          <a:blip r:embed="rId4">
            <a:extLst>
              <a:ext uri="{28A0092B-C50C-407E-A947-70E740481C1C}">
                <a14:useLocalDpi xmlns:a14="http://schemas.microsoft.com/office/drawing/2010/main" val="0"/>
              </a:ext>
            </a:extLst>
          </a:blip>
          <a:srcRect t="-1401" b="-1401"/>
          <a:stretch/>
        </p:blipFill>
        <p:spPr>
          <a:xfrm>
            <a:off x="2789802" y="3392488"/>
            <a:ext cx="3652837" cy="2682875"/>
          </a:xfrm>
        </p:spPr>
      </p:pic>
    </p:spTree>
    <p:extLst>
      <p:ext uri="{BB962C8B-B14F-4D97-AF65-F5344CB8AC3E}">
        <p14:creationId xmlns:p14="http://schemas.microsoft.com/office/powerpoint/2010/main" val="2926410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err="1" smtClean="0"/>
              <a:t>Godt</a:t>
            </a:r>
            <a:r>
              <a:rPr lang="en-US" dirty="0" smtClean="0"/>
              <a:t> </a:t>
            </a:r>
            <a:r>
              <a:rPr lang="en-US" dirty="0" err="1" smtClean="0"/>
              <a:t>teamarbeid</a:t>
            </a:r>
            <a:endParaRPr lang="en-US" dirty="0"/>
          </a:p>
        </p:txBody>
      </p:sp>
      <p:sp>
        <p:nvSpPr>
          <p:cNvPr id="6" name="Content Placeholder 5"/>
          <p:cNvSpPr>
            <a:spLocks noGrp="1"/>
          </p:cNvSpPr>
          <p:nvPr>
            <p:ph idx="1"/>
          </p:nvPr>
        </p:nvSpPr>
        <p:spPr>
          <a:xfrm>
            <a:off x="900113" y="2572087"/>
            <a:ext cx="5847910" cy="3346940"/>
          </a:xfrm>
        </p:spPr>
        <p:txBody>
          <a:bodyPr/>
          <a:lstStyle/>
          <a:p>
            <a:r>
              <a:rPr lang="en-US" dirty="0" err="1" smtClean="0"/>
              <a:t>Felles</a:t>
            </a:r>
            <a:r>
              <a:rPr lang="en-US" dirty="0" smtClean="0"/>
              <a:t> </a:t>
            </a:r>
            <a:r>
              <a:rPr lang="en-US" dirty="0" err="1" smtClean="0"/>
              <a:t>mål</a:t>
            </a:r>
            <a:endParaRPr lang="en-US" dirty="0" smtClean="0"/>
          </a:p>
          <a:p>
            <a:r>
              <a:rPr lang="en-US" dirty="0" err="1" smtClean="0"/>
              <a:t>Hensiktsmessig</a:t>
            </a:r>
            <a:r>
              <a:rPr lang="en-US" dirty="0" smtClean="0"/>
              <a:t> </a:t>
            </a:r>
            <a:r>
              <a:rPr lang="en-US" dirty="0" err="1" smtClean="0"/>
              <a:t>ledelse</a:t>
            </a:r>
            <a:endParaRPr lang="en-US" dirty="0" smtClean="0"/>
          </a:p>
          <a:p>
            <a:r>
              <a:rPr lang="en-US" dirty="0" smtClean="0"/>
              <a:t>God </a:t>
            </a:r>
            <a:r>
              <a:rPr lang="en-US" dirty="0" err="1" smtClean="0"/>
              <a:t>kommunikasjon</a:t>
            </a:r>
            <a:endParaRPr lang="en-US" dirty="0" smtClean="0"/>
          </a:p>
          <a:p>
            <a:r>
              <a:rPr lang="en-US" dirty="0" err="1" smtClean="0"/>
              <a:t>Rolleavklaring</a:t>
            </a:r>
            <a:r>
              <a:rPr lang="en-US" dirty="0" smtClean="0"/>
              <a:t> </a:t>
            </a:r>
            <a:r>
              <a:rPr lang="en-US" dirty="0" err="1" smtClean="0"/>
              <a:t>og</a:t>
            </a:r>
            <a:r>
              <a:rPr lang="en-US" dirty="0" smtClean="0"/>
              <a:t> </a:t>
            </a:r>
            <a:r>
              <a:rPr lang="en-US" dirty="0" err="1" smtClean="0"/>
              <a:t>oppgavefordeling</a:t>
            </a:r>
            <a:endParaRPr lang="en-US" dirty="0" smtClean="0"/>
          </a:p>
          <a:p>
            <a:pPr marL="0" indent="0">
              <a:buNone/>
            </a:pPr>
            <a:endParaRPr lang="en-US" dirty="0"/>
          </a:p>
        </p:txBody>
      </p:sp>
    </p:spTree>
    <p:extLst>
      <p:ext uri="{BB962C8B-B14F-4D97-AF65-F5344CB8AC3E}">
        <p14:creationId xmlns:p14="http://schemas.microsoft.com/office/powerpoint/2010/main" val="731761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Ledelse</a:t>
            </a:r>
            <a:endParaRPr lang="en-US" dirty="0"/>
          </a:p>
        </p:txBody>
      </p:sp>
      <p:sp>
        <p:nvSpPr>
          <p:cNvPr id="3" name="Content Placeholder 2"/>
          <p:cNvSpPr>
            <a:spLocks noGrp="1"/>
          </p:cNvSpPr>
          <p:nvPr>
            <p:ph idx="1"/>
          </p:nvPr>
        </p:nvSpPr>
        <p:spPr/>
        <p:txBody>
          <a:bodyPr/>
          <a:lstStyle/>
          <a:p>
            <a:r>
              <a:rPr lang="en-US" dirty="0" err="1" smtClean="0"/>
              <a:t>Hvorfor</a:t>
            </a:r>
            <a:r>
              <a:rPr lang="en-US" dirty="0" smtClean="0"/>
              <a:t>?</a:t>
            </a:r>
          </a:p>
          <a:p>
            <a:r>
              <a:rPr lang="en-US" dirty="0" err="1" smtClean="0"/>
              <a:t>Hvem</a:t>
            </a:r>
            <a:r>
              <a:rPr lang="en-US" dirty="0" smtClean="0"/>
              <a:t>?</a:t>
            </a:r>
          </a:p>
          <a:p>
            <a:r>
              <a:rPr lang="en-US" dirty="0" err="1" smtClean="0"/>
              <a:t>Hvordan</a:t>
            </a:r>
            <a:r>
              <a:rPr lang="en-US" dirty="0"/>
              <a:t>?</a:t>
            </a:r>
            <a:endParaRPr lang="en-US" dirty="0" smtClean="0"/>
          </a:p>
          <a:p>
            <a:r>
              <a:rPr lang="en-US" dirty="0" err="1" smtClean="0"/>
              <a:t>Hensiktsmessig</a:t>
            </a:r>
            <a:r>
              <a:rPr lang="en-US" dirty="0" smtClean="0"/>
              <a:t> </a:t>
            </a:r>
            <a:r>
              <a:rPr lang="en-US" dirty="0" err="1" smtClean="0"/>
              <a:t>ledelse</a:t>
            </a:r>
            <a:r>
              <a:rPr lang="en-US" dirty="0" smtClean="0"/>
              <a:t>:</a:t>
            </a:r>
            <a:br>
              <a:rPr lang="en-US" dirty="0" smtClean="0"/>
            </a:br>
            <a:r>
              <a:rPr lang="en-US" dirty="0" err="1" smtClean="0"/>
              <a:t>Utpekt</a:t>
            </a:r>
            <a:r>
              <a:rPr lang="en-US" dirty="0" smtClean="0"/>
              <a:t> - </a:t>
            </a:r>
            <a:r>
              <a:rPr lang="en-US" dirty="0" err="1" smtClean="0"/>
              <a:t>Fordelt</a:t>
            </a:r>
            <a:endParaRPr lang="en-US" dirty="0" smtClean="0"/>
          </a:p>
        </p:txBody>
      </p:sp>
    </p:spTree>
    <p:extLst>
      <p:ext uri="{BB962C8B-B14F-4D97-AF65-F5344CB8AC3E}">
        <p14:creationId xmlns:p14="http://schemas.microsoft.com/office/powerpoint/2010/main" val="1414378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a:t>
            </a:r>
            <a:r>
              <a:rPr lang="en-US" dirty="0" err="1" smtClean="0"/>
              <a:t>kommunikasjon</a:t>
            </a:r>
            <a:endParaRPr lang="en-US" dirty="0"/>
          </a:p>
        </p:txBody>
      </p:sp>
      <p:sp>
        <p:nvSpPr>
          <p:cNvPr id="3" name="Content Placeholder 2"/>
          <p:cNvSpPr>
            <a:spLocks noGrp="1"/>
          </p:cNvSpPr>
          <p:nvPr>
            <p:ph idx="1"/>
          </p:nvPr>
        </p:nvSpPr>
        <p:spPr/>
        <p:txBody>
          <a:bodyPr/>
          <a:lstStyle/>
          <a:p>
            <a:r>
              <a:rPr lang="en-US" dirty="0" err="1" smtClean="0"/>
              <a:t>Tydelig</a:t>
            </a:r>
            <a:r>
              <a:rPr lang="en-US" dirty="0" smtClean="0"/>
              <a:t> </a:t>
            </a:r>
            <a:r>
              <a:rPr lang="en-US" dirty="0" err="1" smtClean="0"/>
              <a:t>kommunikasjon</a:t>
            </a:r>
            <a:endParaRPr lang="en-US" dirty="0" smtClean="0"/>
          </a:p>
          <a:p>
            <a:r>
              <a:rPr lang="en-US" dirty="0" err="1" smtClean="0"/>
              <a:t>Bruk</a:t>
            </a:r>
            <a:r>
              <a:rPr lang="en-US" dirty="0" smtClean="0"/>
              <a:t> </a:t>
            </a:r>
            <a:r>
              <a:rPr lang="en-US" dirty="0" err="1" smtClean="0"/>
              <a:t>navn</a:t>
            </a:r>
            <a:r>
              <a:rPr lang="en-US" dirty="0" smtClean="0"/>
              <a:t> </a:t>
            </a:r>
            <a:r>
              <a:rPr lang="en-US" dirty="0" err="1" smtClean="0"/>
              <a:t>eller</a:t>
            </a:r>
            <a:r>
              <a:rPr lang="en-US" dirty="0" smtClean="0"/>
              <a:t> “</a:t>
            </a:r>
            <a:r>
              <a:rPr lang="en-US" dirty="0" err="1" smtClean="0"/>
              <a:t>adresser</a:t>
            </a:r>
            <a:r>
              <a:rPr lang="en-US" dirty="0" smtClean="0"/>
              <a:t>”</a:t>
            </a:r>
          </a:p>
          <a:p>
            <a:r>
              <a:rPr lang="en-US" dirty="0" err="1" smtClean="0"/>
              <a:t>Vær</a:t>
            </a:r>
            <a:r>
              <a:rPr lang="en-US" dirty="0" smtClean="0"/>
              <a:t> </a:t>
            </a:r>
            <a:r>
              <a:rPr lang="en-US" dirty="0" err="1" smtClean="0"/>
              <a:t>direkte</a:t>
            </a:r>
            <a:r>
              <a:rPr lang="en-US" dirty="0" smtClean="0"/>
              <a:t> </a:t>
            </a:r>
            <a:r>
              <a:rPr lang="en-US" dirty="0" err="1" smtClean="0"/>
              <a:t>og</a:t>
            </a:r>
            <a:r>
              <a:rPr lang="en-US" dirty="0" smtClean="0"/>
              <a:t> </a:t>
            </a:r>
            <a:r>
              <a:rPr lang="en-US" dirty="0" err="1" smtClean="0"/>
              <a:t>høflig</a:t>
            </a:r>
            <a:endParaRPr lang="en-US" dirty="0" smtClean="0"/>
          </a:p>
          <a:p>
            <a:r>
              <a:rPr lang="en-US" dirty="0" err="1" smtClean="0"/>
              <a:t>Snakk</a:t>
            </a:r>
            <a:r>
              <a:rPr lang="en-US" dirty="0" smtClean="0"/>
              <a:t> </a:t>
            </a:r>
            <a:r>
              <a:rPr lang="en-US" dirty="0" err="1" smtClean="0"/>
              <a:t>høyt</a:t>
            </a:r>
            <a:r>
              <a:rPr lang="en-US" dirty="0" smtClean="0"/>
              <a:t> </a:t>
            </a:r>
            <a:r>
              <a:rPr lang="en-US" dirty="0" err="1" smtClean="0"/>
              <a:t>og</a:t>
            </a:r>
            <a:r>
              <a:rPr lang="en-US" dirty="0" smtClean="0"/>
              <a:t> </a:t>
            </a:r>
            <a:r>
              <a:rPr lang="en-US" dirty="0" err="1" smtClean="0"/>
              <a:t>tydelig</a:t>
            </a:r>
            <a:endParaRPr lang="en-US" dirty="0" smtClean="0"/>
          </a:p>
          <a:p>
            <a:r>
              <a:rPr lang="en-US" dirty="0" smtClean="0"/>
              <a:t>“Closed loop” – </a:t>
            </a:r>
            <a:r>
              <a:rPr lang="en-US" dirty="0" err="1" smtClean="0"/>
              <a:t>kvitter</a:t>
            </a:r>
            <a:r>
              <a:rPr lang="en-US" dirty="0" smtClean="0"/>
              <a:t> for </a:t>
            </a:r>
            <a:r>
              <a:rPr lang="en-US" dirty="0" err="1" smtClean="0"/>
              <a:t>mottatt</a:t>
            </a:r>
            <a:r>
              <a:rPr lang="en-US" dirty="0" smtClean="0"/>
              <a:t> </a:t>
            </a:r>
            <a:r>
              <a:rPr lang="en-US" dirty="0" err="1" smtClean="0"/>
              <a:t>beskjed</a:t>
            </a:r>
            <a:r>
              <a:rPr lang="en-US" dirty="0" smtClean="0"/>
              <a:t>:</a:t>
            </a:r>
          </a:p>
          <a:p>
            <a:pPr lvl="8"/>
            <a:r>
              <a:rPr lang="en-US" dirty="0" smtClean="0"/>
              <a:t>“Du </a:t>
            </a:r>
            <a:r>
              <a:rPr lang="en-US" dirty="0" err="1" smtClean="0"/>
              <a:t>henter</a:t>
            </a:r>
            <a:r>
              <a:rPr lang="en-US" dirty="0" smtClean="0"/>
              <a:t> </a:t>
            </a:r>
            <a:r>
              <a:rPr lang="en-US" dirty="0" err="1" smtClean="0"/>
              <a:t>hjertestarter</a:t>
            </a:r>
            <a:r>
              <a:rPr lang="en-US" dirty="0" smtClean="0"/>
              <a:t>”</a:t>
            </a:r>
          </a:p>
          <a:p>
            <a:pPr lvl="8"/>
            <a:r>
              <a:rPr lang="en-US" dirty="0" smtClean="0"/>
              <a:t>“</a:t>
            </a:r>
            <a:r>
              <a:rPr lang="en-US" dirty="0" err="1" smtClean="0"/>
              <a:t>Jeg</a:t>
            </a:r>
            <a:r>
              <a:rPr lang="en-US" dirty="0" smtClean="0"/>
              <a:t> </a:t>
            </a:r>
            <a:r>
              <a:rPr lang="en-US" dirty="0" err="1" smtClean="0"/>
              <a:t>henter</a:t>
            </a:r>
            <a:r>
              <a:rPr lang="en-US" dirty="0" smtClean="0"/>
              <a:t> </a:t>
            </a:r>
            <a:r>
              <a:rPr lang="en-US" dirty="0" err="1" smtClean="0"/>
              <a:t>hjertestarter</a:t>
            </a:r>
            <a:r>
              <a:rPr lang="en-US" dirty="0" smtClean="0"/>
              <a:t>”</a:t>
            </a:r>
            <a:endParaRPr lang="en-US" dirty="0"/>
          </a:p>
        </p:txBody>
      </p:sp>
    </p:spTree>
    <p:extLst>
      <p:ext uri="{BB962C8B-B14F-4D97-AF65-F5344CB8AC3E}">
        <p14:creationId xmlns:p14="http://schemas.microsoft.com/office/powerpoint/2010/main" val="1103810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Rolleavklaring</a:t>
            </a:r>
            <a:r>
              <a:rPr lang="en-US" dirty="0" smtClean="0"/>
              <a:t> </a:t>
            </a:r>
            <a:r>
              <a:rPr lang="en-US" dirty="0" err="1" smtClean="0"/>
              <a:t>og</a:t>
            </a:r>
            <a:r>
              <a:rPr lang="en-US" dirty="0" smtClean="0"/>
              <a:t> </a:t>
            </a:r>
            <a:r>
              <a:rPr lang="en-US" dirty="0" err="1" smtClean="0"/>
              <a:t>oppgavefordeling</a:t>
            </a:r>
            <a:endParaRPr lang="en-US" dirty="0"/>
          </a:p>
        </p:txBody>
      </p:sp>
      <p:sp>
        <p:nvSpPr>
          <p:cNvPr id="3" name="Content Placeholder 2"/>
          <p:cNvSpPr>
            <a:spLocks noGrp="1"/>
          </p:cNvSpPr>
          <p:nvPr>
            <p:ph idx="1"/>
          </p:nvPr>
        </p:nvSpPr>
        <p:spPr/>
        <p:txBody>
          <a:bodyPr/>
          <a:lstStyle/>
          <a:p>
            <a:r>
              <a:rPr lang="en-US" dirty="0" err="1" smtClean="0"/>
              <a:t>Rollene</a:t>
            </a:r>
            <a:r>
              <a:rPr lang="en-US" dirty="0" smtClean="0"/>
              <a:t> </a:t>
            </a:r>
            <a:r>
              <a:rPr lang="en-US" dirty="0" err="1" smtClean="0"/>
              <a:t>er</a:t>
            </a:r>
            <a:r>
              <a:rPr lang="en-US" dirty="0" smtClean="0"/>
              <a:t> </a:t>
            </a:r>
            <a:r>
              <a:rPr lang="en-US" dirty="0" err="1" smtClean="0"/>
              <a:t>ikke</a:t>
            </a:r>
            <a:r>
              <a:rPr lang="en-US" dirty="0" smtClean="0"/>
              <a:t> </a:t>
            </a:r>
            <a:r>
              <a:rPr lang="en-US" dirty="0" err="1" smtClean="0"/>
              <a:t>uten</a:t>
            </a:r>
            <a:r>
              <a:rPr lang="en-US" dirty="0" smtClean="0"/>
              <a:t> </a:t>
            </a:r>
            <a:r>
              <a:rPr lang="en-US" dirty="0" err="1" smtClean="0"/>
              <a:t>videre</a:t>
            </a:r>
            <a:r>
              <a:rPr lang="en-US" dirty="0" smtClean="0"/>
              <a:t> </a:t>
            </a:r>
            <a:r>
              <a:rPr lang="en-US" dirty="0" err="1" smtClean="0"/>
              <a:t>gitt</a:t>
            </a:r>
            <a:r>
              <a:rPr lang="en-US" dirty="0" smtClean="0"/>
              <a:t> </a:t>
            </a:r>
            <a:r>
              <a:rPr lang="en-US" dirty="0" err="1" smtClean="0"/>
              <a:t>i</a:t>
            </a:r>
            <a:r>
              <a:rPr lang="en-US" dirty="0" smtClean="0"/>
              <a:t> </a:t>
            </a:r>
            <a:r>
              <a:rPr lang="en-US" dirty="0" err="1" smtClean="0"/>
              <a:t>dagens</a:t>
            </a:r>
            <a:r>
              <a:rPr lang="en-US" dirty="0" smtClean="0"/>
              <a:t> </a:t>
            </a:r>
            <a:r>
              <a:rPr lang="en-US" dirty="0" err="1" smtClean="0"/>
              <a:t>Helse-Norge</a:t>
            </a:r>
            <a:endParaRPr lang="en-US" dirty="0" smtClean="0"/>
          </a:p>
          <a:p>
            <a:r>
              <a:rPr lang="en-US" dirty="0" err="1" smtClean="0"/>
              <a:t>Relativt</a:t>
            </a:r>
            <a:r>
              <a:rPr lang="en-US" dirty="0" smtClean="0"/>
              <a:t> </a:t>
            </a:r>
            <a:r>
              <a:rPr lang="en-US" dirty="0" err="1" smtClean="0"/>
              <a:t>faste</a:t>
            </a:r>
            <a:r>
              <a:rPr lang="en-US" dirty="0" smtClean="0"/>
              <a:t> team – ad hoc team</a:t>
            </a:r>
          </a:p>
          <a:p>
            <a:endParaRPr lang="en-US" dirty="0"/>
          </a:p>
        </p:txBody>
      </p:sp>
    </p:spTree>
    <p:extLst>
      <p:ext uri="{BB962C8B-B14F-4D97-AF65-F5344CB8AC3E}">
        <p14:creationId xmlns:p14="http://schemas.microsoft.com/office/powerpoint/2010/main" val="900791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Viktige</a:t>
            </a:r>
            <a:r>
              <a:rPr lang="en-US" dirty="0" smtClean="0"/>
              <a:t> </a:t>
            </a:r>
            <a:r>
              <a:rPr lang="en-US" dirty="0" err="1" smtClean="0"/>
              <a:t>momenter</a:t>
            </a:r>
            <a:endParaRPr lang="en-US" dirty="0"/>
          </a:p>
        </p:txBody>
      </p:sp>
      <p:sp>
        <p:nvSpPr>
          <p:cNvPr id="3" name="Content Placeholder 2"/>
          <p:cNvSpPr>
            <a:spLocks noGrp="1"/>
          </p:cNvSpPr>
          <p:nvPr>
            <p:ph idx="1"/>
          </p:nvPr>
        </p:nvSpPr>
        <p:spPr/>
        <p:txBody>
          <a:bodyPr>
            <a:normAutofit lnSpcReduction="10000"/>
          </a:bodyPr>
          <a:lstStyle/>
          <a:p>
            <a:r>
              <a:rPr lang="en-US" dirty="0" err="1" smtClean="0"/>
              <a:t>Tydelig</a:t>
            </a:r>
            <a:r>
              <a:rPr lang="en-US" dirty="0" smtClean="0"/>
              <a:t> </a:t>
            </a:r>
            <a:r>
              <a:rPr lang="en-US" dirty="0" err="1" smtClean="0"/>
              <a:t>fokus</a:t>
            </a:r>
            <a:r>
              <a:rPr lang="en-US" dirty="0" smtClean="0"/>
              <a:t> </a:t>
            </a:r>
            <a:r>
              <a:rPr lang="en-US" dirty="0" err="1" smtClean="0"/>
              <a:t>på</a:t>
            </a:r>
            <a:r>
              <a:rPr lang="en-US" dirty="0" smtClean="0"/>
              <a:t> </a:t>
            </a:r>
            <a:r>
              <a:rPr lang="en-US" dirty="0" err="1" smtClean="0"/>
              <a:t>pasient</a:t>
            </a:r>
            <a:r>
              <a:rPr lang="en-US" dirty="0" smtClean="0"/>
              <a:t> </a:t>
            </a:r>
            <a:r>
              <a:rPr lang="en-US" dirty="0" err="1" smtClean="0"/>
              <a:t>som</a:t>
            </a:r>
            <a:r>
              <a:rPr lang="en-US" dirty="0" smtClean="0"/>
              <a:t> </a:t>
            </a:r>
            <a:r>
              <a:rPr lang="en-US" dirty="0" err="1" smtClean="0"/>
              <a:t>sentrum</a:t>
            </a:r>
            <a:r>
              <a:rPr lang="en-US" dirty="0" smtClean="0"/>
              <a:t> for </a:t>
            </a:r>
            <a:r>
              <a:rPr lang="en-US" dirty="0" err="1" smtClean="0"/>
              <a:t>teamet</a:t>
            </a:r>
            <a:endParaRPr lang="en-US" dirty="0" smtClean="0"/>
          </a:p>
          <a:p>
            <a:r>
              <a:rPr lang="en-US" dirty="0" err="1" smtClean="0"/>
              <a:t>Leders</a:t>
            </a:r>
            <a:r>
              <a:rPr lang="en-US" dirty="0" smtClean="0"/>
              <a:t> </a:t>
            </a:r>
            <a:r>
              <a:rPr lang="en-US" dirty="0" err="1" smtClean="0"/>
              <a:t>oversikt</a:t>
            </a:r>
            <a:r>
              <a:rPr lang="en-US" dirty="0" smtClean="0"/>
              <a:t> over </a:t>
            </a:r>
            <a:r>
              <a:rPr lang="en-US" dirty="0" err="1" smtClean="0"/>
              <a:t>situasjonen</a:t>
            </a:r>
            <a:r>
              <a:rPr lang="en-US" dirty="0" smtClean="0"/>
              <a:t> </a:t>
            </a:r>
            <a:r>
              <a:rPr lang="en-US" dirty="0" err="1" smtClean="0"/>
              <a:t>og</a:t>
            </a:r>
            <a:r>
              <a:rPr lang="en-US" dirty="0" smtClean="0"/>
              <a:t> </a:t>
            </a:r>
            <a:r>
              <a:rPr lang="en-US" dirty="0" err="1" smtClean="0"/>
              <a:t>deling</a:t>
            </a:r>
            <a:r>
              <a:rPr lang="en-US" dirty="0" smtClean="0"/>
              <a:t> via rapport </a:t>
            </a:r>
            <a:r>
              <a:rPr lang="en-US" dirty="0" err="1" smtClean="0"/>
              <a:t>til</a:t>
            </a:r>
            <a:r>
              <a:rPr lang="en-US" dirty="0" smtClean="0"/>
              <a:t> </a:t>
            </a:r>
            <a:r>
              <a:rPr lang="en-US" dirty="0" err="1" smtClean="0"/>
              <a:t>teamet</a:t>
            </a:r>
            <a:r>
              <a:rPr lang="en-US" dirty="0" smtClean="0"/>
              <a:t> </a:t>
            </a:r>
            <a:r>
              <a:rPr lang="en-US" dirty="0" err="1" smtClean="0"/>
              <a:t>og</a:t>
            </a:r>
            <a:r>
              <a:rPr lang="en-US" dirty="0" smtClean="0"/>
              <a:t> AMK</a:t>
            </a:r>
          </a:p>
          <a:p>
            <a:r>
              <a:rPr lang="en-US" dirty="0" err="1" smtClean="0"/>
              <a:t>Tydelig</a:t>
            </a:r>
            <a:r>
              <a:rPr lang="en-US" dirty="0" smtClean="0"/>
              <a:t> </a:t>
            </a:r>
            <a:r>
              <a:rPr lang="en-US" dirty="0" err="1" smtClean="0"/>
              <a:t>kommunikasjon</a:t>
            </a:r>
            <a:r>
              <a:rPr lang="en-US" dirty="0" smtClean="0"/>
              <a:t> </a:t>
            </a:r>
            <a:r>
              <a:rPr lang="en-US" dirty="0" err="1" smtClean="0"/>
              <a:t>mellom</a:t>
            </a:r>
            <a:r>
              <a:rPr lang="en-US" dirty="0" smtClean="0"/>
              <a:t> </a:t>
            </a:r>
            <a:r>
              <a:rPr lang="en-US" dirty="0" err="1" smtClean="0"/>
              <a:t>deltagerne</a:t>
            </a:r>
            <a:r>
              <a:rPr lang="en-US" dirty="0" smtClean="0"/>
              <a:t> (</a:t>
            </a:r>
            <a:r>
              <a:rPr lang="en-US" dirty="0" err="1" smtClean="0"/>
              <a:t>bruk</a:t>
            </a:r>
            <a:r>
              <a:rPr lang="en-US" dirty="0" smtClean="0"/>
              <a:t> </a:t>
            </a:r>
            <a:r>
              <a:rPr lang="en-US" dirty="0" err="1" smtClean="0"/>
              <a:t>av</a:t>
            </a:r>
            <a:r>
              <a:rPr lang="en-US" dirty="0" smtClean="0"/>
              <a:t> </a:t>
            </a:r>
            <a:r>
              <a:rPr lang="en-US" dirty="0" err="1" smtClean="0"/>
              <a:t>navn</a:t>
            </a:r>
            <a:r>
              <a:rPr lang="en-US" dirty="0" smtClean="0"/>
              <a:t> </a:t>
            </a:r>
            <a:r>
              <a:rPr lang="en-US" dirty="0" err="1" smtClean="0"/>
              <a:t>og</a:t>
            </a:r>
            <a:r>
              <a:rPr lang="en-US" dirty="0" smtClean="0"/>
              <a:t> “closed loop”)</a:t>
            </a:r>
          </a:p>
          <a:p>
            <a:r>
              <a:rPr lang="en-US" dirty="0" err="1" smtClean="0"/>
              <a:t>Tydelighet</a:t>
            </a:r>
            <a:r>
              <a:rPr lang="en-US" dirty="0" smtClean="0"/>
              <a:t> </a:t>
            </a:r>
            <a:r>
              <a:rPr lang="en-US" dirty="0" err="1" smtClean="0"/>
              <a:t>omkring</a:t>
            </a:r>
            <a:r>
              <a:rPr lang="en-US" dirty="0" smtClean="0"/>
              <a:t> </a:t>
            </a:r>
            <a:r>
              <a:rPr lang="en-US" dirty="0" err="1" smtClean="0"/>
              <a:t>avgjørelser</a:t>
            </a:r>
            <a:r>
              <a:rPr lang="en-US" dirty="0" smtClean="0"/>
              <a:t> </a:t>
            </a:r>
            <a:r>
              <a:rPr lang="en-US" dirty="0" err="1" smtClean="0"/>
              <a:t>som</a:t>
            </a:r>
            <a:r>
              <a:rPr lang="en-US" dirty="0" smtClean="0"/>
              <a:t> </a:t>
            </a:r>
            <a:r>
              <a:rPr lang="en-US" dirty="0" err="1" smtClean="0"/>
              <a:t>vurderinger</a:t>
            </a:r>
            <a:r>
              <a:rPr lang="en-US" dirty="0" smtClean="0"/>
              <a:t> </a:t>
            </a:r>
            <a:r>
              <a:rPr lang="en-US" dirty="0" err="1" smtClean="0"/>
              <a:t>og</a:t>
            </a:r>
            <a:r>
              <a:rPr lang="en-US" dirty="0" smtClean="0"/>
              <a:t> plan for </a:t>
            </a:r>
            <a:r>
              <a:rPr lang="en-US" dirty="0" err="1" smtClean="0"/>
              <a:t>behandling</a:t>
            </a:r>
            <a:endParaRPr lang="en-US" dirty="0" smtClean="0"/>
          </a:p>
          <a:p>
            <a:r>
              <a:rPr lang="en-US" dirty="0" smtClean="0"/>
              <a:t>Rom for </a:t>
            </a:r>
            <a:r>
              <a:rPr lang="en-US" dirty="0" err="1" smtClean="0"/>
              <a:t>tilbakemeldinger</a:t>
            </a:r>
            <a:endParaRPr lang="en-US" dirty="0" smtClean="0"/>
          </a:p>
          <a:p>
            <a:endParaRPr lang="en-US" dirty="0"/>
          </a:p>
          <a:p>
            <a:endParaRPr lang="en-US" dirty="0"/>
          </a:p>
        </p:txBody>
      </p:sp>
    </p:spTree>
    <p:extLst>
      <p:ext uri="{BB962C8B-B14F-4D97-AF65-F5344CB8AC3E}">
        <p14:creationId xmlns:p14="http://schemas.microsoft.com/office/powerpoint/2010/main" val="166781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1970</TotalTime>
  <Words>828</Words>
  <Application>Microsoft Office PowerPoint</Application>
  <PresentationFormat>Skjermfremvisning (4:3)</PresentationFormat>
  <Paragraphs>113</Paragraphs>
  <Slides>10</Slides>
  <Notes>9</Notes>
  <HiddenSlides>0</HiddenSlides>
  <MMClips>0</MMClips>
  <ScaleCrop>false</ScaleCrop>
  <HeadingPairs>
    <vt:vector size="4" baseType="variant">
      <vt:variant>
        <vt:lpstr>Tema</vt:lpstr>
      </vt:variant>
      <vt:variant>
        <vt:i4>1</vt:i4>
      </vt:variant>
      <vt:variant>
        <vt:lpstr>Lysbildetitler</vt:lpstr>
      </vt:variant>
      <vt:variant>
        <vt:i4>10</vt:i4>
      </vt:variant>
    </vt:vector>
  </HeadingPairs>
  <TitlesOfParts>
    <vt:vector size="11" baseType="lpstr">
      <vt:lpstr>Capital</vt:lpstr>
      <vt:lpstr>PowerPoint-presentasjon</vt:lpstr>
      <vt:lpstr>Akuttmedisinsk teamarbeid</vt:lpstr>
      <vt:lpstr>PowerPoint-presentasjon</vt:lpstr>
      <vt:lpstr>PowerPoint-presentasjon</vt:lpstr>
      <vt:lpstr>Godt teamarbeid</vt:lpstr>
      <vt:lpstr>Ledelse</vt:lpstr>
      <vt:lpstr>God kommunikasjon</vt:lpstr>
      <vt:lpstr>Rolleavklaring og oppgavefordeling</vt:lpstr>
      <vt:lpstr>Viktige momenter</vt:lpstr>
      <vt:lpstr>PowerPoint-presentasjon</vt:lpstr>
    </vt:vector>
  </TitlesOfParts>
  <Company>UiT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Akuttmedisinsk teamarbeid</dc:title>
  <dc:creator>Jon Våbenø</dc:creator>
  <cp:lastModifiedBy>Monica</cp:lastModifiedBy>
  <cp:revision>42</cp:revision>
  <dcterms:created xsi:type="dcterms:W3CDTF">2018-09-08T05:51:20Z</dcterms:created>
  <dcterms:modified xsi:type="dcterms:W3CDTF">2018-09-11T06:57:48Z</dcterms:modified>
</cp:coreProperties>
</file>