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94" r:id="rId3"/>
    <p:sldId id="295" r:id="rId4"/>
    <p:sldId id="293" r:id="rId5"/>
    <p:sldId id="292" r:id="rId6"/>
    <p:sldId id="261" r:id="rId7"/>
    <p:sldId id="283" r:id="rId8"/>
    <p:sldId id="262" r:id="rId9"/>
    <p:sldId id="284" r:id="rId10"/>
    <p:sldId id="258" r:id="rId11"/>
    <p:sldId id="289" r:id="rId12"/>
    <p:sldId id="272" r:id="rId13"/>
    <p:sldId id="286" r:id="rId14"/>
    <p:sldId id="287" r:id="rId15"/>
    <p:sldId id="288" r:id="rId16"/>
    <p:sldId id="267" r:id="rId17"/>
    <p:sldId id="273" r:id="rId18"/>
    <p:sldId id="290" r:id="rId19"/>
    <p:sldId id="291" r:id="rId20"/>
    <p:sldId id="270" r:id="rId21"/>
    <p:sldId id="285" r:id="rId22"/>
    <p:sldId id="263" r:id="rId23"/>
  </p:sldIdLst>
  <p:sldSz cx="9144000" cy="5143500" type="screen16x9"/>
  <p:notesSz cx="6669088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78D"/>
    <a:srgbClr val="104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0" autoAdjust="0"/>
    <p:restoredTop sz="94597"/>
  </p:normalViewPr>
  <p:slideViewPr>
    <p:cSldViewPr>
      <p:cViewPr varScale="1">
        <p:scale>
          <a:sx n="93" d="100"/>
          <a:sy n="93" d="100"/>
        </p:scale>
        <p:origin x="-1368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0959A-D53C-9A41-9D9C-6B13B82FC8F4}" type="datetimeFigureOut">
              <a:rPr lang="nb-NO" smtClean="0"/>
              <a:t>11.05.17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769B-A9F3-F742-9BF5-F0861E756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15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309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32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378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611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69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4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77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316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837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43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56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16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67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10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93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4084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596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01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b="24170"/>
          <a:stretch/>
        </p:blipFill>
        <p:spPr>
          <a:xfrm>
            <a:off x="7678" y="0"/>
            <a:ext cx="9136322" cy="51435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7678" y="0"/>
            <a:ext cx="9136322" cy="51435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 userDrawn="1">
            <p:ph type="ctrTitle"/>
          </p:nvPr>
        </p:nvSpPr>
        <p:spPr>
          <a:xfrm>
            <a:off x="685800" y="2067694"/>
            <a:ext cx="7772400" cy="7200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685800" y="2859781"/>
            <a:ext cx="7772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1" y="4706213"/>
            <a:ext cx="969298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0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" b="16067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678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 userDrawn="1">
            <p:ph type="ctrTitle"/>
          </p:nvPr>
        </p:nvSpPr>
        <p:spPr>
          <a:xfrm>
            <a:off x="685800" y="2067694"/>
            <a:ext cx="7772400" cy="7200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685800" y="2859781"/>
            <a:ext cx="7772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1" y="4706213"/>
            <a:ext cx="969298" cy="313809"/>
          </a:xfrm>
          <a:prstGeom prst="rect">
            <a:avLst/>
          </a:prstGeom>
        </p:spPr>
      </p:pic>
      <p:sp>
        <p:nvSpPr>
          <p:cNvPr id="11" name="Plassholder for tekst 11"/>
          <p:cNvSpPr>
            <a:spLocks noGrp="1"/>
          </p:cNvSpPr>
          <p:nvPr>
            <p:ph type="body" sz="quarter" idx="10"/>
          </p:nvPr>
        </p:nvSpPr>
        <p:spPr>
          <a:xfrm>
            <a:off x="3851920" y="4443957"/>
            <a:ext cx="4606280" cy="28803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411511"/>
            <a:ext cx="7772400" cy="7200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203598"/>
            <a:ext cx="7772400" cy="100811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Rektangel 3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40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2617470" cy="257175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0"/>
          </p:nvPr>
        </p:nvSpPr>
        <p:spPr>
          <a:xfrm>
            <a:off x="3851920" y="2931791"/>
            <a:ext cx="4606280" cy="18002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8285-634A-4FBB-AB9E-69A3F0CAA069}" type="datetimeFigureOut">
              <a:rPr lang="nb-NO" smtClean="0"/>
              <a:t>11.05.17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678D"/>
                </a:solidFill>
              </a:defRPr>
            </a:lvl1pPr>
          </a:lstStyle>
          <a:p>
            <a:fld id="{BFD8C76D-D242-4065-9A4B-9E6F62C0970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464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2674640" cy="99761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nb-NO" dirty="0" smtClean="0"/>
              <a:t>Klikk for å </a:t>
            </a:r>
            <a:br>
              <a:rPr lang="nb-NO" dirty="0" smtClean="0"/>
            </a:br>
            <a:r>
              <a:rPr lang="nb-NO" dirty="0" smtClean="0"/>
              <a:t>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7614"/>
            <a:ext cx="2674640" cy="324700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3347864" y="0"/>
            <a:ext cx="5796136" cy="5143500"/>
          </a:xfrm>
          <a:prstGeom prst="rect">
            <a:avLst/>
          </a:prstGeom>
          <a:solidFill>
            <a:srgbClr val="40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40678D"/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3779912" y="1347614"/>
            <a:ext cx="4896544" cy="3247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353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1960" y="0"/>
            <a:ext cx="493204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322712" cy="99761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nb-NO" dirty="0" smtClean="0"/>
              <a:t>Klikk for å </a:t>
            </a:r>
            <a:br>
              <a:rPr lang="nb-NO" dirty="0" smtClean="0"/>
            </a:br>
            <a:r>
              <a:rPr lang="nb-NO" dirty="0" smtClean="0"/>
              <a:t>redigere tittelstil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57200" y="1347614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783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geboks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824"/>
            <a:ext cx="4211960" cy="5143500"/>
          </a:xfrm>
          <a:prstGeom prst="rect">
            <a:avLst/>
          </a:prstGeom>
          <a:solidFill>
            <a:srgbClr val="40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1960" y="0"/>
            <a:ext cx="493204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322712" cy="99761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</a:t>
            </a:r>
            <a:br>
              <a:rPr lang="nb-NO" dirty="0" smtClean="0"/>
            </a:br>
            <a:r>
              <a:rPr lang="nb-NO" dirty="0" smtClean="0"/>
              <a:t>redigere tittelstil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57200" y="1347614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7715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763688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40678D"/>
                </a:solidFill>
              </a:defRPr>
            </a:lvl1pPr>
          </a:lstStyle>
          <a:p>
            <a:fld id="{F8808285-634A-4FBB-AB9E-69A3F0CAA069}" type="datetimeFigureOut">
              <a:rPr lang="nb-NO" smtClean="0"/>
              <a:pPr/>
              <a:t>11.05.17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71800" y="4767263"/>
            <a:ext cx="50405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40678D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4" y="4767263"/>
            <a:ext cx="658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678D"/>
                </a:solidFill>
              </a:defRPr>
            </a:lvl1pPr>
          </a:lstStyle>
          <a:p>
            <a:fld id="{BFD8C76D-D242-4065-9A4B-9E6F62C0970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06213"/>
            <a:ext cx="971140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2" r:id="rId4"/>
    <p:sldLayoutId id="2147483650" r:id="rId5"/>
    <p:sldLayoutId id="2147483657" r:id="rId6"/>
    <p:sldLayoutId id="2147483658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charset="0"/>
        <a:buNone/>
        <a:defRPr sz="2800" b="1" kern="1200">
          <a:solidFill>
            <a:srgbClr val="406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4400" dirty="0" smtClean="0"/>
              <a:t>Etter Rikslønnsnemnda</a:t>
            </a:r>
            <a:endParaRPr lang="nb-NO" sz="4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1800" dirty="0" smtClean="0"/>
              <a:t>Vi tapte i nemnda, men kampen er ikke over. Rettslige </a:t>
            </a:r>
            <a:r>
              <a:rPr lang="nb-NO" sz="1800" dirty="0"/>
              <a:t>veier videre.</a:t>
            </a:r>
            <a:endParaRPr lang="nb-NO" sz="1800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Medlemsmøte</a:t>
            </a:r>
          </a:p>
          <a:p>
            <a:r>
              <a:rPr lang="nb-NO" dirty="0" smtClean="0"/>
              <a:t>Hedmark Legeforening</a:t>
            </a:r>
          </a:p>
          <a:p>
            <a:r>
              <a:rPr lang="nb-NO" dirty="0" smtClean="0"/>
              <a:t>9. Mai 2017</a:t>
            </a:r>
          </a:p>
          <a:p>
            <a:endParaRPr lang="nb-NO" dirty="0" smtClean="0"/>
          </a:p>
          <a:p>
            <a:r>
              <a:rPr lang="is-IS" dirty="0" smtClean="0"/>
              <a:t>Terningen Arena, Elverum</a:t>
            </a:r>
          </a:p>
          <a:p>
            <a:endParaRPr lang="is-IS" dirty="0" smtClean="0"/>
          </a:p>
          <a:p>
            <a:r>
              <a:rPr lang="nb-NO" dirty="0" smtClean="0"/>
              <a:t>Rådgiver/advokatfullmektig Jan Eikeland</a:t>
            </a:r>
          </a:p>
          <a:p>
            <a:r>
              <a:rPr lang="nb-NO" dirty="0" smtClean="0"/>
              <a:t>Jus og arbeidsliv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755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2952328" cy="2797819"/>
          </a:xfrm>
        </p:spPr>
        <p:txBody>
          <a:bodyPr/>
          <a:lstStyle/>
          <a:p>
            <a:r>
              <a:rPr lang="nb-NO" sz="3200" dirty="0" smtClean="0"/>
              <a:t>Oppsummert </a:t>
            </a:r>
            <a:r>
              <a:rPr lang="nb-NO" sz="2400" dirty="0" smtClean="0"/>
              <a:t>hovedargumentasjon</a:t>
            </a:r>
            <a:r>
              <a:rPr lang="nb-NO" sz="3200" dirty="0" smtClean="0"/>
              <a:t> om arbeidstid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083918"/>
            <a:ext cx="2674640" cy="51070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3779912" y="627534"/>
            <a:ext cx="4896544" cy="375106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b="1" dirty="0" smtClean="0"/>
              <a:t>« </a:t>
            </a:r>
            <a:r>
              <a:rPr lang="nb-NO" sz="2200" b="1" dirty="0" smtClean="0">
                <a:ea typeface="Times New Roman"/>
              </a:rPr>
              <a:t>Dersom </a:t>
            </a:r>
            <a:r>
              <a:rPr lang="nb-NO" sz="2200" b="1" dirty="0">
                <a:ea typeface="Times New Roman"/>
              </a:rPr>
              <a:t>Rikslønnsnemnda velger å videreføre de svært vide unntakene som til nå har vært gitt av Legeforeningen uten de nødvendige forutsetninger om et kollektivt vern – og dermed mot Legeforeningens aksept – vil dette være i strid med arbeidsmiljølovens ufravikelige regler, EUs arbeidstidsdirektiv, og det kan være i strid med internasjonale traktater som Norge har ratifisert</a:t>
            </a:r>
            <a:r>
              <a:rPr lang="nb-NO" sz="2200" b="1" dirty="0" smtClean="0">
                <a:ea typeface="Times New Roman"/>
              </a:rPr>
              <a:t>.</a:t>
            </a:r>
            <a:r>
              <a:rPr lang="nb-NO" b="1" dirty="0" smtClean="0"/>
              <a:t>»</a:t>
            </a:r>
          </a:p>
          <a:p>
            <a:pPr marL="0" indent="0">
              <a:buNone/>
            </a:pPr>
            <a:endParaRPr lang="nb-NO" b="1" baseline="30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088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781595"/>
          </a:xfrm>
        </p:spPr>
        <p:txBody>
          <a:bodyPr>
            <a:noAutofit/>
          </a:bodyPr>
          <a:lstStyle/>
          <a:p>
            <a:r>
              <a:rPr lang="nb-NO" sz="4000" dirty="0" smtClean="0"/>
              <a:t>Formål – rettslig prosess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987574"/>
            <a:ext cx="7139136" cy="3600400"/>
          </a:xfrm>
        </p:spPr>
        <p:txBody>
          <a:bodyPr/>
          <a:lstStyle/>
          <a:p>
            <a:r>
              <a:rPr lang="nb-NO" b="1" dirty="0"/>
              <a:t>Utgangspunktet:</a:t>
            </a:r>
            <a:r>
              <a:rPr lang="nb-NO" dirty="0"/>
              <a:t> Vi har med stor tyngde og alvor sagt – og ment – at RLN ikke kan videreføre unntakene, mot legenes vilje. Dette må forfølges rettslig, så fremt mulig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b="1" dirty="0" smtClean="0"/>
              <a:t>Målsetting:</a:t>
            </a:r>
            <a:r>
              <a:rPr lang="nb-NO" dirty="0" smtClean="0"/>
              <a:t> Med </a:t>
            </a:r>
            <a:r>
              <a:rPr lang="nb-NO" dirty="0"/>
              <a:t>rettens hjelp sette Rikslønnsnemndas kjennelse til side som ugyldig.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Spørsmålet </a:t>
            </a:r>
            <a:r>
              <a:rPr lang="nb-NO" dirty="0" smtClean="0"/>
              <a:t>om RLN har kompetanse til å videreføre </a:t>
            </a:r>
            <a:r>
              <a:rPr lang="nb-NO" dirty="0" err="1" smtClean="0"/>
              <a:t>tariffavtalte</a:t>
            </a:r>
            <a:r>
              <a:rPr lang="nb-NO" dirty="0" smtClean="0"/>
              <a:t> unntak fra arbeidstidsbestemmelsene i arbeidsmiljøloven </a:t>
            </a:r>
            <a:r>
              <a:rPr lang="nb-NO" dirty="0"/>
              <a:t>-</a:t>
            </a:r>
            <a:r>
              <a:rPr lang="nb-NO" dirty="0" smtClean="0"/>
              <a:t> mot fagforeningens vilje - har </a:t>
            </a:r>
            <a:r>
              <a:rPr lang="nb-NO" dirty="0"/>
              <a:t>ikke vært </a:t>
            </a:r>
            <a:r>
              <a:rPr lang="nb-NO" dirty="0" smtClean="0"/>
              <a:t>prøvd rettslig tidligere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74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496944" cy="136815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4900" dirty="0" smtClean="0"/>
              <a:t>Lynkurs i systemet i arbeidsretten</a:t>
            </a:r>
            <a:r>
              <a:rPr lang="nb-NO" sz="3800" dirty="0" smtClean="0"/>
              <a:t/>
            </a:r>
            <a:br>
              <a:rPr lang="nb-NO" sz="3800" dirty="0" smtClean="0"/>
            </a:b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2700" dirty="0" smtClean="0"/>
              <a:t>(slik at dere bedre skjønner valgene vi har stått overfor)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11710"/>
            <a:ext cx="8229600" cy="2382913"/>
          </a:xfrm>
        </p:spPr>
        <p:txBody>
          <a:bodyPr/>
          <a:lstStyle/>
          <a:p>
            <a:r>
              <a:rPr lang="nb-NO" dirty="0" smtClean="0"/>
              <a:t>Om forskjellen på Arbeidsretten og de ordinære domstolene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Noen som vil prøve seg på å svare; hvilke saker hører hjemme hvor?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2247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400" dirty="0" smtClean="0"/>
              <a:t>Valgmulighet fase 1</a:t>
            </a:r>
            <a:endParaRPr lang="nb-NO" sz="4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203598"/>
            <a:ext cx="7283152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Arbeidsretten</a:t>
            </a:r>
            <a:r>
              <a:rPr lang="nb-NO" dirty="0"/>
              <a:t>: prøve </a:t>
            </a:r>
            <a:r>
              <a:rPr lang="nb-NO" i="1" dirty="0"/>
              <a:t>gyldigheten</a:t>
            </a:r>
            <a:r>
              <a:rPr lang="nb-NO" dirty="0"/>
              <a:t> av </a:t>
            </a:r>
            <a:r>
              <a:rPr lang="nb-NO" dirty="0" smtClean="0"/>
              <a:t>tariffavtalen. For </a:t>
            </a:r>
            <a:r>
              <a:rPr lang="nb-NO" dirty="0"/>
              <a:t>å ta stilling til dette må Arbeidsretten først ta stilling til Rikslønnsnemndas kompetanse (myndighet</a:t>
            </a:r>
            <a:r>
              <a:rPr lang="nb-NO" dirty="0" smtClean="0"/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b-NO" i="1" dirty="0" smtClean="0"/>
              <a:t>Motpart: Spekter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Ordinære domstoler:</a:t>
            </a:r>
            <a:r>
              <a:rPr lang="nb-NO" dirty="0"/>
              <a:t> prøve </a:t>
            </a:r>
            <a:r>
              <a:rPr lang="nb-NO" i="1" dirty="0"/>
              <a:t>lovligheten</a:t>
            </a:r>
            <a:r>
              <a:rPr lang="nb-NO" dirty="0"/>
              <a:t> av Rikslønnsnemndas </a:t>
            </a:r>
            <a:r>
              <a:rPr lang="nb-NO" dirty="0" smtClean="0"/>
              <a:t>vedtak. Rent </a:t>
            </a:r>
            <a:r>
              <a:rPr lang="nb-NO" dirty="0"/>
              <a:t>lovtolkningsspørsmål. Får ikke direkte konsekvens for tariffavtalens gyldighet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i="1" dirty="0" smtClean="0"/>
              <a:t>Motpart: Staten</a:t>
            </a:r>
            <a:endParaRPr lang="nb-NO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232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Autofit/>
          </a:bodyPr>
          <a:lstStyle/>
          <a:p>
            <a:r>
              <a:rPr lang="nb-NO" sz="4000" dirty="0" smtClean="0"/>
              <a:t>Arbeidsretten – pro/ contra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/>
              <a:t>Pro:</a:t>
            </a:r>
          </a:p>
          <a:p>
            <a:r>
              <a:rPr lang="nb-NO" sz="2200" dirty="0"/>
              <a:t>Akademikerne Helse </a:t>
            </a:r>
            <a:r>
              <a:rPr lang="nb-NO" sz="2200" dirty="0" err="1"/>
              <a:t>vs</a:t>
            </a:r>
            <a:r>
              <a:rPr lang="nb-NO" sz="2200" dirty="0"/>
              <a:t> Spekter</a:t>
            </a:r>
          </a:p>
          <a:p>
            <a:r>
              <a:rPr lang="nb-NO" sz="2200" dirty="0"/>
              <a:t>Svært kompetent spesialdomstol</a:t>
            </a:r>
          </a:p>
          <a:p>
            <a:r>
              <a:rPr lang="nb-NO" sz="2200" dirty="0" smtClean="0"/>
              <a:t>Hurtigere behandling</a:t>
            </a:r>
            <a:endParaRPr lang="nb-NO" sz="2200" dirty="0"/>
          </a:p>
          <a:p>
            <a:r>
              <a:rPr lang="nb-NO" sz="2200" dirty="0"/>
              <a:t>Rettsvirkning umiddelbart, kan ikke ankes</a:t>
            </a:r>
          </a:p>
          <a:p>
            <a:r>
              <a:rPr lang="nb-NO" sz="2200" dirty="0"/>
              <a:t>Seier eller tap; viktig med avklaring før hovedoppgjør 2018  </a:t>
            </a:r>
          </a:p>
          <a:p>
            <a:r>
              <a:rPr lang="nb-NO" sz="2200" dirty="0"/>
              <a:t>Mindre økonomisk risiko – kun egne </a:t>
            </a:r>
            <a:r>
              <a:rPr lang="nb-NO" sz="2200" dirty="0" smtClean="0"/>
              <a:t>omkostninger</a:t>
            </a:r>
            <a:endParaRPr lang="nb-NO" sz="22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Contra:</a:t>
            </a:r>
          </a:p>
          <a:p>
            <a:r>
              <a:rPr lang="nb-NO" sz="2200" dirty="0"/>
              <a:t>Systemvennlig – hegne om RLN? Neppe</a:t>
            </a:r>
          </a:p>
          <a:p>
            <a:r>
              <a:rPr lang="nb-NO" sz="2200" dirty="0"/>
              <a:t>Ikke nødvendigvis samme press på politikerne som søksmål mot Staten.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412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Autofit/>
          </a:bodyPr>
          <a:lstStyle/>
          <a:p>
            <a:r>
              <a:rPr lang="nb-NO" sz="4000" dirty="0" smtClean="0"/>
              <a:t>Ordinære domstoler – pro/contra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7574"/>
            <a:ext cx="7787208" cy="3607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/>
              <a:t>Pro: </a:t>
            </a:r>
          </a:p>
          <a:p>
            <a:r>
              <a:rPr lang="nb-NO" dirty="0"/>
              <a:t>Staten saksøkt. Potensielt større politisk press og oppmerksomhet. Ikke overdrives.</a:t>
            </a:r>
          </a:p>
          <a:p>
            <a:r>
              <a:rPr lang="nb-NO" dirty="0"/>
              <a:t>Muligheten er der også etter Arbeidsretten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Contra: </a:t>
            </a:r>
          </a:p>
          <a:p>
            <a:r>
              <a:rPr lang="nb-NO" dirty="0"/>
              <a:t>Ikke rettskraftig dersom anke</a:t>
            </a:r>
          </a:p>
          <a:p>
            <a:r>
              <a:rPr lang="nb-NO" dirty="0"/>
              <a:t>Behandlingstid. Sannsynlig til Høyesterett, 3 år.</a:t>
            </a:r>
          </a:p>
          <a:p>
            <a:r>
              <a:rPr lang="nb-NO" dirty="0"/>
              <a:t>Trykket avtar på Spekter, Staten overtar</a:t>
            </a:r>
          </a:p>
          <a:p>
            <a:r>
              <a:rPr lang="nb-NO" dirty="0"/>
              <a:t>Større økonomisk risiko; Potensielt </a:t>
            </a:r>
            <a:r>
              <a:rPr lang="nb-NO" dirty="0" smtClean="0"/>
              <a:t>2 millioner kroner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366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648072"/>
          </a:xfrm>
        </p:spPr>
        <p:txBody>
          <a:bodyPr>
            <a:noAutofit/>
          </a:bodyPr>
          <a:lstStyle/>
          <a:p>
            <a:r>
              <a:rPr lang="nb-NO" sz="4000" dirty="0" smtClean="0"/>
              <a:t>Vurdering / konklusjon fase 1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9582"/>
            <a:ext cx="7571184" cy="3535041"/>
          </a:xfrm>
        </p:spPr>
        <p:txBody>
          <a:bodyPr/>
          <a:lstStyle/>
          <a:p>
            <a:r>
              <a:rPr lang="nb-NO" dirty="0"/>
              <a:t>Klar overvekt av argumenter for søksmål for Arbeidsretten først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Behandlet i </a:t>
            </a:r>
            <a:r>
              <a:rPr lang="nb-NO" dirty="0" smtClean="0"/>
              <a:t>Akademikerne Helse. </a:t>
            </a:r>
            <a:r>
              <a:rPr lang="nb-NO" dirty="0"/>
              <a:t>Samlet innstilling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Oppdraget er gitt til advokat Christopher </a:t>
            </a:r>
          </a:p>
          <a:p>
            <a:pPr marL="0" indent="0">
              <a:buNone/>
            </a:pPr>
            <a:r>
              <a:rPr lang="nb-NO" dirty="0" smtClean="0"/>
              <a:t>Hansteen, partner i Grette, tidligere LO-advokat. </a:t>
            </a:r>
          </a:p>
          <a:p>
            <a:pPr marL="0" indent="0">
              <a:buNone/>
            </a:pPr>
            <a:r>
              <a:rPr lang="nb-NO" dirty="0" smtClean="0"/>
              <a:t>Svært </a:t>
            </a:r>
            <a:r>
              <a:rPr lang="nb-NO" dirty="0"/>
              <a:t>erfaren</a:t>
            </a:r>
            <a:r>
              <a:rPr lang="nb-NO" dirty="0" smtClean="0"/>
              <a:t>. Har hatt sak for Legeforeningen </a:t>
            </a:r>
          </a:p>
          <a:p>
            <a:pPr marL="0" indent="0">
              <a:buNone/>
            </a:pPr>
            <a:r>
              <a:rPr lang="nb-NO" dirty="0" smtClean="0"/>
              <a:t>i Arbeidsretten tidligere.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C:\Users\jeikela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9742"/>
            <a:ext cx="21717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9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nb-NO" sz="4400" dirty="0" smtClean="0"/>
              <a:t>Når kommer saken for Arbeidsretten?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19017"/>
          </a:xfrm>
        </p:spPr>
        <p:txBody>
          <a:bodyPr>
            <a:normAutofit/>
          </a:bodyPr>
          <a:lstStyle/>
          <a:p>
            <a:r>
              <a:rPr lang="nb-NO" dirty="0" smtClean="0"/>
              <a:t>Vi ønsker den behandlet så raskt som mulig.</a:t>
            </a:r>
          </a:p>
          <a:p>
            <a:endParaRPr lang="nb-NO" dirty="0" smtClean="0"/>
          </a:p>
          <a:p>
            <a:r>
              <a:rPr lang="nb-NO" dirty="0" smtClean="0"/>
              <a:t>Stevning levert i slutten av april.</a:t>
            </a:r>
          </a:p>
          <a:p>
            <a:endParaRPr lang="nb-NO" dirty="0" smtClean="0"/>
          </a:p>
          <a:p>
            <a:r>
              <a:rPr lang="nb-NO" dirty="0" smtClean="0"/>
              <a:t>Arbeidstvistloven har en frist på seks måneder + tre uker etter levert stevning, men mulighet for raskere behandling.</a:t>
            </a:r>
          </a:p>
          <a:p>
            <a:endParaRPr lang="nb-NO" dirty="0"/>
          </a:p>
          <a:p>
            <a:r>
              <a:rPr lang="nb-NO" dirty="0" smtClean="0"/>
              <a:t>Saken kommer mest trolig opp i oktober/ november 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560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Autofit/>
          </a:bodyPr>
          <a:lstStyle/>
          <a:p>
            <a:r>
              <a:rPr lang="nb-NO" sz="4000" dirty="0" smtClean="0"/>
              <a:t>Mulig fase 2 – hvis tap i Arbeidsretten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987574"/>
            <a:ext cx="7128792" cy="3240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Kan fremme sak om Arbeidsrettens tolkning av arbeidsmiljøloven</a:t>
            </a:r>
          </a:p>
          <a:p>
            <a:pPr marL="0" indent="0">
              <a:buNone/>
            </a:pPr>
            <a:r>
              <a:rPr lang="nb-NO" dirty="0" smtClean="0"/>
              <a:t>§ 10-12 (4) for de ordinære domstoler.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Kan gå hele veien til Høyesterett. En rettskraftig dom i vår favør vil kunne få konsekvenser for dommen i Arbeidsretten.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Lang </a:t>
            </a:r>
            <a:r>
              <a:rPr lang="nb-NO" dirty="0"/>
              <a:t>prosess</a:t>
            </a:r>
            <a:r>
              <a:rPr lang="nb-NO" dirty="0" smtClean="0"/>
              <a:t>. Neppe ferdig før 2020</a:t>
            </a:r>
            <a:r>
              <a:rPr lang="nb-NO" dirty="0"/>
              <a:t>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Har også mulighet til å ta den til Den europeiske menneskeretts-domstolen (EMD) for brudd på foreningsfriheten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217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Autofit/>
          </a:bodyPr>
          <a:lstStyle/>
          <a:p>
            <a:r>
              <a:rPr lang="nb-NO" sz="3200" dirty="0" smtClean="0"/>
              <a:t>Vurderer også å fremmes saken for ILO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987574"/>
            <a:ext cx="8352928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ILO – International Labour </a:t>
            </a:r>
            <a:r>
              <a:rPr lang="nb-NO" b="1" dirty="0" smtClean="0"/>
              <a:t>Organization:</a:t>
            </a:r>
            <a:endParaRPr lang="nb-NO" b="1" dirty="0" smtClean="0">
              <a:solidFill>
                <a:srgbClr val="000000"/>
              </a:solidFill>
            </a:endParaRPr>
          </a:p>
          <a:p>
            <a:r>
              <a:rPr lang="nb-NO" dirty="0" smtClean="0">
                <a:solidFill>
                  <a:srgbClr val="000000"/>
                </a:solidFill>
              </a:rPr>
              <a:t>Manglende </a:t>
            </a:r>
            <a:r>
              <a:rPr lang="nb-NO" dirty="0">
                <a:solidFill>
                  <a:srgbClr val="000000"/>
                </a:solidFill>
              </a:rPr>
              <a:t>bruk av dispensasjoner fra </a:t>
            </a:r>
            <a:r>
              <a:rPr lang="nb-NO" dirty="0" smtClean="0">
                <a:solidFill>
                  <a:srgbClr val="000000"/>
                </a:solidFill>
              </a:rPr>
              <a:t>arbeidsgiversiden – begrenser en </a:t>
            </a:r>
            <a:r>
              <a:rPr lang="nb-NO" dirty="0">
                <a:solidFill>
                  <a:srgbClr val="000000"/>
                </a:solidFill>
              </a:rPr>
              <a:t>effektiv streikerett</a:t>
            </a:r>
          </a:p>
          <a:p>
            <a:r>
              <a:rPr lang="nb-NO" dirty="0">
                <a:solidFill>
                  <a:srgbClr val="000000"/>
                </a:solidFill>
              </a:rPr>
              <a:t>At </a:t>
            </a:r>
            <a:r>
              <a:rPr lang="nb-NO" dirty="0" smtClean="0">
                <a:solidFill>
                  <a:srgbClr val="000000"/>
                </a:solidFill>
              </a:rPr>
              <a:t>regjeringen grep inn </a:t>
            </a:r>
            <a:r>
              <a:rPr lang="nb-NO" dirty="0">
                <a:solidFill>
                  <a:srgbClr val="000000"/>
                </a:solidFill>
              </a:rPr>
              <a:t>med tvungen lønnsnemnd</a:t>
            </a:r>
          </a:p>
          <a:p>
            <a:r>
              <a:rPr lang="nb-NO" dirty="0">
                <a:solidFill>
                  <a:srgbClr val="000000"/>
                </a:solidFill>
              </a:rPr>
              <a:t>Rikslønnsnemndas praksis med sent virketidspunkt for lønnsoppgjøret som reell begrensning i streikeretten</a:t>
            </a:r>
          </a:p>
          <a:p>
            <a:r>
              <a:rPr lang="nb-NO" dirty="0">
                <a:solidFill>
                  <a:srgbClr val="000000"/>
                </a:solidFill>
              </a:rPr>
              <a:t>Rikslønnsnemndas kompetanse / tvang uten kollektivt vern som et brudd på organisasjons- og </a:t>
            </a:r>
            <a:r>
              <a:rPr lang="nb-NO" dirty="0" smtClean="0">
                <a:solidFill>
                  <a:srgbClr val="000000"/>
                </a:solidFill>
              </a:rPr>
              <a:t>forhandlingsfriheten.</a:t>
            </a:r>
          </a:p>
          <a:p>
            <a:r>
              <a:rPr lang="nb-NO" dirty="0" smtClean="0">
                <a:solidFill>
                  <a:srgbClr val="000000"/>
                </a:solidFill>
              </a:rPr>
              <a:t>Er ikke en domstol</a:t>
            </a:r>
          </a:p>
          <a:p>
            <a:pPr marL="0" indent="0">
              <a:buNone/>
            </a:pPr>
            <a:endParaRPr lang="nb-NO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476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/>
              <a:t>Stridens kjerne: </a:t>
            </a:r>
            <a:r>
              <a:rPr lang="nb-NO" sz="3200" b="0" dirty="0" smtClean="0"/>
              <a:t>Legers arbeidstid i sykehusene</a:t>
            </a:r>
            <a:endParaRPr lang="nb-NO" sz="32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987574"/>
            <a:ext cx="8352928" cy="3607049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nb-NO" sz="2400" dirty="0" smtClean="0"/>
              <a:t>Handler ikke om lengden på arbeidstiden, men hvordan arbeidstiden skal settes opp, planlegges og organiseres.</a:t>
            </a:r>
          </a:p>
          <a:p>
            <a:pPr>
              <a:spcAft>
                <a:spcPts val="300"/>
              </a:spcAft>
            </a:pPr>
            <a:r>
              <a:rPr lang="nb-NO" sz="2400" dirty="0" smtClean="0"/>
              <a:t>Legeforeningen har på vegne av 14 000 leger i helseforetakene avtale blant de videste generelle unntakene som finnes i norsk arbeidsliv.</a:t>
            </a:r>
          </a:p>
          <a:p>
            <a:pPr>
              <a:spcAft>
                <a:spcPts val="300"/>
              </a:spcAft>
            </a:pPr>
            <a:r>
              <a:rPr lang="nb-NO" sz="2400" dirty="0" smtClean="0"/>
              <a:t>Adgangen til å gi slike vide unntak er i arbeidsmiljølovens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nb-NO" sz="2400" dirty="0"/>
              <a:t> </a:t>
            </a:r>
            <a:r>
              <a:rPr lang="nb-NO" sz="2400" dirty="0" smtClean="0"/>
              <a:t>     § 10-12 (4) eksklusivt gitt til fagforeninger med innstillingsrett.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278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nb-NO" sz="4400" dirty="0" smtClean="0"/>
              <a:t>Oppsummering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19017"/>
          </a:xfrm>
        </p:spPr>
        <p:txBody>
          <a:bodyPr>
            <a:normAutofit/>
          </a:bodyPr>
          <a:lstStyle/>
          <a:p>
            <a:r>
              <a:rPr lang="nb-NO" dirty="0"/>
              <a:t>RLN ikke et rettslig organ. Rettslig prosess begynner nå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Rettslige prosesser vil føre til vedvarende press. Også virkemiddel for å nå frem på andre arenaer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Muligheter for å vinne frem både nasjonalt og internasjonalt.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b="1" dirty="0" smtClean="0"/>
              <a:t>Vi gir oss aldri!</a:t>
            </a:r>
            <a:endParaRPr lang="nb-NO" b="1" dirty="0"/>
          </a:p>
          <a:p>
            <a:pPr marL="0" indent="0">
              <a:buNone/>
            </a:pPr>
            <a:r>
              <a:rPr lang="nb-NO" dirty="0"/>
              <a:t>			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5528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Rikslønnsnemndas kjennelse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 lnSpcReduction="10000"/>
          </a:bodyPr>
          <a:lstStyle/>
          <a:p>
            <a:r>
              <a:rPr lang="nb-NO" sz="2200" dirty="0"/>
              <a:t>Rikslønnsnemnda har ved sin kjennelse 27. februar 2017 fastsatt ny tariffavtale / overenskomst for Akademikernes medlemmer i område 4 og 10. </a:t>
            </a:r>
          </a:p>
          <a:p>
            <a:r>
              <a:rPr lang="nb-NO" sz="2200" dirty="0"/>
              <a:t>Rikslønnsnemndas kjennelse innebærer:</a:t>
            </a:r>
          </a:p>
          <a:p>
            <a:pPr lvl="1"/>
            <a:r>
              <a:rPr lang="nb-NO" dirty="0"/>
              <a:t>A og B-deler som er avtalt med enighet blir del av ny overenskomst</a:t>
            </a:r>
          </a:p>
          <a:p>
            <a:pPr lvl="1"/>
            <a:r>
              <a:rPr lang="nb-NO" dirty="0"/>
              <a:t>Legeforeningens del A2 som tidligere, inkludert arbeidstidsunntakene som forutsetter enighet etter arbeidsmiljøloven § 10-12 (4) til tross for at disse ikke lenger er inngått med Legeforeningen</a:t>
            </a:r>
          </a:p>
          <a:p>
            <a:pPr lvl="1"/>
            <a:r>
              <a:rPr lang="nb-NO" dirty="0"/>
              <a:t>Lønnsoppgjør med avtalte satser, men virkningstidspunkt tilsvarende streikens siste dag. </a:t>
            </a:r>
            <a:r>
              <a:rPr lang="nb-NO" dirty="0" smtClean="0"/>
              <a:t>Ikke etterbetaling av overtid/UTA for arbeid utført før kjennelse.</a:t>
            </a:r>
            <a:endParaRPr lang="nb-NO" dirty="0"/>
          </a:p>
          <a:p>
            <a:r>
              <a:rPr lang="nb-NO" sz="2200" dirty="0"/>
              <a:t>Bindende tariffavtale - fredsplikt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9983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Lønn og virkningstidspunkt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2400" dirty="0"/>
              <a:t>Hva var Akademikernes argumenter:</a:t>
            </a:r>
          </a:p>
          <a:p>
            <a:pPr marL="457200" lvl="1" indent="0">
              <a:buNone/>
            </a:pPr>
            <a:r>
              <a:rPr lang="nb-NO" b="1" dirty="0"/>
              <a:t>Prinsipalt</a:t>
            </a:r>
            <a:r>
              <a:rPr lang="nb-NO" dirty="0"/>
              <a:t> – virkningstidspunkt i samsvar med enigheter</a:t>
            </a:r>
          </a:p>
          <a:p>
            <a:pPr lvl="2"/>
            <a:r>
              <a:rPr lang="nb-NO" dirty="0"/>
              <a:t>Konflikten har ikke dreid seg om lønn</a:t>
            </a:r>
          </a:p>
          <a:p>
            <a:pPr lvl="2"/>
            <a:r>
              <a:rPr lang="nb-NO" dirty="0"/>
              <a:t>Senere tidspunkt vil slå ulikt ut </a:t>
            </a:r>
            <a:r>
              <a:rPr lang="nb-NO" dirty="0" err="1"/>
              <a:t>pga</a:t>
            </a:r>
            <a:r>
              <a:rPr lang="nb-NO" dirty="0"/>
              <a:t> ulike virkningstidspunkter lokalt</a:t>
            </a:r>
          </a:p>
          <a:p>
            <a:pPr lvl="2"/>
            <a:r>
              <a:rPr lang="nb-NO" dirty="0"/>
              <a:t>Spekter oppfordret til utbetaling til uorganiserte på et tidligere tidspunkt – undergraver fagforeningene </a:t>
            </a:r>
            <a:endParaRPr lang="nb-NO" dirty="0" smtClean="0"/>
          </a:p>
          <a:p>
            <a:pPr marL="0" lvl="1" indent="0">
              <a:buNone/>
            </a:pPr>
            <a:r>
              <a:rPr lang="nb-NO" dirty="0"/>
              <a:t> </a:t>
            </a:r>
            <a:r>
              <a:rPr lang="nb-NO" dirty="0" smtClean="0"/>
              <a:t>      </a:t>
            </a:r>
            <a:r>
              <a:rPr lang="nb-NO" b="1" dirty="0" smtClean="0"/>
              <a:t> Subsidiært</a:t>
            </a:r>
            <a:r>
              <a:rPr lang="nb-NO" dirty="0" smtClean="0"/>
              <a:t> </a:t>
            </a:r>
            <a:r>
              <a:rPr lang="nb-NO" dirty="0"/>
              <a:t>– tidligere enn streikens siste dag</a:t>
            </a:r>
          </a:p>
          <a:p>
            <a:pPr lvl="2"/>
            <a:r>
              <a:rPr lang="nb-NO" dirty="0" smtClean="0"/>
              <a:t>Enighet om å forhandle etter overenskomstens utløp</a:t>
            </a:r>
          </a:p>
          <a:p>
            <a:pPr marL="914400" lvl="2" indent="0">
              <a:buNone/>
            </a:pPr>
            <a:r>
              <a:rPr lang="nb-NO" sz="1400" dirty="0"/>
              <a:t>(</a:t>
            </a:r>
            <a:r>
              <a:rPr lang="nb-NO" sz="1400" dirty="0" smtClean="0"/>
              <a:t>Felles praktisk ordning – tilfeldig ulempe for Akademikerne)</a:t>
            </a:r>
            <a:endParaRPr lang="nb-NO" sz="1400" dirty="0"/>
          </a:p>
          <a:p>
            <a:pPr lvl="2"/>
            <a:r>
              <a:rPr lang="nb-NO" dirty="0" smtClean="0"/>
              <a:t>Forsinket mekling</a:t>
            </a:r>
            <a:endParaRPr lang="nb-NO" dirty="0"/>
          </a:p>
          <a:p>
            <a:pPr marL="914400" lvl="2" indent="0">
              <a:buNone/>
            </a:pPr>
            <a:r>
              <a:rPr lang="nb-NO" sz="1400" dirty="0" smtClean="0"/>
              <a:t>(Mekler hadde ikke tid innen fristene – tilfeldig ulempe for Akademikerne)</a:t>
            </a:r>
          </a:p>
          <a:p>
            <a:pPr lvl="2"/>
            <a:endParaRPr lang="nb-NO" dirty="0"/>
          </a:p>
          <a:p>
            <a:pPr marL="534988" lvl="2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387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En oversikt over unntakene i A2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/>
          <a:lstStyle/>
          <a:p>
            <a:pPr lvl="0">
              <a:spcAft>
                <a:spcPts val="300"/>
              </a:spcAft>
            </a:pPr>
            <a:r>
              <a:rPr lang="nb-NO" sz="2400" dirty="0"/>
              <a:t>Daglig arbeidstid i vakter er utvidet fra 9 til 19 timer.</a:t>
            </a:r>
          </a:p>
          <a:p>
            <a:pPr lvl="0">
              <a:spcAft>
                <a:spcPts val="300"/>
              </a:spcAft>
            </a:pPr>
            <a:r>
              <a:rPr lang="nb-NO" sz="2400" dirty="0"/>
              <a:t>Ukentlig arbeidstid i en enkeltuke er utvidet fra 40 til 60 timer.</a:t>
            </a:r>
          </a:p>
          <a:p>
            <a:pPr lvl="0">
              <a:spcAft>
                <a:spcPts val="300"/>
              </a:spcAft>
            </a:pPr>
            <a:r>
              <a:rPr lang="nb-NO" sz="2400" dirty="0"/>
              <a:t>Daglig hvile er innskrenket fra 11 til 8 timer.</a:t>
            </a:r>
          </a:p>
          <a:p>
            <a:pPr lvl="0">
              <a:spcAft>
                <a:spcPts val="300"/>
              </a:spcAft>
            </a:pPr>
            <a:r>
              <a:rPr lang="nb-NO" sz="2400" dirty="0"/>
              <a:t>Ukentlig hvile er innskrenket fra 35 til 28 timer.</a:t>
            </a:r>
          </a:p>
          <a:p>
            <a:pPr lvl="0">
              <a:spcAft>
                <a:spcPts val="300"/>
              </a:spcAft>
            </a:pPr>
            <a:r>
              <a:rPr lang="nb-NO" sz="2400" dirty="0"/>
              <a:t>Arbeidstiden kan </a:t>
            </a:r>
            <a:r>
              <a:rPr lang="nb-NO" sz="2400" dirty="0" err="1"/>
              <a:t>gjennomsnittsberegnes</a:t>
            </a:r>
            <a:r>
              <a:rPr lang="nb-NO" sz="2400" dirty="0"/>
              <a:t> i en arbeidsplan.</a:t>
            </a:r>
          </a:p>
          <a:p>
            <a:pPr lvl="0">
              <a:spcAft>
                <a:spcPts val="300"/>
              </a:spcAft>
            </a:pPr>
            <a:r>
              <a:rPr lang="nb-NO" sz="2400" dirty="0"/>
              <a:t>Arbeidstiden er fast pålagt utvidet med 2,5 time per uke, og det er adgang til ytterligere utvidelse av ukentlig arbeidstid.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43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/>
              <a:t>Den omstridte bestemmelsen i A2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823073"/>
          </a:xfrm>
        </p:spPr>
        <p:txBody>
          <a:bodyPr>
            <a:normAutofit/>
          </a:bodyPr>
          <a:lstStyle/>
          <a:p>
            <a:r>
              <a:rPr lang="nb-NO" sz="2400" b="1" dirty="0" smtClean="0"/>
              <a:t>§ 3.6.3 Vernebestemmelser</a:t>
            </a:r>
            <a:endParaRPr lang="nb-NO" sz="2400" dirty="0" smtClean="0"/>
          </a:p>
          <a:p>
            <a:r>
              <a:rPr lang="nb-NO" sz="2400" dirty="0" smtClean="0"/>
              <a:t>Med </a:t>
            </a:r>
            <a:r>
              <a:rPr lang="nb-NO" sz="2400" dirty="0"/>
              <a:t>mindre partene lokalt blir enige om annet, gjelder følgende bestemmelser</a:t>
            </a:r>
            <a:r>
              <a:rPr lang="nb-NO" sz="2400" dirty="0" smtClean="0"/>
              <a:t>:</a:t>
            </a:r>
            <a:endParaRPr lang="nb-NO" sz="2400" dirty="0"/>
          </a:p>
          <a:p>
            <a:r>
              <a:rPr lang="nb-NO" sz="2400" dirty="0"/>
              <a:t>Arbeidstiden organiseres slik at den over en periode som minst omfatter like mange uker som det er deltakere i vaktordningen ikke overstiger 60 timer for noen enkelt uke. Den daglige arbeidstid, inkludert spisepauser, skal ikke for noe enkelt vaktdøgn overstige 19 beregnede timer.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357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idx="1"/>
          </p:nvPr>
        </p:nvSpPr>
        <p:spPr>
          <a:xfrm>
            <a:off x="4355976" y="0"/>
            <a:ext cx="4788024" cy="5143500"/>
          </a:xfrm>
        </p:spPr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 eksempel på kalenderplanlegging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752528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1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nb-NO" sz="3600" dirty="0" smtClean="0"/>
              <a:t>En kjapp oppdatering på historikken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/>
          </a:bodyPr>
          <a:lstStyle/>
          <a:p>
            <a:pPr>
              <a:spcBef>
                <a:spcPts val="700"/>
              </a:spcBef>
            </a:pPr>
            <a:r>
              <a:rPr lang="nb-NO" b="1" dirty="0" smtClean="0"/>
              <a:t>Hovedoppgjøret 2014:</a:t>
            </a:r>
            <a:r>
              <a:rPr lang="nb-NO" dirty="0" smtClean="0"/>
              <a:t> </a:t>
            </a:r>
            <a:r>
              <a:rPr lang="nb-NO" sz="1600" dirty="0" smtClean="0"/>
              <a:t>Unntakene ble forlenget til 2016. Partssammensatt utvalg.	</a:t>
            </a:r>
          </a:p>
          <a:p>
            <a:r>
              <a:rPr lang="nb-NO" b="1" dirty="0" smtClean="0"/>
              <a:t>Hovedoppgjøret 2016:</a:t>
            </a:r>
            <a:r>
              <a:rPr lang="nb-NO" dirty="0" smtClean="0"/>
              <a:t> </a:t>
            </a:r>
            <a:r>
              <a:rPr lang="nb-NO" sz="1600" dirty="0" smtClean="0"/>
              <a:t>Kravene  var premisser for på nytt å avtalefeste unntakene.</a:t>
            </a:r>
          </a:p>
          <a:p>
            <a:endParaRPr lang="nb-NO" sz="1600" dirty="0" smtClean="0"/>
          </a:p>
          <a:p>
            <a:r>
              <a:rPr lang="nb-NO" b="1" dirty="0" smtClean="0"/>
              <a:t>5. – 6. september 2016 :</a:t>
            </a:r>
            <a:r>
              <a:rPr lang="nb-NO" dirty="0" smtClean="0"/>
              <a:t> </a:t>
            </a:r>
            <a:r>
              <a:rPr lang="nb-NO" sz="1600" dirty="0" smtClean="0"/>
              <a:t>Mekling endte i brudd.</a:t>
            </a:r>
          </a:p>
          <a:p>
            <a:endParaRPr lang="nb-NO" sz="1600" dirty="0" smtClean="0"/>
          </a:p>
          <a:p>
            <a:r>
              <a:rPr lang="nb-NO" b="1" dirty="0" smtClean="0"/>
              <a:t>Fem ukers streik fra 7. september:</a:t>
            </a:r>
            <a:r>
              <a:rPr lang="nb-NO" dirty="0" smtClean="0"/>
              <a:t> </a:t>
            </a:r>
            <a:r>
              <a:rPr lang="nb-NO" sz="1600" dirty="0" smtClean="0"/>
              <a:t>Regjeringen grep inn med tvungen lønnsnemnd.</a:t>
            </a:r>
          </a:p>
          <a:p>
            <a:endParaRPr lang="nb-NO" sz="1600" dirty="0" smtClean="0"/>
          </a:p>
          <a:p>
            <a:r>
              <a:rPr lang="nb-NO" b="1" dirty="0" smtClean="0"/>
              <a:t>13. februar 2017: </a:t>
            </a:r>
            <a:r>
              <a:rPr lang="nb-NO" sz="1600" dirty="0" smtClean="0"/>
              <a:t>Saken behandlet i Rikslønnsnemnda. Tap på alle punkter!</a:t>
            </a:r>
          </a:p>
          <a:p>
            <a:endParaRPr lang="nb-NO" sz="1600" i="1" dirty="0"/>
          </a:p>
        </p:txBody>
      </p:sp>
    </p:spTree>
    <p:extLst>
      <p:ext uri="{BB962C8B-B14F-4D97-AF65-F5344CB8AC3E}">
        <p14:creationId xmlns:p14="http://schemas.microsoft.com/office/powerpoint/2010/main" val="139125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/>
              <a:t>Rettslige veier videre  =  legers arbeidstid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/>
          </a:bodyPr>
          <a:lstStyle/>
          <a:p>
            <a:r>
              <a:rPr lang="nb-NO" dirty="0" smtClean="0"/>
              <a:t>I forhandlingene: </a:t>
            </a:r>
            <a:r>
              <a:rPr lang="nb-NO" sz="1600" dirty="0" smtClean="0"/>
              <a:t>Fremmet en rekke krav innen ulike deler av A2 </a:t>
            </a:r>
          </a:p>
          <a:p>
            <a:r>
              <a:rPr lang="nb-NO" dirty="0" smtClean="0"/>
              <a:t>Bruddet skyldes arbeidstid; </a:t>
            </a:r>
            <a:r>
              <a:rPr lang="nb-NO" sz="1600" dirty="0"/>
              <a:t>o</a:t>
            </a:r>
            <a:r>
              <a:rPr lang="nb-NO" sz="1600" dirty="0" smtClean="0"/>
              <a:t>ppsettet og organiseringen av vaktplaner.</a:t>
            </a:r>
          </a:p>
          <a:p>
            <a:endParaRPr lang="nb-NO" sz="1600" dirty="0"/>
          </a:p>
          <a:p>
            <a:r>
              <a:rPr lang="nb-NO" dirty="0"/>
              <a:t>Fire krav ble med videre inn i </a:t>
            </a:r>
            <a:r>
              <a:rPr lang="nb-NO" dirty="0" smtClean="0"/>
              <a:t>Rikslønnsnemnda: </a:t>
            </a:r>
            <a:endParaRPr lang="nb-NO" dirty="0"/>
          </a:p>
          <a:p>
            <a:pPr marL="0" indent="0">
              <a:buNone/>
            </a:pPr>
            <a:r>
              <a:rPr lang="nb-NO" sz="1600" dirty="0"/>
              <a:t>	Vaktfritak for gravide</a:t>
            </a:r>
          </a:p>
          <a:p>
            <a:pPr marL="0" indent="0">
              <a:buNone/>
            </a:pPr>
            <a:r>
              <a:rPr lang="nb-NO" sz="1600" dirty="0"/>
              <a:t>	Passiv tilstedevakt</a:t>
            </a:r>
          </a:p>
          <a:p>
            <a:pPr marL="0" indent="0">
              <a:buNone/>
            </a:pPr>
            <a:r>
              <a:rPr lang="nb-NO" sz="1600" dirty="0"/>
              <a:t>	Planlegging av arbeidstid </a:t>
            </a:r>
          </a:p>
          <a:p>
            <a:pPr marL="0" indent="0">
              <a:buNone/>
            </a:pPr>
            <a:r>
              <a:rPr lang="nb-NO" sz="1600" dirty="0"/>
              <a:t>	Virkningstidspunkt for lønn</a:t>
            </a:r>
          </a:p>
          <a:p>
            <a:endParaRPr lang="nb-NO" sz="1600" dirty="0" smtClean="0"/>
          </a:p>
          <a:p>
            <a:r>
              <a:rPr lang="nb-NO" dirty="0" smtClean="0"/>
              <a:t>Rettslige veier videre vil bare handle om arbeidstid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72929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3322712" cy="1429667"/>
          </a:xfrm>
        </p:spPr>
        <p:txBody>
          <a:bodyPr/>
          <a:lstStyle/>
          <a:p>
            <a:r>
              <a:rPr lang="nb-NO" dirty="0" smtClean="0"/>
              <a:t>Og her har vi Rikslønnsnemnda </a:t>
            </a:r>
            <a:br>
              <a:rPr lang="nb-NO" dirty="0" smtClean="0"/>
            </a:br>
            <a:r>
              <a:rPr lang="nb-NO" dirty="0" smtClean="0"/>
              <a:t>i sak 2/2006…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457200" y="1707654"/>
            <a:ext cx="3466728" cy="288696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nb-NO" sz="2000" b="0" dirty="0"/>
              <a:t>D</a:t>
            </a:r>
            <a:r>
              <a:rPr lang="nb-NO" sz="2000" b="0" dirty="0" smtClean="0"/>
              <a:t>e som skulle overbevises var de tre nøytrale medlemmene i midten</a:t>
            </a:r>
            <a:endParaRPr lang="nb-NO" sz="2000" b="0" dirty="0"/>
          </a:p>
          <a:p>
            <a:r>
              <a:rPr lang="nb-NO" sz="2000" b="0" dirty="0" smtClean="0"/>
              <a:t>Vi la ned to hovedpåstander:</a:t>
            </a:r>
          </a:p>
          <a:p>
            <a:pPr marL="914400" lvl="1" indent="-457200">
              <a:buAutoNum type="arabicParenR"/>
            </a:pPr>
            <a:r>
              <a:rPr lang="nb-NO" sz="2000" dirty="0" smtClean="0"/>
              <a:t>Nemnda </a:t>
            </a:r>
            <a:r>
              <a:rPr lang="nb-NO" sz="2000" i="1" dirty="0" smtClean="0"/>
              <a:t>bør</a:t>
            </a:r>
            <a:r>
              <a:rPr lang="nb-NO" sz="2000" dirty="0" smtClean="0"/>
              <a:t> ikke videreføre unntakene</a:t>
            </a:r>
          </a:p>
          <a:p>
            <a:pPr marL="914400" lvl="1" indent="-457200">
              <a:buAutoNum type="arabicParenR"/>
            </a:pPr>
            <a:r>
              <a:rPr lang="nb-NO" sz="2000" dirty="0" smtClean="0"/>
              <a:t>Nemnda </a:t>
            </a:r>
            <a:r>
              <a:rPr lang="nb-NO" sz="2000" i="1" dirty="0" smtClean="0"/>
              <a:t>kan</a:t>
            </a:r>
            <a:r>
              <a:rPr lang="nb-NO" sz="2000" dirty="0" smtClean="0"/>
              <a:t> ikke videreføre unntakene</a:t>
            </a:r>
            <a:endParaRPr lang="nb-NO" sz="2000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idx="1"/>
          </p:nvPr>
        </p:nvSpPr>
        <p:spPr>
          <a:xfrm>
            <a:off x="4211960" y="63618"/>
            <a:ext cx="4932040" cy="5143500"/>
          </a:xfrm>
        </p:spPr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71550"/>
            <a:ext cx="4932040" cy="37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6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/>
          <a:p>
            <a:r>
              <a:rPr lang="nb-NO" sz="4000" dirty="0" smtClean="0"/>
              <a:t>Kompetansespørsmålet </a:t>
            </a:r>
            <a:r>
              <a:rPr lang="nb-NO" sz="2400" dirty="0" smtClean="0"/>
              <a:t>(</a:t>
            </a:r>
            <a:r>
              <a:rPr lang="nb-NO" sz="2400" i="1" dirty="0" smtClean="0"/>
              <a:t>kan</a:t>
            </a:r>
            <a:r>
              <a:rPr lang="nb-NO" sz="2400" dirty="0" smtClean="0"/>
              <a:t>-delen)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7574"/>
            <a:ext cx="8363272" cy="374441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nb-NO" sz="2200" dirty="0"/>
              <a:t>Arbeidsmiljølovens arbeidstidsbestemmelser = </a:t>
            </a:r>
            <a:r>
              <a:rPr lang="nb-NO" sz="2200" dirty="0" smtClean="0"/>
              <a:t>vern</a:t>
            </a:r>
            <a:endParaRPr lang="nb-NO" sz="2200" dirty="0"/>
          </a:p>
          <a:p>
            <a:r>
              <a:rPr lang="nb-NO" sz="2200" dirty="0" smtClean="0"/>
              <a:t>Adgang </a:t>
            </a:r>
            <a:r>
              <a:rPr lang="nb-NO" sz="2200" dirty="0"/>
              <a:t>til å gjøre unntak basert på trinnhøyde</a:t>
            </a:r>
          </a:p>
          <a:p>
            <a:pPr lvl="1"/>
            <a:r>
              <a:rPr lang="nb-NO" sz="1900" dirty="0"/>
              <a:t>Individuell avtale</a:t>
            </a:r>
          </a:p>
          <a:p>
            <a:pPr lvl="1"/>
            <a:r>
              <a:rPr lang="nb-NO" sz="1900" dirty="0"/>
              <a:t>Lokal fagforening</a:t>
            </a:r>
          </a:p>
          <a:p>
            <a:pPr lvl="1"/>
            <a:r>
              <a:rPr lang="nb-NO" sz="1900" dirty="0"/>
              <a:t>Sentral fagforening</a:t>
            </a:r>
          </a:p>
          <a:p>
            <a:pPr marL="268287" lvl="1" indent="0">
              <a:buNone/>
            </a:pPr>
            <a:r>
              <a:rPr lang="nb-NO" sz="2200" dirty="0"/>
              <a:t>Styrkeforholdet utliknes desto sterkere arbeidstakersiden </a:t>
            </a:r>
            <a:r>
              <a:rPr lang="nb-NO" sz="2200" dirty="0" smtClean="0"/>
              <a:t>er</a:t>
            </a:r>
          </a:p>
          <a:p>
            <a:pPr marL="268287" lvl="1" indent="0">
              <a:buNone/>
            </a:pPr>
            <a:endParaRPr lang="nb-NO" sz="2200" dirty="0" smtClean="0"/>
          </a:p>
          <a:p>
            <a:pPr marL="268287" lvl="1" indent="0">
              <a:buNone/>
            </a:pPr>
            <a:r>
              <a:rPr lang="nb-NO" sz="2200" dirty="0"/>
              <a:t>Arbeidsmiljøloven § 10-12(4) – «</a:t>
            </a:r>
            <a:r>
              <a:rPr lang="nb-NO" sz="2200" i="1" dirty="0"/>
              <a:t>Fagforening med innstillingsrett (…) kan inngå tariffavtale som fraviker bestemmelsene i dette kapittel»</a:t>
            </a:r>
          </a:p>
          <a:p>
            <a:pPr marL="268287" lvl="1" indent="0">
              <a:buNone/>
            </a:pPr>
            <a:endParaRPr lang="nb-NO" sz="2200" dirty="0"/>
          </a:p>
          <a:p>
            <a:pPr marL="268287" lvl="1" indent="0">
              <a:buNone/>
            </a:pPr>
            <a:r>
              <a:rPr lang="nb-NO" sz="2200" dirty="0"/>
              <a:t>Verken arbeidsgiver, myndighetene eller andre organer kan påtvinge arbeidstakere de arbeidstidsordningene som </a:t>
            </a:r>
            <a:r>
              <a:rPr lang="nb-NO" sz="2200" dirty="0" err="1" smtClean="0"/>
              <a:t>aml</a:t>
            </a:r>
            <a:r>
              <a:rPr lang="nb-NO" sz="2200" dirty="0" smtClean="0"/>
              <a:t>. </a:t>
            </a:r>
            <a:r>
              <a:rPr lang="nb-NO" sz="2200" dirty="0"/>
              <a:t>§ 10-12 (4) åpner for.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949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1253</Words>
  <Application>Microsoft Macintosh PowerPoint</Application>
  <PresentationFormat>Skjermfremvisning (16:9)</PresentationFormat>
  <Paragraphs>183</Paragraphs>
  <Slides>22</Slides>
  <Notes>18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Office-tema</vt:lpstr>
      <vt:lpstr>Etter Rikslønnsnemnda</vt:lpstr>
      <vt:lpstr>Stridens kjerne: Legers arbeidstid i sykehusene</vt:lpstr>
      <vt:lpstr>En oversikt over unntakene i A2</vt:lpstr>
      <vt:lpstr>Den omstridte bestemmelsen i A2</vt:lpstr>
      <vt:lpstr>Et eksempel på kalenderplanlegging</vt:lpstr>
      <vt:lpstr>En kjapp oppdatering på historikken</vt:lpstr>
      <vt:lpstr>Rettslige veier videre  =  legers arbeidstid</vt:lpstr>
      <vt:lpstr>Og her har vi Rikslønnsnemnda  i sak 2/2006…</vt:lpstr>
      <vt:lpstr>Kompetansespørsmålet (kan-delen)</vt:lpstr>
      <vt:lpstr>Oppsummert hovedargumentasjon om arbeidstid</vt:lpstr>
      <vt:lpstr>Formål – rettslig prosess</vt:lpstr>
      <vt:lpstr>Lynkurs i systemet i arbeidsretten  (slik at dere bedre skjønner valgene vi har stått overfor) </vt:lpstr>
      <vt:lpstr>Valgmulighet fase 1</vt:lpstr>
      <vt:lpstr>Arbeidsretten – pro/ contra</vt:lpstr>
      <vt:lpstr>Ordinære domstoler – pro/contra</vt:lpstr>
      <vt:lpstr>Vurdering / konklusjon fase 1</vt:lpstr>
      <vt:lpstr>Når kommer saken for Arbeidsretten? </vt:lpstr>
      <vt:lpstr>Mulig fase 2 – hvis tap i Arbeidsretten</vt:lpstr>
      <vt:lpstr>Vurderer også å fremmes saken for ILO</vt:lpstr>
      <vt:lpstr>Oppsummering </vt:lpstr>
      <vt:lpstr>Rikslønnsnemndas kjennelse</vt:lpstr>
      <vt:lpstr>Lønn og virkningstidspunkt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Simen Gulliksen</dc:creator>
  <cp:lastModifiedBy>Marte Kvittum Tangen</cp:lastModifiedBy>
  <cp:revision>130</cp:revision>
  <cp:lastPrinted>2017-03-29T14:20:05Z</cp:lastPrinted>
  <dcterms:created xsi:type="dcterms:W3CDTF">2017-01-11T09:06:04Z</dcterms:created>
  <dcterms:modified xsi:type="dcterms:W3CDTF">2017-05-11T07:14:16Z</dcterms:modified>
</cp:coreProperties>
</file>