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57" r:id="rId7"/>
    <p:sldId id="258" r:id="rId8"/>
    <p:sldId id="261" r:id="rId9"/>
    <p:sldId id="262" r:id="rId10"/>
    <p:sldId id="266" r:id="rId11"/>
    <p:sldId id="267" r:id="rId12"/>
    <p:sldId id="268" r:id="rId13"/>
    <p:sldId id="269" r:id="rId14"/>
    <p:sldId id="272" r:id="rId15"/>
    <p:sldId id="275" r:id="rId16"/>
    <p:sldId id="276" r:id="rId17"/>
    <p:sldId id="277" r:id="rId18"/>
    <p:sldId id="270" r:id="rId19"/>
    <p:sldId id="273" r:id="rId20"/>
    <p:sldId id="274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shin karvandi" initials="ak" lastIdx="1" clrIdx="0">
    <p:extLst>
      <p:ext uri="{19B8F6BF-5375-455C-9EA6-DF929625EA0E}">
        <p15:presenceInfo xmlns:p15="http://schemas.microsoft.com/office/powerpoint/2012/main" userId="e998187d44e497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397" autoAdjust="0"/>
  </p:normalViewPr>
  <p:slideViewPr>
    <p:cSldViewPr snapToGrid="0">
      <p:cViewPr varScale="1">
        <p:scale>
          <a:sx n="121" d="100"/>
          <a:sy n="121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7T20:41:48.77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51607" y="4193176"/>
            <a:ext cx="9353005" cy="953589"/>
          </a:xfrm>
        </p:spPr>
        <p:txBody>
          <a:bodyPr/>
          <a:lstStyle/>
          <a:p>
            <a:r>
              <a:rPr lang="nb-NO" dirty="0"/>
              <a:t>Urininkontinens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151607" y="5084356"/>
            <a:ext cx="8915399" cy="1185815"/>
          </a:xfrm>
        </p:spPr>
        <p:txBody>
          <a:bodyPr>
            <a:normAutofit/>
          </a:bodyPr>
          <a:lstStyle/>
          <a:p>
            <a:r>
              <a:rPr lang="nb-NO" dirty="0"/>
              <a:t>Lege Kiana Kasiri, spesialist i Allmennmedisin</a:t>
            </a:r>
          </a:p>
          <a:p>
            <a:r>
              <a:rPr lang="nb-NO" dirty="0"/>
              <a:t>Fastlege ved Romerike Allmennspesialistene As</a:t>
            </a:r>
          </a:p>
          <a:p>
            <a:r>
              <a:rPr lang="nb-NO" dirty="0"/>
              <a:t>Overlege ved Nedre Romerike legevakt</a:t>
            </a:r>
          </a:p>
        </p:txBody>
      </p:sp>
      <p:pic>
        <p:nvPicPr>
          <p:cNvPr id="4" name="Picture 2" descr="Urininkontinens blandt Ã¦l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1810"/>
          <a:stretch>
            <a:fillRect/>
          </a:stretch>
        </p:blipFill>
        <p:spPr bwMode="auto">
          <a:xfrm>
            <a:off x="7387046" y="461649"/>
            <a:ext cx="4580706" cy="46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5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300714" y="1739900"/>
            <a:ext cx="97629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u="sng" dirty="0"/>
              <a:t>DIAGNOSTIKK</a:t>
            </a:r>
          </a:p>
          <a:p>
            <a:endParaRPr lang="nb-NO" dirty="0"/>
          </a:p>
          <a:p>
            <a:r>
              <a:rPr lang="nb-NO" dirty="0"/>
              <a:t> A)Anamnese – </a:t>
            </a:r>
          </a:p>
          <a:p>
            <a:r>
              <a:rPr lang="nb-NO" dirty="0"/>
              <a:t>    validerte spørreskjema kan være til hjelp. NKIR* skjema (tidligere   NUGG  skjema),       </a:t>
            </a:r>
            <a:r>
              <a:rPr lang="nb-NO" dirty="0" err="1"/>
              <a:t>Sandvik´s</a:t>
            </a:r>
            <a:r>
              <a:rPr lang="nb-NO" dirty="0"/>
              <a:t> </a:t>
            </a:r>
            <a:r>
              <a:rPr lang="nb-NO" dirty="0" err="1"/>
              <a:t>Severity</a:t>
            </a:r>
            <a:r>
              <a:rPr lang="nb-NO" dirty="0"/>
              <a:t> Index og ICIQ-</a:t>
            </a:r>
            <a:r>
              <a:rPr lang="nb-NO" dirty="0" err="1"/>
              <a:t>Urinary</a:t>
            </a:r>
            <a:r>
              <a:rPr lang="nb-NO" dirty="0"/>
              <a:t> </a:t>
            </a:r>
            <a:r>
              <a:rPr lang="nb-NO" dirty="0" err="1"/>
              <a:t>Incontinence</a:t>
            </a:r>
            <a:r>
              <a:rPr lang="nb-NO" dirty="0"/>
              <a:t> Form er alle validert finnes på    norsk.</a:t>
            </a:r>
          </a:p>
          <a:p>
            <a:r>
              <a:rPr lang="nb-NO" dirty="0"/>
              <a:t>B) </a:t>
            </a:r>
            <a:r>
              <a:rPr lang="nb-NO" dirty="0" err="1"/>
              <a:t>Urinstix</a:t>
            </a:r>
            <a:endParaRPr lang="nb-NO" dirty="0"/>
          </a:p>
          <a:p>
            <a:r>
              <a:rPr lang="nb-NO" dirty="0"/>
              <a:t>C) Miksjonsskjema</a:t>
            </a:r>
          </a:p>
          <a:p>
            <a:r>
              <a:rPr lang="nb-NO" dirty="0"/>
              <a:t>D) Gynekologisk undersøkelse med vaginal UL for å utelukke annen patologi bekkenet</a:t>
            </a:r>
          </a:p>
          <a:p>
            <a:r>
              <a:rPr lang="nb-NO" dirty="0"/>
              <a:t>E) 24-timers bleieveietest</a:t>
            </a:r>
            <a:endParaRPr lang="nb-NO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  <a:p>
            <a:endParaRPr lang="nb-NO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Norsk Kvinnelig Inkontinensregister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Norsk </a:t>
            </a:r>
            <a:r>
              <a:rPr lang="nb-NO" dirty="0" err="1"/>
              <a:t>Urogynokologisk</a:t>
            </a:r>
            <a:r>
              <a:rPr lang="nb-NO" dirty="0"/>
              <a:t> Gruppe</a:t>
            </a:r>
            <a:endParaRPr lang="nb-NO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2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 rot="10800000" flipV="1">
            <a:off x="1651987" y="687283"/>
            <a:ext cx="7292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Undersøkelse/utredning ved </a:t>
            </a:r>
            <a:r>
              <a:rPr lang="nb-NO" b="1" dirty="0" err="1"/>
              <a:t>anamnestisk</a:t>
            </a:r>
            <a:r>
              <a:rPr lang="nb-NO" b="1" dirty="0"/>
              <a:t> ren stressinkontinens  : </a:t>
            </a:r>
          </a:p>
          <a:p>
            <a:endParaRPr lang="nb-NO" b="1" dirty="0"/>
          </a:p>
          <a:p>
            <a:r>
              <a:rPr lang="nb-NO" dirty="0"/>
              <a:t>*Knipekraft i </a:t>
            </a:r>
            <a:r>
              <a:rPr lang="nb-NO" dirty="0" err="1"/>
              <a:t>bekkenbunnsmuskulatur</a:t>
            </a:r>
            <a:endParaRPr lang="nb-NO" dirty="0"/>
          </a:p>
          <a:p>
            <a:endParaRPr lang="nb-NO" dirty="0"/>
          </a:p>
          <a:p>
            <a:r>
              <a:rPr lang="nb-NO" dirty="0"/>
              <a:t>*</a:t>
            </a:r>
            <a:r>
              <a:rPr lang="nb-NO" dirty="0" err="1"/>
              <a:t>perineal</a:t>
            </a:r>
            <a:r>
              <a:rPr lang="nb-NO" dirty="0"/>
              <a:t> sensibilitet og </a:t>
            </a:r>
            <a:r>
              <a:rPr lang="nb-NO" dirty="0" err="1"/>
              <a:t>anokutan</a:t>
            </a:r>
            <a:r>
              <a:rPr lang="nb-NO" dirty="0"/>
              <a:t> refleks med tanke på </a:t>
            </a:r>
            <a:r>
              <a:rPr lang="nb-NO" dirty="0" err="1"/>
              <a:t>Pudundusskade</a:t>
            </a:r>
            <a:endParaRPr lang="nb-NO" dirty="0"/>
          </a:p>
          <a:p>
            <a:br>
              <a:rPr lang="nb-NO" dirty="0"/>
            </a:br>
            <a:r>
              <a:rPr lang="nb-NO" dirty="0"/>
              <a:t>*Stresstest i benk både for å se etter </a:t>
            </a:r>
            <a:r>
              <a:rPr lang="nb-NO" dirty="0" err="1"/>
              <a:t>hypermobilitet</a:t>
            </a:r>
            <a:r>
              <a:rPr lang="nb-NO" dirty="0"/>
              <a:t> og for å se om lekkasjen er hostesynkron. </a:t>
            </a:r>
          </a:p>
          <a:p>
            <a:r>
              <a:rPr lang="nb-NO" dirty="0"/>
              <a:t>NB: Dersom lekkasjen ikke opphører etter hostestøtet er det stor mulighet for at lekkasjen skyldes en </a:t>
            </a:r>
            <a:r>
              <a:rPr lang="nb-NO" dirty="0" err="1"/>
              <a:t>detrusorkontraksjon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 *Er stresstest i benk negativ, bør stresstest gjentas stående, eventuelt på trampoline.</a:t>
            </a:r>
            <a:endParaRPr lang="nb-NO" baseline="30000" dirty="0"/>
          </a:p>
          <a:p>
            <a:br>
              <a:rPr lang="nb-NO" dirty="0"/>
            </a:br>
            <a:r>
              <a:rPr lang="nb-NO" dirty="0"/>
              <a:t>*Standardisert stresstest: vektøkningen av et bind etter 3 kraftige host og 20 splitthopp (til siden).</a:t>
            </a:r>
            <a:endParaRPr lang="nb-NO" baseline="30000" dirty="0"/>
          </a:p>
          <a:p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004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61067" y="499533"/>
            <a:ext cx="81385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Undersøkelser/utredning ved </a:t>
            </a:r>
            <a:r>
              <a:rPr lang="nb-NO" b="1" dirty="0" err="1"/>
              <a:t>anamnestisk</a:t>
            </a:r>
            <a:r>
              <a:rPr lang="nb-NO" b="1" dirty="0"/>
              <a:t> ren </a:t>
            </a:r>
            <a:r>
              <a:rPr lang="nb-NO" b="1" dirty="0" err="1"/>
              <a:t>urgeinkontinens</a:t>
            </a:r>
            <a:r>
              <a:rPr lang="nb-NO" b="1" dirty="0"/>
              <a:t>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1) Utelukker UVI (</a:t>
            </a:r>
            <a:r>
              <a:rPr lang="nb-NO" dirty="0" err="1"/>
              <a:t>urinstix</a:t>
            </a:r>
            <a:r>
              <a:rPr lang="nb-NO" dirty="0"/>
              <a:t> og </a:t>
            </a:r>
            <a:r>
              <a:rPr lang="nb-NO" dirty="0" err="1"/>
              <a:t>evt</a:t>
            </a:r>
            <a:r>
              <a:rPr lang="nb-NO" dirty="0"/>
              <a:t> dyrkning)</a:t>
            </a:r>
            <a:br>
              <a:rPr lang="nb-NO" dirty="0"/>
            </a:br>
            <a:r>
              <a:rPr lang="nb-NO" dirty="0"/>
              <a:t>2) Utelukker  hematuri</a:t>
            </a:r>
            <a:br>
              <a:rPr lang="nb-NO" dirty="0"/>
            </a:br>
            <a:r>
              <a:rPr lang="nb-NO" dirty="0"/>
              <a:t>3) Forsøker å utelukke bakenforliggende nevrologisk lidelse ved hjelp av    følgende tester og undersøkelser:</a:t>
            </a:r>
          </a:p>
          <a:p>
            <a:r>
              <a:rPr lang="nb-NO" dirty="0" err="1"/>
              <a:t>perineal</a:t>
            </a:r>
            <a:r>
              <a:rPr lang="nb-NO" dirty="0"/>
              <a:t> sensibilitet, </a:t>
            </a:r>
            <a:r>
              <a:rPr lang="nb-NO" dirty="0" err="1"/>
              <a:t>anokutan</a:t>
            </a:r>
            <a:r>
              <a:rPr lang="nb-NO" dirty="0"/>
              <a:t> refleks</a:t>
            </a:r>
          </a:p>
          <a:p>
            <a:r>
              <a:rPr lang="nb-NO" dirty="0"/>
              <a:t>Dersom ingen hematuri eller mistanke om nevrologisk sykdom kan behandlingen forsøkes uten ytterligere utredning (medikamentell)</a:t>
            </a:r>
          </a:p>
          <a:p>
            <a:endParaRPr lang="nb-NO" dirty="0"/>
          </a:p>
          <a:p>
            <a:r>
              <a:rPr lang="nb-NO" dirty="0"/>
              <a:t> </a:t>
            </a:r>
            <a:r>
              <a:rPr lang="nb-NO" b="1" i="1" u="sng" dirty="0"/>
              <a:t>Når skal man henvise videre til spesialist?</a:t>
            </a:r>
            <a:endParaRPr lang="nb-NO" i="1" u="sng" dirty="0"/>
          </a:p>
          <a:p>
            <a:r>
              <a:rPr lang="nb-NO" dirty="0"/>
              <a:t>*Ved hematuri videre </a:t>
            </a:r>
            <a:r>
              <a:rPr lang="nb-NO" dirty="0" err="1"/>
              <a:t>henvsining</a:t>
            </a:r>
            <a:r>
              <a:rPr lang="nb-NO" dirty="0"/>
              <a:t> til urolog: Cystoskopi + urografi</a:t>
            </a:r>
          </a:p>
          <a:p>
            <a:r>
              <a:rPr lang="nb-NO" dirty="0"/>
              <a:t> *Ved manglende effekt av medikamentell behandling: Cystoskopi og </a:t>
            </a:r>
            <a:r>
              <a:rPr lang="nb-NO" dirty="0" err="1"/>
              <a:t>fylningscystometri</a:t>
            </a:r>
            <a:r>
              <a:rPr lang="nb-NO" dirty="0"/>
              <a:t>, </a:t>
            </a:r>
            <a:r>
              <a:rPr lang="nb-NO" dirty="0" err="1"/>
              <a:t>flowmetri</a:t>
            </a:r>
            <a:r>
              <a:rPr lang="nb-NO" dirty="0"/>
              <a:t> , og resturin</a:t>
            </a:r>
          </a:p>
          <a:p>
            <a:endParaRPr lang="nb-NO" dirty="0"/>
          </a:p>
          <a:p>
            <a:br>
              <a:rPr lang="nb-NO" dirty="0"/>
            </a:br>
            <a:r>
              <a:rPr lang="nb-NO" b="1" dirty="0"/>
              <a:t>Ved </a:t>
            </a:r>
            <a:r>
              <a:rPr lang="nb-NO" b="1" dirty="0" err="1"/>
              <a:t>anamnestisk</a:t>
            </a:r>
            <a:r>
              <a:rPr lang="nb-NO" b="1" dirty="0"/>
              <a:t> blandings urininkontinens</a:t>
            </a:r>
            <a:br>
              <a:rPr lang="nb-NO" dirty="0"/>
            </a:br>
            <a:r>
              <a:rPr lang="nb-NO" dirty="0"/>
              <a:t>Utred som både stress og </a:t>
            </a:r>
            <a:r>
              <a:rPr lang="nb-NO" dirty="0" err="1"/>
              <a:t>urgency</a:t>
            </a:r>
            <a:r>
              <a:rPr lang="nb-NO" dirty="0"/>
              <a:t> inkontinens med fokus på dominerende komponent</a:t>
            </a:r>
            <a:br>
              <a:rPr lang="nb-NO" dirty="0"/>
            </a:br>
            <a:r>
              <a:rPr lang="nb-NO" dirty="0"/>
              <a:t>NB: Pasienter med </a:t>
            </a:r>
            <a:r>
              <a:rPr lang="nb-NO" dirty="0" err="1"/>
              <a:t>overaktiv</a:t>
            </a:r>
            <a:r>
              <a:rPr lang="nb-NO" dirty="0"/>
              <a:t> blære kan også lekke ved hoste (hosteutløst </a:t>
            </a:r>
            <a:r>
              <a:rPr lang="nb-NO" dirty="0" err="1"/>
              <a:t>detrusorkontraksjon</a:t>
            </a:r>
            <a:r>
              <a:rPr lang="nb-NO" dirty="0"/>
              <a:t>). Lekkasjen vedvarer ofte etter provokasjonen</a:t>
            </a:r>
          </a:p>
          <a:p>
            <a:endParaRPr lang="nb-NO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4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642532" y="299507"/>
            <a:ext cx="89238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u="sng" dirty="0"/>
              <a:t>Behandling</a:t>
            </a:r>
          </a:p>
          <a:p>
            <a:endParaRPr lang="nb-NO" sz="2800" b="1" u="sng" dirty="0"/>
          </a:p>
          <a:p>
            <a:r>
              <a:rPr lang="nb-NO" b="1" dirty="0"/>
              <a:t>Generelt</a:t>
            </a:r>
          </a:p>
          <a:p>
            <a:br>
              <a:rPr lang="nb-NO" dirty="0"/>
            </a:br>
            <a:r>
              <a:rPr lang="nb-NO" dirty="0"/>
              <a:t>A) Inkontinensutstyr (kateter, bleier </a:t>
            </a:r>
            <a:r>
              <a:rPr lang="nb-NO" dirty="0" err="1"/>
              <a:t>etc</a:t>
            </a:r>
            <a:r>
              <a:rPr lang="nb-NO" dirty="0"/>
              <a:t>) refunderes på blå resept §5.1</a:t>
            </a:r>
          </a:p>
          <a:p>
            <a:br>
              <a:rPr lang="nb-NO" dirty="0"/>
            </a:br>
            <a:r>
              <a:rPr lang="nb-NO" dirty="0"/>
              <a:t>B) Vektreduksjon hos overvektige</a:t>
            </a:r>
          </a:p>
          <a:p>
            <a:endParaRPr lang="nb-NO" baseline="30000" dirty="0"/>
          </a:p>
          <a:p>
            <a:endParaRPr lang="nb-NO" baseline="30000" dirty="0"/>
          </a:p>
          <a:p>
            <a:r>
              <a:rPr lang="nb-NO" dirty="0"/>
              <a:t>C) Lokale østrogener ved atrofiske slimhinner</a:t>
            </a:r>
          </a:p>
          <a:p>
            <a:r>
              <a:rPr lang="nb-NO" dirty="0"/>
              <a:t>      effekten er usikker ved </a:t>
            </a:r>
            <a:r>
              <a:rPr lang="nb-NO" dirty="0" err="1"/>
              <a:t>urgeinkontinens</a:t>
            </a:r>
            <a:r>
              <a:rPr lang="nb-NO" dirty="0"/>
              <a:t>, men kan gjerne brukes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07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067" y="516468"/>
            <a:ext cx="738293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/>
              <a:t>Behandling av stress urininkontinens</a:t>
            </a:r>
          </a:p>
          <a:p>
            <a:endParaRPr lang="nb-NO" sz="2400" b="1" dirty="0"/>
          </a:p>
          <a:p>
            <a:r>
              <a:rPr lang="nb-NO" sz="2000" b="1" dirty="0"/>
              <a:t>Konservativ behandling</a:t>
            </a:r>
          </a:p>
          <a:p>
            <a:endParaRPr lang="nb-NO" dirty="0"/>
          </a:p>
          <a:p>
            <a:r>
              <a:rPr lang="nb-NO" dirty="0"/>
              <a:t>A)  Bekkenbunnstrening gjerne ledet av en kompetent fysioterapeut er en fordel</a:t>
            </a:r>
          </a:p>
          <a:p>
            <a:r>
              <a:rPr lang="nb-NO" dirty="0"/>
              <a:t>     * metoden  er ikke standardisert</a:t>
            </a:r>
          </a:p>
          <a:p>
            <a:r>
              <a:rPr lang="nb-NO" dirty="0"/>
              <a:t>     * kvinne må få nøye instruksjon, helst bekreftelse ved </a:t>
            </a:r>
          </a:p>
          <a:p>
            <a:r>
              <a:rPr lang="nb-NO" dirty="0"/>
              <a:t>        vaginal palpasjon</a:t>
            </a:r>
          </a:p>
          <a:p>
            <a:r>
              <a:rPr lang="nb-NO" dirty="0"/>
              <a:t>     * 8-12 kraftige kontraksjoner x3  hver dag </a:t>
            </a:r>
          </a:p>
          <a:p>
            <a:endParaRPr lang="nb-NO" dirty="0"/>
          </a:p>
          <a:p>
            <a:pPr marL="342900" indent="-342900">
              <a:buAutoNum type="alphaUcParenR" startAt="2"/>
            </a:pPr>
            <a:r>
              <a:rPr lang="nb-NO" dirty="0"/>
              <a:t>Regelmessig toalett besøk </a:t>
            </a:r>
          </a:p>
          <a:p>
            <a:endParaRPr lang="nb-NO" dirty="0"/>
          </a:p>
          <a:p>
            <a:pPr marL="342900" indent="-342900">
              <a:buAutoNum type="alphaUcParenR" startAt="3"/>
            </a:pPr>
            <a:r>
              <a:rPr lang="nb-NO" dirty="0"/>
              <a:t>Inkontinenspessar</a:t>
            </a:r>
          </a:p>
          <a:p>
            <a:endParaRPr lang="nb-NO" dirty="0"/>
          </a:p>
          <a:p>
            <a:pPr marL="342900" indent="-342900">
              <a:buAutoNum type="alphaUcParenR" startAt="4"/>
            </a:pPr>
            <a:r>
              <a:rPr lang="nb-NO" dirty="0"/>
              <a:t>Elektrostimulering</a:t>
            </a:r>
          </a:p>
          <a:p>
            <a:endParaRPr lang="nb-NO" dirty="0"/>
          </a:p>
          <a:p>
            <a:r>
              <a:rPr lang="nb-NO" dirty="0"/>
              <a:t> E)  Unngå forstoppelse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AutoShape 2" descr="Image result for inkontinens pes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300" y="3292239"/>
            <a:ext cx="2828925" cy="22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133" y="838200"/>
            <a:ext cx="727286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/>
              <a:t>Behandling av stress urininkontinens</a:t>
            </a:r>
          </a:p>
          <a:p>
            <a:endParaRPr lang="nb-NO" sz="2000" b="1" dirty="0"/>
          </a:p>
          <a:p>
            <a:r>
              <a:rPr lang="nb-NO" sz="2000" b="1" dirty="0"/>
              <a:t>Kirurgisk behandling </a:t>
            </a:r>
          </a:p>
          <a:p>
            <a:r>
              <a:rPr lang="nb-NO" sz="2000" dirty="0"/>
              <a:t>Samlebetegnelsen for operasjoner er </a:t>
            </a:r>
            <a:r>
              <a:rPr lang="nb-NO" sz="2000" dirty="0" err="1"/>
              <a:t>Midturethral</a:t>
            </a:r>
            <a:r>
              <a:rPr lang="nb-NO" sz="2000" dirty="0"/>
              <a:t> slynger. Dette er et operasjon hvor syntetisk bånd ( slynge) opereres inn som en støtter for urinrøret.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er lite inngrep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 gjøres dagkirurgisk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 lokal bedøvelse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 gode resultater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 få komplikasjoner</a:t>
            </a:r>
          </a:p>
          <a:p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24" y="3899404"/>
            <a:ext cx="4755072" cy="19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0" y="44937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c) </a:t>
            </a:r>
            <a:r>
              <a:rPr lang="nb-NO" b="1" dirty="0"/>
              <a:t>Manifest stressinkontinens og </a:t>
            </a:r>
            <a:r>
              <a:rPr lang="nb-NO" b="1" dirty="0" err="1"/>
              <a:t>cystocele</a:t>
            </a:r>
            <a:br>
              <a:rPr lang="nb-NO" dirty="0"/>
            </a:br>
            <a:r>
              <a:rPr lang="nb-NO" dirty="0"/>
              <a:t>Man vil vanligvis behandle dette operativt i to seanser. Det er viktig å gjøre fremfallsoperasjonen først da 1/3 av pasienten kan bli </a:t>
            </a:r>
            <a:r>
              <a:rPr lang="nb-NO" dirty="0" err="1"/>
              <a:t>kontinente</a:t>
            </a:r>
            <a:r>
              <a:rPr lang="nb-NO" dirty="0"/>
              <a:t> av dette inngrepet alene.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7" y="385482"/>
            <a:ext cx="5012266" cy="6472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7600" y="142714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a) </a:t>
            </a:r>
            <a:r>
              <a:rPr lang="nb-NO" dirty="0" err="1"/>
              <a:t>Retropubisk</a:t>
            </a:r>
            <a:r>
              <a:rPr lang="nb-NO" dirty="0"/>
              <a:t> </a:t>
            </a:r>
            <a:r>
              <a:rPr lang="nb-NO" dirty="0" err="1"/>
              <a:t>tensjonfri</a:t>
            </a:r>
            <a:r>
              <a:rPr lang="nb-NO" dirty="0"/>
              <a:t> vaginal tape (TVT) </a:t>
            </a:r>
          </a:p>
          <a:p>
            <a:r>
              <a:rPr lang="nb-NO" dirty="0"/>
              <a:t>har vist gode langtidsresultater. </a:t>
            </a:r>
          </a:p>
          <a:p>
            <a:r>
              <a:rPr lang="nb-NO" dirty="0"/>
              <a:t>2 små snitt i huden nederst i magen</a:t>
            </a:r>
          </a:p>
          <a:p>
            <a:r>
              <a:rPr lang="nb-NO" dirty="0"/>
              <a:t>b) </a:t>
            </a:r>
            <a:r>
              <a:rPr lang="nb-NO" dirty="0" err="1"/>
              <a:t>Obturatorslynger</a:t>
            </a:r>
            <a:r>
              <a:rPr lang="nb-NO" dirty="0"/>
              <a:t> (TOT, TVT-O) har også vist </a:t>
            </a:r>
          </a:p>
          <a:p>
            <a:r>
              <a:rPr lang="nb-NO" dirty="0"/>
              <a:t>lovende resultat, men denne metoden kan ikke </a:t>
            </a:r>
          </a:p>
          <a:p>
            <a:r>
              <a:rPr lang="nb-NO" dirty="0"/>
              <a:t>brukes på pasienter med lavt lukketrykk.</a:t>
            </a:r>
          </a:p>
          <a:p>
            <a:r>
              <a:rPr lang="nb-NO" dirty="0"/>
              <a:t>I denne metoden tas 2 små snitt i huden ved lysken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944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9740" y="594360"/>
            <a:ext cx="698754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/>
              <a:t>Behandling av </a:t>
            </a:r>
            <a:r>
              <a:rPr lang="nb-NO" sz="2400" b="1" dirty="0" err="1"/>
              <a:t>urgency</a:t>
            </a:r>
            <a:r>
              <a:rPr lang="nb-NO" sz="2400" b="1" dirty="0"/>
              <a:t> urininkontinens</a:t>
            </a:r>
          </a:p>
          <a:p>
            <a:endParaRPr lang="nb-NO" dirty="0"/>
          </a:p>
          <a:p>
            <a:r>
              <a:rPr lang="nb-NO" dirty="0"/>
              <a:t>*Sjeldent aktuelt med operasjon</a:t>
            </a:r>
          </a:p>
          <a:p>
            <a:endParaRPr lang="nb-NO" dirty="0"/>
          </a:p>
          <a:p>
            <a:r>
              <a:rPr lang="nb-NO" dirty="0"/>
              <a:t>*Det finnes ingen optimal behandling</a:t>
            </a:r>
          </a:p>
          <a:p>
            <a:endParaRPr lang="nb-NO" dirty="0"/>
          </a:p>
          <a:p>
            <a:r>
              <a:rPr lang="nb-NO" dirty="0"/>
              <a:t>* Livsstilsendring og blæretrening er første valg</a:t>
            </a:r>
          </a:p>
          <a:p>
            <a:endParaRPr lang="nb-NO" dirty="0"/>
          </a:p>
          <a:p>
            <a:r>
              <a:rPr lang="nb-NO" sz="2000" b="1" u="sng" dirty="0"/>
              <a:t>Livsstilsendring</a:t>
            </a:r>
          </a:p>
          <a:p>
            <a:endParaRPr lang="nb-NO" sz="2000" b="1" u="sng" dirty="0"/>
          </a:p>
          <a:p>
            <a:r>
              <a:rPr lang="nb-NO" dirty="0"/>
              <a:t>*Restriksjon av væske inntak , særlig om kvelden</a:t>
            </a:r>
          </a:p>
          <a:p>
            <a:endParaRPr lang="nb-NO" dirty="0"/>
          </a:p>
          <a:p>
            <a:r>
              <a:rPr lang="nb-NO" dirty="0"/>
              <a:t>*Redusere inntak av kaffe og vanndrivende væsker</a:t>
            </a:r>
          </a:p>
          <a:p>
            <a:endParaRPr lang="nb-NO" dirty="0"/>
          </a:p>
          <a:p>
            <a:r>
              <a:rPr lang="nb-NO" dirty="0"/>
              <a:t>*Vektreduksjon</a:t>
            </a:r>
          </a:p>
          <a:p>
            <a:endParaRPr lang="nb-NO" dirty="0"/>
          </a:p>
          <a:p>
            <a:r>
              <a:rPr lang="nb-NO" dirty="0"/>
              <a:t>*Røykestopp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6816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386590" y="383029"/>
            <a:ext cx="733567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Behandling av </a:t>
            </a:r>
            <a:r>
              <a:rPr lang="nb-NO" sz="2400" b="1" dirty="0" err="1"/>
              <a:t>urgency</a:t>
            </a:r>
            <a:r>
              <a:rPr lang="nb-NO" sz="2400" b="1" dirty="0"/>
              <a:t> urininkontinens</a:t>
            </a:r>
          </a:p>
          <a:p>
            <a:endParaRPr lang="nb-NO" dirty="0"/>
          </a:p>
          <a:p>
            <a:r>
              <a:rPr lang="nb-NO" dirty="0"/>
              <a:t> </a:t>
            </a:r>
            <a:r>
              <a:rPr lang="nb-NO" sz="2000" b="1" dirty="0"/>
              <a:t>Blæretrening</a:t>
            </a:r>
          </a:p>
          <a:p>
            <a:r>
              <a:rPr lang="nb-NO" dirty="0"/>
              <a:t>      Vannlatning hver time uavhengig av tranghet</a:t>
            </a:r>
          </a:p>
          <a:p>
            <a:r>
              <a:rPr lang="nb-NO" dirty="0"/>
              <a:t>       Intervallene mellom vannlatning økes med 15-30 minutter </a:t>
            </a:r>
          </a:p>
          <a:p>
            <a:r>
              <a:rPr lang="nb-NO" dirty="0"/>
              <a:t>       Målet er 3-5 timer pr. vannlatning</a:t>
            </a:r>
          </a:p>
          <a:p>
            <a:br>
              <a:rPr lang="nb-NO" dirty="0"/>
            </a:br>
            <a:r>
              <a:rPr lang="nb-NO" sz="2000" b="1" dirty="0"/>
              <a:t> Medikamenter:</a:t>
            </a:r>
          </a:p>
          <a:p>
            <a:endParaRPr lang="nb-NO" dirty="0"/>
          </a:p>
          <a:p>
            <a:r>
              <a:rPr lang="nb-NO" dirty="0"/>
              <a:t>  1) </a:t>
            </a:r>
            <a:r>
              <a:rPr lang="nb-NO" i="1" u="sng" dirty="0"/>
              <a:t>Muskarinreseptor antagonister </a:t>
            </a:r>
          </a:p>
          <a:p>
            <a:r>
              <a:rPr lang="nb-NO" dirty="0"/>
              <a:t> </a:t>
            </a:r>
            <a:r>
              <a:rPr lang="nb-NO" dirty="0" err="1"/>
              <a:t>tolterodin</a:t>
            </a:r>
            <a:r>
              <a:rPr lang="nb-NO" dirty="0"/>
              <a:t> (Detrusitol), </a:t>
            </a:r>
            <a:r>
              <a:rPr lang="nb-NO" dirty="0" err="1"/>
              <a:t>fesoterodin</a:t>
            </a:r>
            <a:r>
              <a:rPr lang="nb-NO" dirty="0"/>
              <a:t>(</a:t>
            </a:r>
            <a:r>
              <a:rPr lang="nb-NO" dirty="0" err="1"/>
              <a:t>Toviaz</a:t>
            </a:r>
            <a:r>
              <a:rPr lang="nb-NO" dirty="0"/>
              <a:t>), </a:t>
            </a:r>
            <a:r>
              <a:rPr lang="nb-NO" dirty="0" err="1"/>
              <a:t>oxybutynin</a:t>
            </a:r>
            <a:r>
              <a:rPr lang="nb-NO" dirty="0"/>
              <a:t> (</a:t>
            </a:r>
            <a:r>
              <a:rPr lang="nb-NO" dirty="0" err="1"/>
              <a:t>kentera</a:t>
            </a:r>
            <a:r>
              <a:rPr lang="nb-NO" dirty="0"/>
              <a:t>), </a:t>
            </a:r>
            <a:r>
              <a:rPr lang="nb-NO" dirty="0" err="1"/>
              <a:t>solifenacin</a:t>
            </a:r>
            <a:r>
              <a:rPr lang="nb-NO" dirty="0"/>
              <a:t> ( </a:t>
            </a:r>
            <a:r>
              <a:rPr lang="nb-NO" dirty="0" err="1"/>
              <a:t>Vesicare</a:t>
            </a:r>
            <a:r>
              <a:rPr lang="nb-NO" dirty="0"/>
              <a:t>) , </a:t>
            </a:r>
            <a:r>
              <a:rPr lang="nb-NO" dirty="0" err="1"/>
              <a:t>darifenacin</a:t>
            </a:r>
            <a:r>
              <a:rPr lang="nb-NO" dirty="0"/>
              <a:t> (</a:t>
            </a:r>
            <a:r>
              <a:rPr lang="nb-NO" dirty="0" err="1"/>
              <a:t>Emselex</a:t>
            </a:r>
            <a:r>
              <a:rPr lang="nb-NO" dirty="0"/>
              <a:t>) bør tas på </a:t>
            </a:r>
            <a:r>
              <a:rPr lang="nb-NO" dirty="0" err="1"/>
              <a:t>ettermidag</a:t>
            </a:r>
            <a:r>
              <a:rPr lang="nb-NO" dirty="0"/>
              <a:t>/kveld da den vanligste bivirkningen som medfører </a:t>
            </a:r>
            <a:r>
              <a:rPr lang="nb-NO" dirty="0" err="1"/>
              <a:t>autoseponering</a:t>
            </a:r>
            <a:r>
              <a:rPr lang="nb-NO" dirty="0"/>
              <a:t> er munntørrhet. Denne vil da være mest uttalt mens pasienten sover. </a:t>
            </a:r>
          </a:p>
          <a:p>
            <a:r>
              <a:rPr lang="nb-NO" dirty="0"/>
              <a:t>Andre vanlige bivirkninger er:</a:t>
            </a:r>
          </a:p>
          <a:p>
            <a:r>
              <a:rPr lang="nb-NO" dirty="0"/>
              <a:t> *obstipasjon,</a:t>
            </a:r>
          </a:p>
          <a:p>
            <a:r>
              <a:rPr lang="nb-NO" dirty="0"/>
              <a:t> *urinretensjon, </a:t>
            </a:r>
          </a:p>
          <a:p>
            <a:r>
              <a:rPr lang="nb-NO" dirty="0"/>
              <a:t> *akkomodasjonspareser,</a:t>
            </a:r>
          </a:p>
          <a:p>
            <a:r>
              <a:rPr lang="nb-NO" dirty="0"/>
              <a:t> * tretthet </a:t>
            </a:r>
          </a:p>
          <a:p>
            <a:r>
              <a:rPr lang="nb-NO" dirty="0"/>
              <a:t> * påvirkning av kognitiv funksjon hos eldre NB! OBS!</a:t>
            </a:r>
          </a:p>
          <a:p>
            <a:r>
              <a:rPr lang="nb-NO" dirty="0"/>
              <a:t>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264" y="423334"/>
            <a:ext cx="3469736" cy="56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1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533" y="719667"/>
            <a:ext cx="737446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/>
              <a:t>Behandling av </a:t>
            </a:r>
            <a:r>
              <a:rPr lang="nb-NO" sz="2400" b="1" dirty="0" err="1"/>
              <a:t>urgency</a:t>
            </a:r>
            <a:r>
              <a:rPr lang="nb-NO" sz="2400" b="1" dirty="0"/>
              <a:t> urininkontinens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2)  </a:t>
            </a:r>
            <a:r>
              <a:rPr lang="el-GR" i="1" u="sng" dirty="0"/>
              <a:t>β3 </a:t>
            </a:r>
            <a:r>
              <a:rPr lang="nb-NO" i="1" u="sng" dirty="0"/>
              <a:t>reseptor </a:t>
            </a:r>
            <a:r>
              <a:rPr lang="nb-NO" i="1" u="sng" dirty="0" err="1"/>
              <a:t>agonist</a:t>
            </a:r>
            <a:r>
              <a:rPr lang="nb-NO" i="1" u="sng" dirty="0"/>
              <a:t> </a:t>
            </a:r>
          </a:p>
          <a:p>
            <a:r>
              <a:rPr lang="nb-NO" dirty="0"/>
              <a:t>(</a:t>
            </a:r>
            <a:r>
              <a:rPr lang="nb-NO" dirty="0" err="1"/>
              <a:t>mirabegron</a:t>
            </a:r>
            <a:r>
              <a:rPr lang="nb-NO" dirty="0"/>
              <a:t>= </a:t>
            </a:r>
            <a:r>
              <a:rPr lang="nb-NO" dirty="0" err="1"/>
              <a:t>Betmiga</a:t>
            </a:r>
            <a:r>
              <a:rPr lang="nb-NO" dirty="0"/>
              <a:t>) har foreløpig vist seg lovende med bedre bivirkningsprofil, </a:t>
            </a:r>
            <a:r>
              <a:rPr lang="nb-NO" dirty="0" err="1"/>
              <a:t>dvs</a:t>
            </a:r>
            <a:r>
              <a:rPr lang="nb-NO" dirty="0"/>
              <a:t> færre bivirkninger </a:t>
            </a:r>
          </a:p>
          <a:p>
            <a:r>
              <a:rPr lang="nb-NO" dirty="0"/>
              <a:t> * Kan kombineres med muskarinreseptor antagonister</a:t>
            </a:r>
          </a:p>
          <a:p>
            <a:r>
              <a:rPr lang="nb-NO" dirty="0"/>
              <a:t>  * OBS! pasienter med alvorlig hypertensjon , nedsatt nyre/     </a:t>
            </a:r>
            <a:r>
              <a:rPr lang="nb-NO" dirty="0" err="1"/>
              <a:t>leverfunskjon</a:t>
            </a:r>
            <a:endParaRPr lang="nb-NO" dirty="0"/>
          </a:p>
          <a:p>
            <a:endParaRPr lang="nb-NO" dirty="0"/>
          </a:p>
          <a:p>
            <a:pPr marL="342900" indent="-342900">
              <a:buAutoNum type="arabicParenR" startAt="3"/>
            </a:pPr>
            <a:r>
              <a:rPr lang="nb-NO" dirty="0"/>
              <a:t>Antidiuretisk hormon ( </a:t>
            </a:r>
            <a:r>
              <a:rPr lang="nb-NO" dirty="0" err="1"/>
              <a:t>desmopressin</a:t>
            </a:r>
            <a:r>
              <a:rPr lang="nb-NO" dirty="0"/>
              <a:t>)</a:t>
            </a:r>
          </a:p>
          <a:p>
            <a:r>
              <a:rPr lang="nb-NO" dirty="0"/>
              <a:t>     * Syntetisk analog til vasopressin med antidiuretisk effekt</a:t>
            </a:r>
          </a:p>
          <a:p>
            <a:r>
              <a:rPr lang="nb-NO" dirty="0"/>
              <a:t>     * Nyttig hos pasienter med </a:t>
            </a:r>
            <a:r>
              <a:rPr lang="nb-NO" dirty="0" err="1"/>
              <a:t>nocturi</a:t>
            </a:r>
            <a:endParaRPr lang="nb-NO" dirty="0"/>
          </a:p>
          <a:p>
            <a:r>
              <a:rPr lang="nb-NO" dirty="0"/>
              <a:t>      * 60 µg </a:t>
            </a:r>
            <a:r>
              <a:rPr lang="nb-NO" dirty="0" err="1"/>
              <a:t>sublingualt</a:t>
            </a:r>
            <a:r>
              <a:rPr lang="nb-NO" dirty="0"/>
              <a:t> ved sengetid, kan økes til 240 µg</a:t>
            </a:r>
          </a:p>
          <a:p>
            <a:r>
              <a:rPr lang="nb-NO" dirty="0"/>
              <a:t>      * Væskerestriksjon skal følges</a:t>
            </a:r>
          </a:p>
          <a:p>
            <a:r>
              <a:rPr lang="nb-NO" dirty="0"/>
              <a:t>       * S-Na bør sjekkes 3 dager etter behandlingsstart og ved      </a:t>
            </a:r>
          </a:p>
          <a:p>
            <a:r>
              <a:rPr lang="nb-NO" dirty="0"/>
              <a:t>          doseøkninger </a:t>
            </a:r>
          </a:p>
          <a:p>
            <a:r>
              <a:rPr lang="nb-NO" dirty="0"/>
              <a:t>       * </a:t>
            </a:r>
            <a:r>
              <a:rPr lang="nb-NO" dirty="0" err="1"/>
              <a:t>Kontraindisert</a:t>
            </a:r>
            <a:r>
              <a:rPr lang="nb-NO" dirty="0"/>
              <a:t> hos pasienter med hjertesvikt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418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09909" y="1310648"/>
            <a:ext cx="52874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Source Sans Pro"/>
              </a:rPr>
              <a:t>*Rammer mange, menn som kvinner </a:t>
            </a:r>
          </a:p>
          <a:p>
            <a:endParaRPr lang="nb-NO" dirty="0">
              <a:solidFill>
                <a:srgbClr val="000000"/>
              </a:solidFill>
              <a:latin typeface="Source Sans Pro"/>
            </a:endParaRPr>
          </a:p>
          <a:p>
            <a:r>
              <a:rPr lang="nb-NO" dirty="0">
                <a:solidFill>
                  <a:srgbClr val="000000"/>
                </a:solidFill>
                <a:latin typeface="Source Sans Pro"/>
              </a:rPr>
              <a:t>*Fellesnevneren for de ulike inkontinensproblemene er at de ofte er svært hemmende i hverdagen.</a:t>
            </a:r>
          </a:p>
          <a:p>
            <a:endParaRPr lang="nb-NO" dirty="0">
              <a:solidFill>
                <a:srgbClr val="000000"/>
              </a:solidFill>
              <a:latin typeface="Source Sans Pro"/>
            </a:endParaRPr>
          </a:p>
          <a:p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*Urinlekkasje i en hver form rammer mange kvinner.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Ca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25-50%</a:t>
            </a:r>
          </a:p>
          <a:p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*I EPICONT studien hadde 50 % av kvinnene med urinlekkasje stressinkontinens, 36 % hadde blandingsinkontinens og 11 %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urgeinkontinens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*Forekomsten og alvorlighetsgrad øker med økende alder.</a:t>
            </a:r>
          </a:p>
          <a:p>
            <a:endParaRPr lang="nb-NO" dirty="0">
              <a:solidFill>
                <a:srgbClr val="000000"/>
              </a:solidFill>
              <a:latin typeface="Source Sans Pro"/>
            </a:endParaRPr>
          </a:p>
          <a:p>
            <a:endParaRPr lang="nb-NO" dirty="0">
              <a:solidFill>
                <a:srgbClr val="000000"/>
              </a:solidFill>
              <a:latin typeface="Source Sans Pro"/>
            </a:endParaRPr>
          </a:p>
          <a:p>
            <a:endParaRPr lang="nb-NO" dirty="0"/>
          </a:p>
        </p:txBody>
      </p:sp>
      <p:pic>
        <p:nvPicPr>
          <p:cNvPr id="3074" name="Picture 2" descr="http://www.traen.no/admin/tinymce/jscripts/tiny_mce/plugins/imagemanager/files/client_167/tran_helse/Incontin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58" y="1606360"/>
            <a:ext cx="3810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596453" y="329783"/>
            <a:ext cx="3177915" cy="884420"/>
          </a:xfrm>
        </p:spPr>
        <p:txBody>
          <a:bodyPr/>
          <a:lstStyle/>
          <a:p>
            <a:r>
              <a:rPr lang="nb-NO" dirty="0"/>
              <a:t>Forekomst</a:t>
            </a:r>
          </a:p>
        </p:txBody>
      </p:sp>
    </p:spTree>
    <p:extLst>
      <p:ext uri="{BB962C8B-B14F-4D97-AF65-F5344CB8AC3E}">
        <p14:creationId xmlns:p14="http://schemas.microsoft.com/office/powerpoint/2010/main" val="254219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4267" y="685800"/>
            <a:ext cx="71797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/>
              <a:t>Behandling av </a:t>
            </a:r>
            <a:r>
              <a:rPr lang="nb-NO" sz="2400" b="1" dirty="0" err="1"/>
              <a:t>urgeinkontinens</a:t>
            </a:r>
            <a:r>
              <a:rPr lang="nb-NO" sz="2400" b="1" dirty="0"/>
              <a:t> </a:t>
            </a:r>
          </a:p>
          <a:p>
            <a:endParaRPr lang="nb-NO" dirty="0"/>
          </a:p>
          <a:p>
            <a:r>
              <a:rPr lang="nb-NO" sz="2000" b="1" dirty="0"/>
              <a:t>Andre type behandling </a:t>
            </a:r>
          </a:p>
          <a:p>
            <a:endParaRPr lang="nb-NO" dirty="0"/>
          </a:p>
          <a:p>
            <a:r>
              <a:rPr lang="nb-NO" dirty="0"/>
              <a:t>*Botoxinjeksjoner i </a:t>
            </a:r>
            <a:r>
              <a:rPr lang="nb-NO" dirty="0" err="1"/>
              <a:t>blæreveggen</a:t>
            </a:r>
            <a:endParaRPr lang="nb-NO" dirty="0"/>
          </a:p>
          <a:p>
            <a:endParaRPr lang="nb-NO" dirty="0"/>
          </a:p>
          <a:p>
            <a:r>
              <a:rPr lang="nb-NO" dirty="0"/>
              <a:t>* Ulik </a:t>
            </a:r>
            <a:r>
              <a:rPr lang="nb-NO" dirty="0" err="1"/>
              <a:t>nevromodulerende</a:t>
            </a:r>
            <a:r>
              <a:rPr lang="nb-NO" dirty="0"/>
              <a:t> behandling; sakral </a:t>
            </a:r>
            <a:r>
              <a:rPr lang="nb-NO" dirty="0" err="1"/>
              <a:t>nevromodulering</a:t>
            </a:r>
            <a:r>
              <a:rPr lang="nb-NO" dirty="0"/>
              <a:t>, </a:t>
            </a:r>
            <a:r>
              <a:rPr lang="nb-NO" dirty="0" err="1"/>
              <a:t>pudendal</a:t>
            </a:r>
            <a:r>
              <a:rPr lang="nb-NO" dirty="0"/>
              <a:t> </a:t>
            </a:r>
            <a:r>
              <a:rPr lang="nb-NO" dirty="0" err="1"/>
              <a:t>nevromodulering</a:t>
            </a:r>
            <a:r>
              <a:rPr lang="nb-NO" dirty="0"/>
              <a:t> og perkutan tibial nervestimulering.</a:t>
            </a:r>
          </a:p>
          <a:p>
            <a:br>
              <a:rPr lang="nb-NO" dirty="0"/>
            </a:br>
            <a:r>
              <a:rPr lang="nb-NO" dirty="0"/>
              <a:t> *</a:t>
            </a:r>
            <a:r>
              <a:rPr lang="nb-NO" dirty="0" err="1"/>
              <a:t>Entero-cystoplastikk</a:t>
            </a:r>
            <a:r>
              <a:rPr lang="nb-NO" dirty="0"/>
              <a:t> (urologi)</a:t>
            </a:r>
          </a:p>
          <a:p>
            <a:br>
              <a:rPr lang="nb-NO" dirty="0"/>
            </a:br>
            <a:r>
              <a:rPr lang="nb-NO" dirty="0"/>
              <a:t> *Urinavledende kirurgi (urologi)</a:t>
            </a:r>
          </a:p>
        </p:txBody>
      </p:sp>
    </p:spTree>
    <p:extLst>
      <p:ext uri="{BB962C8B-B14F-4D97-AF65-F5344CB8AC3E}">
        <p14:creationId xmlns:p14="http://schemas.microsoft.com/office/powerpoint/2010/main" val="365438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7650"/>
            <a:ext cx="9066213" cy="64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0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idsskriftet.no/sites/default/files/styles/default_scaling_w1500/public/2007--L07-10-Med-17692-01.jpg?itok=FTBQ9f3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63" y="1051970"/>
            <a:ext cx="6842760" cy="57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2312" y="728028"/>
            <a:ext cx="3505199" cy="976312"/>
          </a:xfrm>
        </p:spPr>
        <p:txBody>
          <a:bodyPr>
            <a:normAutofit/>
          </a:bodyPr>
          <a:lstStyle/>
          <a:p>
            <a:r>
              <a:rPr lang="nb-NO" b="1" dirty="0"/>
              <a:t>Kontinens mekanismer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622163" y="446088"/>
            <a:ext cx="6882449" cy="641191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281448" y="1819593"/>
            <a:ext cx="3301026" cy="4262436"/>
          </a:xfrm>
        </p:spPr>
        <p:txBody>
          <a:bodyPr>
            <a:normAutofit/>
          </a:bodyPr>
          <a:lstStyle/>
          <a:p>
            <a:r>
              <a:rPr lang="nb-NO" sz="1800" dirty="0"/>
              <a:t>Blærens fyllingsevne</a:t>
            </a:r>
          </a:p>
          <a:p>
            <a:r>
              <a:rPr lang="nb-NO" sz="1800" dirty="0"/>
              <a:t>-Strukturelle forhold</a:t>
            </a:r>
          </a:p>
          <a:p>
            <a:r>
              <a:rPr lang="nb-NO" sz="1800" dirty="0"/>
              <a:t>-</a:t>
            </a:r>
            <a:r>
              <a:rPr lang="nb-NO" sz="1800" dirty="0" err="1"/>
              <a:t>Nevrogene</a:t>
            </a:r>
            <a:r>
              <a:rPr lang="nb-NO" sz="1800" dirty="0"/>
              <a:t> forhold</a:t>
            </a:r>
          </a:p>
          <a:p>
            <a:endParaRPr lang="nb-NO" sz="1800" dirty="0"/>
          </a:p>
          <a:p>
            <a:r>
              <a:rPr lang="nb-NO" sz="1800" dirty="0"/>
              <a:t>Lukkemuskel</a:t>
            </a:r>
          </a:p>
          <a:p>
            <a:endParaRPr lang="nb-NO" sz="1800" dirty="0"/>
          </a:p>
          <a:p>
            <a:r>
              <a:rPr lang="nb-NO" sz="1800" dirty="0"/>
              <a:t>Bekkenbunnmuskel</a:t>
            </a:r>
          </a:p>
        </p:txBody>
      </p:sp>
    </p:spTree>
    <p:extLst>
      <p:ext uri="{BB962C8B-B14F-4D97-AF65-F5344CB8AC3E}">
        <p14:creationId xmlns:p14="http://schemas.microsoft.com/office/powerpoint/2010/main" val="169585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21080" y="586740"/>
            <a:ext cx="61988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1)Blærefyllingsfase</a:t>
            </a:r>
          </a:p>
          <a:p>
            <a:r>
              <a:rPr lang="nb-NO" dirty="0"/>
              <a:t>Etter at vi er ferdig å tisse starter fyllingsfase, etter en tid, avhengig av væske inntaket føler vi at vi har noe i blære, den følelsen kalles for trang- følelse, dette tåler vi godt, og vi klarer å se bort i fra den, inntil at det går en stund til og da er blæren så pass full at vi ikke klarer å holde ut og vi må tømme blæren, og så aktiveres miksjonsrefleksen </a:t>
            </a:r>
          </a:p>
          <a:p>
            <a:r>
              <a:rPr lang="nb-NO" dirty="0"/>
              <a:t>2) </a:t>
            </a:r>
          </a:p>
          <a:p>
            <a:r>
              <a:rPr lang="nb-NO" dirty="0"/>
              <a:t>Vannlatningsfase/Miksjonsfase</a:t>
            </a:r>
          </a:p>
          <a:p>
            <a:r>
              <a:rPr lang="nb-NO" dirty="0"/>
              <a:t>i det moment at vi bestemmer oss for å late vannet, faller trykket i urinrøret, og samtidig får man </a:t>
            </a:r>
            <a:r>
              <a:rPr lang="nb-NO" dirty="0" err="1"/>
              <a:t>sammentrekkning</a:t>
            </a:r>
            <a:r>
              <a:rPr lang="nb-NO" dirty="0"/>
              <a:t> i Detrusitol </a:t>
            </a:r>
            <a:r>
              <a:rPr lang="nb-NO" dirty="0" err="1"/>
              <a:t>muskl</a:t>
            </a:r>
            <a:r>
              <a:rPr lang="nb-NO" dirty="0"/>
              <a:t>. Kontraksjonen av </a:t>
            </a:r>
            <a:r>
              <a:rPr lang="nb-NO" dirty="0" err="1"/>
              <a:t>muskl</a:t>
            </a:r>
            <a:r>
              <a:rPr lang="nb-NO" dirty="0"/>
              <a:t>. går helt til blæren er tom, og da kommer trykket tilbake i urinrøret.</a:t>
            </a:r>
          </a:p>
          <a:p>
            <a:endParaRPr lang="nb-NO" dirty="0"/>
          </a:p>
          <a:p>
            <a:endParaRPr lang="nb-NO" dirty="0"/>
          </a:p>
          <a:p>
            <a:endParaRPr lang="nb-NO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90" y="1133475"/>
            <a:ext cx="47625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528589" y="1046263"/>
            <a:ext cx="44694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urin samles i urinblæren, </a:t>
            </a:r>
            <a:r>
              <a:rPr lang="nb-NO" dirty="0" err="1"/>
              <a:t>dvs</a:t>
            </a:r>
            <a:r>
              <a:rPr lang="nb-NO" dirty="0"/>
              <a:t> </a:t>
            </a:r>
            <a:r>
              <a:rPr lang="nb-NO" b="1" dirty="0"/>
              <a:t> i fyllingsfase, kontrolleres blæren </a:t>
            </a:r>
            <a:r>
              <a:rPr lang="nb-NO" dirty="0"/>
              <a:t>hovedsakelig av  </a:t>
            </a:r>
            <a:r>
              <a:rPr lang="nb-NO" b="1" dirty="0" err="1"/>
              <a:t>sympatikus</a:t>
            </a:r>
            <a:r>
              <a:rPr lang="nb-NO" dirty="0"/>
              <a:t> nervesystem, noradrenalin frigjøres og aktiverer B3 </a:t>
            </a:r>
            <a:r>
              <a:rPr lang="nb-NO" dirty="0" err="1"/>
              <a:t>adrenerge</a:t>
            </a:r>
            <a:r>
              <a:rPr lang="nb-NO" dirty="0"/>
              <a:t> reseptorer som sitter på urinblæren og fører til avslapping av glatte blære </a:t>
            </a:r>
            <a:r>
              <a:rPr lang="nb-NO" dirty="0" err="1"/>
              <a:t>musklaturer</a:t>
            </a:r>
            <a:r>
              <a:rPr lang="nb-NO" dirty="0"/>
              <a:t>, og dermed tillater fylling av blæren</a:t>
            </a:r>
            <a:endParaRPr lang="nb-NO" b="1" dirty="0"/>
          </a:p>
          <a:p>
            <a:endParaRPr lang="nb-NO" sz="1800" b="1" kern="1200" dirty="0">
              <a:solidFill>
                <a:schemeClr val="tx1"/>
              </a:solidFill>
            </a:endParaRPr>
          </a:p>
          <a:p>
            <a:r>
              <a:rPr lang="nb-NO" b="1" dirty="0"/>
              <a:t>I </a:t>
            </a:r>
            <a:r>
              <a:rPr lang="nb-NO" b="1" dirty="0" err="1"/>
              <a:t>tømmningsfasen</a:t>
            </a:r>
            <a:r>
              <a:rPr lang="nb-NO" b="1" dirty="0"/>
              <a:t> kontrollers blæren </a:t>
            </a:r>
            <a:r>
              <a:rPr lang="nb-NO" dirty="0"/>
              <a:t>hovedsakelig av </a:t>
            </a:r>
            <a:r>
              <a:rPr lang="nb-NO" b="1" dirty="0" err="1"/>
              <a:t>parasympatikus</a:t>
            </a:r>
            <a:r>
              <a:rPr lang="nb-NO" dirty="0"/>
              <a:t> nervesystem, </a:t>
            </a:r>
            <a:r>
              <a:rPr lang="nb-NO" dirty="0" err="1"/>
              <a:t>Acetylcholin</a:t>
            </a:r>
            <a:r>
              <a:rPr lang="nb-NO" dirty="0"/>
              <a:t> frigjøres fra nerveterminalen i bekkenet og aktiverer </a:t>
            </a:r>
            <a:r>
              <a:rPr lang="nb-NO" dirty="0" err="1"/>
              <a:t>cholinerge</a:t>
            </a:r>
            <a:r>
              <a:rPr lang="nb-NO" dirty="0"/>
              <a:t> reseptorer M2 og M3 på blærens glatte </a:t>
            </a:r>
            <a:r>
              <a:rPr lang="nb-NO" dirty="0" err="1"/>
              <a:t>musklaturer</a:t>
            </a:r>
            <a:r>
              <a:rPr lang="nb-NO" dirty="0"/>
              <a:t> og fører til sammentrekning av glatte </a:t>
            </a:r>
            <a:r>
              <a:rPr lang="nb-NO" dirty="0" err="1"/>
              <a:t>musklerer</a:t>
            </a:r>
            <a:r>
              <a:rPr lang="nb-NO" dirty="0"/>
              <a:t>, dette skjer etter at trykket i urinrøret faller</a:t>
            </a:r>
            <a:endParaRPr lang="nb-NO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0" y="821798"/>
            <a:ext cx="5753099" cy="59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7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823148" y="162431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Source Sans Pro"/>
              </a:rPr>
              <a:t>Det finnes tre hovedkategorier urininkontinens:</a:t>
            </a:r>
          </a:p>
          <a:p>
            <a:endParaRPr lang="nb-NO" dirty="0">
              <a:solidFill>
                <a:srgbClr val="000000"/>
              </a:solidFill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Source Sans Pro"/>
              </a:rPr>
              <a:t>Stressinkontinens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Source Sans Pro"/>
              </a:rPr>
              <a:t>Urgeinkontinens</a:t>
            </a:r>
            <a:endParaRPr lang="nb-NO" dirty="0">
              <a:solidFill>
                <a:srgbClr val="000000"/>
              </a:solidFill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Source Sans Pro"/>
              </a:rPr>
              <a:t>Blandingsinkontines</a:t>
            </a:r>
            <a:endParaRPr lang="nb-NO" dirty="0">
              <a:solidFill>
                <a:srgbClr val="000000"/>
              </a:solidFill>
              <a:latin typeface="Source Sans Pro"/>
            </a:endParaRPr>
          </a:p>
          <a:p>
            <a:endParaRPr lang="nb-NO" b="0" i="0" dirty="0">
              <a:solidFill>
                <a:srgbClr val="000000"/>
              </a:solidFill>
              <a:effectLst/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Source Sans Pro"/>
              </a:rPr>
              <a:t>Over-</a:t>
            </a:r>
            <a:r>
              <a:rPr lang="nb-NO" dirty="0" err="1">
                <a:solidFill>
                  <a:srgbClr val="000000"/>
                </a:solidFill>
                <a:latin typeface="Source Sans Pro"/>
              </a:rPr>
              <a:t>flow</a:t>
            </a:r>
            <a:r>
              <a:rPr lang="nb-NO" dirty="0">
                <a:solidFill>
                  <a:srgbClr val="000000"/>
                </a:solidFill>
                <a:latin typeface="Source Sans Pro"/>
              </a:rPr>
              <a:t> inkontinens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Source Sans Pro"/>
              </a:rPr>
              <a:t>Nattlig enurese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Source Sans Pro"/>
            </a:endParaRPr>
          </a:p>
          <a:p>
            <a:endParaRPr lang="nb-NO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</a:t>
            </a:r>
          </a:p>
        </p:txBody>
      </p:sp>
    </p:spTree>
    <p:extLst>
      <p:ext uri="{BB962C8B-B14F-4D97-AF65-F5344CB8AC3E}">
        <p14:creationId xmlns:p14="http://schemas.microsoft.com/office/powerpoint/2010/main" val="333016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721191" y="661249"/>
            <a:ext cx="4715691" cy="842554"/>
          </a:xfrm>
        </p:spPr>
        <p:txBody>
          <a:bodyPr/>
          <a:lstStyle/>
          <a:p>
            <a:r>
              <a:rPr lang="nb-NO" dirty="0"/>
              <a:t>Definisjon</a:t>
            </a:r>
          </a:p>
        </p:txBody>
      </p:sp>
      <p:sp>
        <p:nvSpPr>
          <p:cNvPr id="6" name="Rektangel 5"/>
          <p:cNvSpPr/>
          <p:nvPr/>
        </p:nvSpPr>
        <p:spPr>
          <a:xfrm>
            <a:off x="1470641" y="1644249"/>
            <a:ext cx="7225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Stress urininkontinens</a:t>
            </a:r>
            <a:r>
              <a:rPr lang="nb-NO" dirty="0">
                <a:solidFill>
                  <a:srgbClr val="000000"/>
                </a:solidFill>
                <a:latin typeface="Source Sans Pro"/>
              </a:rPr>
              <a:t>.</a:t>
            </a:r>
          </a:p>
          <a:p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Den kalles også for  </a:t>
            </a:r>
            <a:r>
              <a:rPr lang="nb-NO" dirty="0">
                <a:solidFill>
                  <a:srgbClr val="000000"/>
                </a:solidFill>
                <a:latin typeface="Source Sans Pro"/>
              </a:rPr>
              <a:t>«anstrengelseslekkasje» </a:t>
            </a:r>
            <a:endParaRPr lang="nb-NO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470641" y="2633133"/>
            <a:ext cx="73077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err="1">
                <a:solidFill>
                  <a:srgbClr val="222222"/>
                </a:solidFill>
                <a:latin typeface="Arial" panose="020B0604020202020204" pitchFamily="34" charset="0"/>
              </a:rPr>
              <a:t>Urgency</a:t>
            </a:r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 urininkontinens</a:t>
            </a:r>
            <a:endParaRPr lang="nb-NO" dirty="0"/>
          </a:p>
          <a:p>
            <a:r>
              <a:rPr lang="nb-NO" dirty="0">
                <a:solidFill>
                  <a:srgbClr val="000000"/>
                </a:solidFill>
                <a:latin typeface="Source Sans Pro"/>
              </a:rPr>
              <a:t> Den kalles også for  «hastverkslekkasje».</a:t>
            </a:r>
          </a:p>
          <a:p>
            <a:r>
              <a:rPr lang="nb-NO" dirty="0">
                <a:solidFill>
                  <a:srgbClr val="000000"/>
                </a:solidFill>
                <a:latin typeface="Source Sans Pro"/>
              </a:rPr>
              <a:t>Kjennetegnes ved mer enn 8 vannlatninger per døgn, grunnet ustabil blæremuskel.</a:t>
            </a:r>
          </a:p>
          <a:p>
            <a:endParaRPr lang="nb-NO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Blandings urininkontinens</a:t>
            </a:r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Ufrivillig urinlekkasje assosiert med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urgency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, men også ved anstrengelse eller fysisk aktivitet (som trening, sport) eller ved nys eller hoste.</a:t>
            </a:r>
            <a:endParaRPr lang="nb-NO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4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44980" y="1161094"/>
            <a:ext cx="95783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Stress urininkontinens</a:t>
            </a:r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Skyldes ofte flere faktorer:</a:t>
            </a:r>
          </a:p>
          <a:p>
            <a:pPr marL="342900" indent="-342900">
              <a:buAutoNum type="arabicParenR"/>
            </a:pP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en svekkelse i festet av fremre skjedevegg med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urethra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i forhold til bekkenveggen (bl.a. ved skade av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ligamentum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pubourethrale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og/eller den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pubocervicale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fascie)</a:t>
            </a:r>
          </a:p>
          <a:p>
            <a:pPr marL="342900" indent="-342900">
              <a:buAutoNum type="arabicParenR"/>
            </a:pP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skade av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pudendusnerven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som innerverer musklene i bekkenbunnen og urinrøret.</a:t>
            </a:r>
          </a:p>
          <a:p>
            <a:r>
              <a:rPr lang="nb-NO" b="1" dirty="0" err="1">
                <a:solidFill>
                  <a:srgbClr val="222222"/>
                </a:solidFill>
                <a:latin typeface="Arial" panose="020B0604020202020204" pitchFamily="34" charset="0"/>
              </a:rPr>
              <a:t>Urgency</a:t>
            </a:r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 urininkontinens</a:t>
            </a:r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Patogenesen er for det meste ukjent.</a:t>
            </a:r>
          </a:p>
          <a:p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* Noen mener patogenesen kan beskrives som en ufrivillig vannlatingsrefleks med først relaksasjon av den uretrale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sfincter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og deretter en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detrusorkontraksjon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Urgency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urininkontinens er trolig utløst av en dominans av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parasympatikus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i forhold til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sympatikus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i blærereguleringen</a:t>
            </a:r>
          </a:p>
          <a:p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Andre årsaker </a:t>
            </a:r>
          </a:p>
          <a:p>
            <a:pPr marL="342900" indent="-342900">
              <a:buAutoNum type="alphaUcParenR"/>
            </a:pP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lokalt i blæren: UVI, blæretumor, ovarial cancer,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blæresten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, idiopatiske aldersendringer (vanligst)</a:t>
            </a:r>
          </a:p>
          <a:p>
            <a:pPr marL="342900" indent="-342900">
              <a:buAutoNum type="alphaUcParenR"/>
            </a:pP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sentralnervesystemet: nevrologisk sykdom og skade som ryggmargskader, Parkinson, demens, og cerebrale insulter. Multippel sklerose kan gi både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urgency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inkontinens og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detrusor-sfincter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dyssynergi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Blandings urininkontinens</a:t>
            </a:r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Patogenesen vil omfatte elementer både fra stressinkontinens og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urgency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 urininkontinens</a:t>
            </a:r>
            <a:endParaRPr lang="nb-NO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662952" y="586740"/>
            <a:ext cx="7059821" cy="109534"/>
          </a:xfrm>
        </p:spPr>
        <p:txBody>
          <a:bodyPr>
            <a:normAutofit fontScale="90000"/>
          </a:bodyPr>
          <a:lstStyle/>
          <a:p>
            <a:r>
              <a:rPr lang="nb-NO" dirty="0"/>
              <a:t>patogenese</a:t>
            </a:r>
          </a:p>
        </p:txBody>
      </p:sp>
    </p:spTree>
    <p:extLst>
      <p:ext uri="{BB962C8B-B14F-4D97-AF65-F5344CB8AC3E}">
        <p14:creationId xmlns:p14="http://schemas.microsoft.com/office/powerpoint/2010/main" val="349440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50534" y="1439334"/>
            <a:ext cx="80329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Stress urininkontinens</a:t>
            </a:r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Økende alder,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overvektighet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, økende paritet, vaginal fødsel, graviditet, gjennomgått hysterektomi, hereditære faktorer</a:t>
            </a:r>
            <a:endParaRPr lang="nb-NO" baseline="30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b-NO" baseline="30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b-NO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Blandings urininkontinens</a:t>
            </a:r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Økende alder,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overvektighet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, økende paritet, hereditære faktorer</a:t>
            </a:r>
            <a:endParaRPr lang="nb-NO" baseline="30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b-NO" baseline="30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nb-NO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b-NO" b="1" dirty="0" err="1">
                <a:solidFill>
                  <a:srgbClr val="222222"/>
                </a:solidFill>
                <a:latin typeface="Arial" panose="020B0604020202020204" pitchFamily="34" charset="0"/>
              </a:rPr>
              <a:t>Urgency</a:t>
            </a:r>
            <a:r>
              <a:rPr lang="nb-NO" b="1" dirty="0">
                <a:solidFill>
                  <a:srgbClr val="222222"/>
                </a:solidFill>
                <a:latin typeface="Arial" panose="020B0604020202020204" pitchFamily="34" charset="0"/>
              </a:rPr>
              <a:t> urininkontinens</a:t>
            </a:r>
            <a:b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Økende alder, </a:t>
            </a:r>
            <a:r>
              <a:rPr lang="nb-NO" dirty="0" err="1">
                <a:solidFill>
                  <a:srgbClr val="222222"/>
                </a:solidFill>
                <a:latin typeface="Arial" panose="020B0604020202020204" pitchFamily="34" charset="0"/>
              </a:rPr>
              <a:t>overvektighet</a:t>
            </a:r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, hereditære faktorer</a:t>
            </a:r>
            <a:endParaRPr lang="nb-NO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Risikofaktorer</a:t>
            </a:r>
          </a:p>
        </p:txBody>
      </p:sp>
    </p:spTree>
    <p:extLst>
      <p:ext uri="{BB962C8B-B14F-4D97-AF65-F5344CB8AC3E}">
        <p14:creationId xmlns:p14="http://schemas.microsoft.com/office/powerpoint/2010/main" val="4266624922"/>
      </p:ext>
    </p:extLst>
  </p:cSld>
  <p:clrMapOvr>
    <a:masterClrMapping/>
  </p:clrMapOvr>
</p:sld>
</file>

<file path=ppt/theme/theme1.xml><?xml version="1.0" encoding="utf-8"?>
<a:theme xmlns:a="http://schemas.openxmlformats.org/drawingml/2006/main" name="Tryllestav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692</TotalTime>
  <Words>769</Words>
  <Application>Microsoft Office PowerPoint</Application>
  <PresentationFormat>Widescreen</PresentationFormat>
  <Paragraphs>206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Source Sans Pro</vt:lpstr>
      <vt:lpstr>Wingdings 3</vt:lpstr>
      <vt:lpstr>Tryllestav</vt:lpstr>
      <vt:lpstr>Urininkontinens</vt:lpstr>
      <vt:lpstr>Forekomst</vt:lpstr>
      <vt:lpstr>Kontinens mekanismer</vt:lpstr>
      <vt:lpstr>PowerPoint-presentasjon</vt:lpstr>
      <vt:lpstr>PowerPoint-presentasjon</vt:lpstr>
      <vt:lpstr>Typer</vt:lpstr>
      <vt:lpstr>Definisjon</vt:lpstr>
      <vt:lpstr>patogenese</vt:lpstr>
      <vt:lpstr>Risikofaktorer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Skedsmo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Urininkontinens</dc:title>
  <dc:creator>Kiana Kasiri</dc:creator>
  <cp:lastModifiedBy>Charlotte Ibsen Henriksen</cp:lastModifiedBy>
  <cp:revision>125</cp:revision>
  <dcterms:created xsi:type="dcterms:W3CDTF">2019-04-18T19:31:56Z</dcterms:created>
  <dcterms:modified xsi:type="dcterms:W3CDTF">2019-05-20T07:50:46Z</dcterms:modified>
</cp:coreProperties>
</file>