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54"/>
  </p:notesMasterIdLst>
  <p:sldIdLst>
    <p:sldId id="266" r:id="rId3"/>
    <p:sldId id="256" r:id="rId4"/>
    <p:sldId id="283" r:id="rId5"/>
    <p:sldId id="305" r:id="rId6"/>
    <p:sldId id="306" r:id="rId7"/>
    <p:sldId id="284" r:id="rId8"/>
    <p:sldId id="286" r:id="rId9"/>
    <p:sldId id="276" r:id="rId10"/>
    <p:sldId id="257" r:id="rId11"/>
    <p:sldId id="307" r:id="rId12"/>
    <p:sldId id="308" r:id="rId13"/>
    <p:sldId id="304" r:id="rId14"/>
    <p:sldId id="277" r:id="rId15"/>
    <p:sldId id="278" r:id="rId16"/>
    <p:sldId id="258" r:id="rId17"/>
    <p:sldId id="259" r:id="rId18"/>
    <p:sldId id="295" r:id="rId19"/>
    <p:sldId id="294" r:id="rId20"/>
    <p:sldId id="272" r:id="rId21"/>
    <p:sldId id="260" r:id="rId22"/>
    <p:sldId id="316" r:id="rId23"/>
    <p:sldId id="317" r:id="rId24"/>
    <p:sldId id="318" r:id="rId25"/>
    <p:sldId id="261" r:id="rId26"/>
    <p:sldId id="319" r:id="rId27"/>
    <p:sldId id="320" r:id="rId28"/>
    <p:sldId id="321" r:id="rId29"/>
    <p:sldId id="264" r:id="rId30"/>
    <p:sldId id="265" r:id="rId31"/>
    <p:sldId id="267" r:id="rId32"/>
    <p:sldId id="268" r:id="rId33"/>
    <p:sldId id="269" r:id="rId34"/>
    <p:sldId id="270" r:id="rId35"/>
    <p:sldId id="280" r:id="rId36"/>
    <p:sldId id="322" r:id="rId37"/>
    <p:sldId id="274" r:id="rId38"/>
    <p:sldId id="323" r:id="rId39"/>
    <p:sldId id="281" r:id="rId40"/>
    <p:sldId id="324" r:id="rId41"/>
    <p:sldId id="325" r:id="rId42"/>
    <p:sldId id="326" r:id="rId43"/>
    <p:sldId id="279" r:id="rId44"/>
    <p:sldId id="263" r:id="rId45"/>
    <p:sldId id="327" r:id="rId46"/>
    <p:sldId id="303" r:id="rId47"/>
    <p:sldId id="312" r:id="rId48"/>
    <p:sldId id="314" r:id="rId49"/>
    <p:sldId id="262" r:id="rId50"/>
    <p:sldId id="313" r:id="rId51"/>
    <p:sldId id="315" r:id="rId52"/>
    <p:sldId id="293" r:id="rId53"/>
  </p:sldIdLst>
  <p:sldSz cx="9144000" cy="5143500" type="screen16x9"/>
  <p:notesSz cx="6669088"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8852" autoAdjust="0"/>
  </p:normalViewPr>
  <p:slideViewPr>
    <p:cSldViewPr>
      <p:cViewPr varScale="1">
        <p:scale>
          <a:sx n="68" d="100"/>
          <a:sy n="68" d="100"/>
        </p:scale>
        <p:origin x="124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dirty="0"/>
              <a:t>Alle </a:t>
            </a:r>
            <a:r>
              <a:rPr lang="nb-NO" dirty="0" err="1"/>
              <a:t>medl</a:t>
            </a:r>
            <a:endParaRPr lang="nb-NO"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72F-9246-9859-1D7B2F4ECB9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72F-9246-9859-1D7B2F4ECB99}"/>
              </c:ext>
            </c:extLst>
          </c:dPt>
          <c:cat>
            <c:strRef>
              <c:f>'Ark1'!$C$4:$D$4</c:f>
              <c:strCache>
                <c:ptCount val="2"/>
                <c:pt idx="0">
                  <c:v>Menn</c:v>
                </c:pt>
                <c:pt idx="1">
                  <c:v>Kvinner</c:v>
                </c:pt>
              </c:strCache>
            </c:strRef>
          </c:cat>
          <c:val>
            <c:numRef>
              <c:f>'Ark1'!$C$5:$D$5</c:f>
              <c:numCache>
                <c:formatCode>General</c:formatCode>
                <c:ptCount val="2"/>
                <c:pt idx="0">
                  <c:v>1124</c:v>
                </c:pt>
                <c:pt idx="1">
                  <c:v>579</c:v>
                </c:pt>
              </c:numCache>
            </c:numRef>
          </c:val>
          <c:extLst>
            <c:ext xmlns:c16="http://schemas.microsoft.com/office/drawing/2014/chart" uri="{C3380CC4-5D6E-409C-BE32-E72D297353CC}">
              <c16:uniqueId val="{00000004-A72F-9246-9859-1D7B2F4ECB9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dirty="0"/>
              <a:t>&lt;67 år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CC6-404F-BD5C-C8F6D8A2A34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CC6-404F-BD5C-C8F6D8A2A340}"/>
              </c:ext>
            </c:extLst>
          </c:dPt>
          <c:cat>
            <c:strRef>
              <c:f>'Ark1'!$C$10:$D$10</c:f>
              <c:strCache>
                <c:ptCount val="2"/>
                <c:pt idx="0">
                  <c:v>Menn</c:v>
                </c:pt>
                <c:pt idx="1">
                  <c:v>Kvinner</c:v>
                </c:pt>
              </c:strCache>
            </c:strRef>
          </c:cat>
          <c:val>
            <c:numRef>
              <c:f>'Ark1'!$C$11:$D$11</c:f>
              <c:numCache>
                <c:formatCode>General</c:formatCode>
                <c:ptCount val="2"/>
                <c:pt idx="0">
                  <c:v>521</c:v>
                </c:pt>
                <c:pt idx="1">
                  <c:v>429</c:v>
                </c:pt>
              </c:numCache>
            </c:numRef>
          </c:val>
          <c:extLst>
            <c:ext xmlns:c16="http://schemas.microsoft.com/office/drawing/2014/chart" uri="{C3380CC4-5D6E-409C-BE32-E72D297353CC}">
              <c16:uniqueId val="{00000004-DCC6-404F-BD5C-C8F6D8A2A34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nb-NO"/>
        </a:p>
      </c:txPr>
    </c:title>
    <c:autoTitleDeleted val="0"/>
    <c:plotArea>
      <c:layout/>
      <c:barChart>
        <c:barDir val="col"/>
        <c:grouping val="clustered"/>
        <c:varyColors val="0"/>
        <c:ser>
          <c:idx val="0"/>
          <c:order val="0"/>
          <c:tx>
            <c:strRef>
              <c:f>'Ark1'!$B$20</c:f>
              <c:strCache>
                <c:ptCount val="1"/>
                <c:pt idx="0">
                  <c:v>% kvinner</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nb-N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'Ark1'!$C$19:$N$19</c:f>
              <c:numCache>
                <c:formatCode>General</c:formatCode>
                <c:ptCount val="12"/>
                <c:pt idx="0">
                  <c:v>1994</c:v>
                </c:pt>
                <c:pt idx="1">
                  <c:v>1999</c:v>
                </c:pt>
                <c:pt idx="2">
                  <c:v>2003</c:v>
                </c:pt>
                <c:pt idx="3">
                  <c:v>2007</c:v>
                </c:pt>
                <c:pt idx="4">
                  <c:v>2009</c:v>
                </c:pt>
                <c:pt idx="5">
                  <c:v>2011</c:v>
                </c:pt>
                <c:pt idx="6">
                  <c:v>2013</c:v>
                </c:pt>
                <c:pt idx="7">
                  <c:v>2015</c:v>
                </c:pt>
                <c:pt idx="8">
                  <c:v>2017</c:v>
                </c:pt>
                <c:pt idx="9">
                  <c:v>2019</c:v>
                </c:pt>
                <c:pt idx="10">
                  <c:v>2021</c:v>
                </c:pt>
                <c:pt idx="11">
                  <c:v>2022</c:v>
                </c:pt>
              </c:numCache>
            </c:numRef>
          </c:cat>
          <c:val>
            <c:numRef>
              <c:f>'Ark1'!$C$20:$N$20</c:f>
              <c:numCache>
                <c:formatCode>General</c:formatCode>
                <c:ptCount val="12"/>
                <c:pt idx="0">
                  <c:v>17.399999999999999</c:v>
                </c:pt>
                <c:pt idx="1">
                  <c:v>18.7</c:v>
                </c:pt>
                <c:pt idx="2">
                  <c:v>20.2</c:v>
                </c:pt>
                <c:pt idx="3">
                  <c:v>22.9</c:v>
                </c:pt>
                <c:pt idx="4">
                  <c:v>24.4</c:v>
                </c:pt>
                <c:pt idx="5">
                  <c:v>26.3</c:v>
                </c:pt>
                <c:pt idx="6">
                  <c:v>27.7</c:v>
                </c:pt>
                <c:pt idx="7">
                  <c:v>29.1</c:v>
                </c:pt>
                <c:pt idx="8">
                  <c:v>30.2</c:v>
                </c:pt>
                <c:pt idx="9">
                  <c:v>31.6</c:v>
                </c:pt>
                <c:pt idx="10">
                  <c:v>33.6</c:v>
                </c:pt>
                <c:pt idx="11">
                  <c:v>34</c:v>
                </c:pt>
              </c:numCache>
            </c:numRef>
          </c:val>
          <c:extLst>
            <c:ext xmlns:c16="http://schemas.microsoft.com/office/drawing/2014/chart" uri="{C3380CC4-5D6E-409C-BE32-E72D297353CC}">
              <c16:uniqueId val="{00000000-C297-484D-B4D1-858A9C122BB6}"/>
            </c:ext>
          </c:extLst>
        </c:ser>
        <c:dLbls>
          <c:dLblPos val="inEnd"/>
          <c:showLegendKey val="0"/>
          <c:showVal val="1"/>
          <c:showCatName val="0"/>
          <c:showSerName val="0"/>
          <c:showPercent val="0"/>
          <c:showBubbleSize val="0"/>
        </c:dLbls>
        <c:gapWidth val="41"/>
        <c:axId val="979350512"/>
        <c:axId val="922796864"/>
      </c:barChart>
      <c:catAx>
        <c:axId val="9793505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nb-NO"/>
          </a:p>
        </c:txPr>
        <c:crossAx val="922796864"/>
        <c:crosses val="autoZero"/>
        <c:auto val="1"/>
        <c:lblAlgn val="ctr"/>
        <c:lblOffset val="100"/>
        <c:noMultiLvlLbl val="0"/>
      </c:catAx>
      <c:valAx>
        <c:axId val="922796864"/>
        <c:scaling>
          <c:orientation val="minMax"/>
        </c:scaling>
        <c:delete val="1"/>
        <c:axPos val="l"/>
        <c:numFmt formatCode="General" sourceLinked="1"/>
        <c:majorTickMark val="none"/>
        <c:minorTickMark val="none"/>
        <c:tickLblPos val="nextTo"/>
        <c:crossAx val="979350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B977973-EBB5-4799-8A77-5132CC10AB97}" type="datetimeFigureOut">
              <a:rPr lang="nb-NO" smtClean="0"/>
              <a:t>21.04.2023</a:t>
            </a:fld>
            <a:endParaRPr lang="nb-NO"/>
          </a:p>
        </p:txBody>
      </p:sp>
      <p:sp>
        <p:nvSpPr>
          <p:cNvPr id="4" name="Plassholder for lysbilde 3"/>
          <p:cNvSpPr>
            <a:spLocks noGrp="1" noRot="1" noChangeAspect="1"/>
          </p:cNvSpPr>
          <p:nvPr>
            <p:ph type="sldImg" idx="2"/>
          </p:nvPr>
        </p:nvSpPr>
        <p:spPr>
          <a:xfrm>
            <a:off x="25400" y="742950"/>
            <a:ext cx="6618288" cy="372427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66910" y="4715154"/>
            <a:ext cx="5335270" cy="4466987"/>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C030AF25-4FC8-4BF3-8528-74D505CDC364}" type="slidenum">
              <a:rPr lang="nb-NO" smtClean="0"/>
              <a:t>‹#›</a:t>
            </a:fld>
            <a:endParaRPr lang="nb-NO"/>
          </a:p>
        </p:txBody>
      </p:sp>
    </p:spTree>
    <p:extLst>
      <p:ext uri="{BB962C8B-B14F-4D97-AF65-F5344CB8AC3E}">
        <p14:creationId xmlns:p14="http://schemas.microsoft.com/office/powerpoint/2010/main" val="259366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5"/>
          </p:nvPr>
        </p:nvSpPr>
        <p:spPr/>
        <p:txBody>
          <a:bodyPr/>
          <a:lstStyle/>
          <a:p>
            <a:fld id="{A2D793ED-2019-494E-91C6-93E34B4CE11A}" type="slidenum">
              <a:rPr lang="nb-NO" smtClean="0"/>
              <a:t>1</a:t>
            </a:fld>
            <a:endParaRPr lang="nb-NO"/>
          </a:p>
        </p:txBody>
      </p:sp>
    </p:spTree>
    <p:extLst>
      <p:ext uri="{BB962C8B-B14F-4D97-AF65-F5344CB8AC3E}">
        <p14:creationId xmlns:p14="http://schemas.microsoft.com/office/powerpoint/2010/main" val="3663671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r>
              <a:rPr lang="nb-NO" dirty="0"/>
              <a:t>Både revisjonsrapporten og regnskapet har vært sendt ut. Jeg kommer derfor kun til å gå inn på enkelte punkter.</a:t>
            </a:r>
          </a:p>
          <a:p>
            <a:endParaRPr lang="nb-NO" dirty="0"/>
          </a:p>
          <a:p>
            <a:r>
              <a:rPr lang="nb-NO" dirty="0"/>
              <a:t>Regnskapet er gjort opp med et overskudd på 762.777 kroner. Mens budsjettet var satt opp med et resultatet på 88.931. Det er flere grunner til at det ble et så stort avvik, og disse vil jeg gå gjennom. </a:t>
            </a:r>
          </a:p>
          <a:p>
            <a:endParaRPr lang="nb-NO" dirty="0"/>
          </a:p>
          <a:p>
            <a:r>
              <a:rPr lang="nb-NO" dirty="0"/>
              <a:t>Inntektssiden ble langt høyere enn budsjettert på grunn av kursinntektene. Medlemsinntektene var som budsjettert. </a:t>
            </a:r>
          </a:p>
          <a:p>
            <a:endParaRPr lang="nb-NO" dirty="0"/>
          </a:p>
          <a:p>
            <a:r>
              <a:rPr lang="nb-NO" dirty="0"/>
              <a:t>På kostnadssiden vil jeg trekke fram tidsskrifter som ble lavere enn budsjettert. Dette fordi Legekunstens tidligere redaktør sa opp slik at det kun kom ut to utgaver i 2022. Også kostnader til faglig arbeid endte betydelig under budsjett på grunn av digitale møter og dermed lavere kostnader til praksiskompensasjon og reise. Også posten lokalt tillitsvalgtarbeid som dekker </a:t>
            </a:r>
            <a:r>
              <a:rPr lang="nb-NO" dirty="0" err="1"/>
              <a:t>praksikompensasjon</a:t>
            </a:r>
            <a:r>
              <a:rPr lang="nb-NO" dirty="0"/>
              <a:t> og reiser ved møter i Samarbeidsutvalgene samt intervjuer ble lavere på grunn av flere digitale møter og intervjuer. Ser man på posten kurs og konferanser ble denne langt høyere enn forutsatt, noe som må ses i sammenheng med tilsvarende post på inntektssiden. Administrasjonskostnader ble nok budsjettert noe for lavt i 2022, også når man sammenligner med regnskapet året før. </a:t>
            </a:r>
          </a:p>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17</a:t>
            </a:fld>
            <a:endParaRPr lang="nb-NO"/>
          </a:p>
        </p:txBody>
      </p:sp>
    </p:spTree>
    <p:extLst>
      <p:ext uri="{BB962C8B-B14F-4D97-AF65-F5344CB8AC3E}">
        <p14:creationId xmlns:p14="http://schemas.microsoft.com/office/powerpoint/2010/main" val="233115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r>
              <a:rPr lang="nb-NO" dirty="0"/>
              <a:t>Balansen viser at foreningens økonomi er sunn. Formålskapitalen er økt med driftsresultatet, altså 762.777 kroner – og er nå på 2.749.097 kroner. </a:t>
            </a:r>
          </a:p>
          <a:p>
            <a:endParaRPr lang="nb-NO" dirty="0"/>
          </a:p>
          <a:p>
            <a:r>
              <a:rPr lang="nb-NO" dirty="0"/>
              <a:t>Man kan konkludere med at PSL har en sunn økonomi.</a:t>
            </a:r>
          </a:p>
        </p:txBody>
      </p:sp>
      <p:sp>
        <p:nvSpPr>
          <p:cNvPr id="4" name="Plassholder for lysbildenummer 3"/>
          <p:cNvSpPr>
            <a:spLocks noGrp="1"/>
          </p:cNvSpPr>
          <p:nvPr>
            <p:ph type="sldNum" sz="quarter" idx="5"/>
          </p:nvPr>
        </p:nvSpPr>
        <p:spPr/>
        <p:txBody>
          <a:bodyPr/>
          <a:lstStyle/>
          <a:p>
            <a:fld id="{C030AF25-4FC8-4BF3-8528-74D505CDC364}" type="slidenum">
              <a:rPr lang="nb-NO" smtClean="0"/>
              <a:t>18</a:t>
            </a:fld>
            <a:endParaRPr lang="nb-NO"/>
          </a:p>
        </p:txBody>
      </p:sp>
    </p:spTree>
    <p:extLst>
      <p:ext uri="{BB962C8B-B14F-4D97-AF65-F5344CB8AC3E}">
        <p14:creationId xmlns:p14="http://schemas.microsoft.com/office/powerpoint/2010/main" val="3773731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C030AF25-4FC8-4BF3-8528-74D505CDC364}" type="slidenum">
              <a:rPr lang="nb-NO" smtClean="0"/>
              <a:t>19</a:t>
            </a:fld>
            <a:endParaRPr lang="nb-NO"/>
          </a:p>
        </p:txBody>
      </p:sp>
    </p:spTree>
    <p:extLst>
      <p:ext uri="{BB962C8B-B14F-4D97-AF65-F5344CB8AC3E}">
        <p14:creationId xmlns:p14="http://schemas.microsoft.com/office/powerpoint/2010/main" val="1844882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C030AF25-4FC8-4BF3-8528-74D505CDC364}" type="slidenum">
              <a:rPr lang="nb-NO" smtClean="0"/>
              <a:t>20</a:t>
            </a:fld>
            <a:endParaRPr lang="nb-NO"/>
          </a:p>
        </p:txBody>
      </p:sp>
    </p:spTree>
    <p:extLst>
      <p:ext uri="{BB962C8B-B14F-4D97-AF65-F5344CB8AC3E}">
        <p14:creationId xmlns:p14="http://schemas.microsoft.com/office/powerpoint/2010/main" val="1693907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Budsjettforutsetninger:</a:t>
            </a:r>
            <a:r>
              <a:rPr lang="nb-NO" dirty="0"/>
              <a:t>				</a:t>
            </a:r>
          </a:p>
          <a:p>
            <a:r>
              <a:rPr lang="nb-NO" dirty="0"/>
              <a:t>Budsjettforslaget har vært sendt ut, så jeg vil kun gå gjennom noen hovedpunkter. Budsjettet er lagt opp etter prinsippene om forsiktig budsjettering. </a:t>
            </a:r>
          </a:p>
          <a:p>
            <a:endParaRPr lang="nb-NO" dirty="0"/>
          </a:p>
          <a:p>
            <a:r>
              <a:rPr lang="nb-NO" dirty="0"/>
              <a:t>Som dere husker fra presentasjonen av regnskapet hadde PSL et svært stort overskudd i 2022, dette har styret tatt konsekvensene av i dette budsjettet der det blant annet legges opp til mer kontakt mellom styret og tillitsvalgte ved å lage rom for 2 årlige møter mellom styret og tillitsvalgte og mellom styret og representantene i Samarbeidsutvalgene. Det er også lagt rom for å redusere kostnadene noe for deltakelse å administrasjonskurset ved at det budsjetteres med lik inntekt og kostnad på kurset neste år. Det budsjetteres med høyere aktivitet da det er mange prosesser rundt avtalespesialistordningen som pågår for tiden. Det er også satt av midler til en rapport om avtalespesialistordningen for å promotere avtalespesialistene. </a:t>
            </a:r>
          </a:p>
          <a:p>
            <a:endParaRPr lang="nb-NO" dirty="0"/>
          </a:p>
          <a:p>
            <a:r>
              <a:rPr lang="nb-NO" dirty="0"/>
              <a:t>Medlemsinntekter er denne gang basert på fjorårets fordeling av kontingent. Denne blir vedtatt på Legeforeningens landsstyremøte og er derfor ikke kjent. Kursinntekter er budsjettert slik at det ikke skal gi overskudd – da blir administrasjonskurset rimeligere for deltakerne. Finansinntekter budsjettert i </a:t>
            </a:r>
            <a:r>
              <a:rPr lang="nb-NO" dirty="0" err="1"/>
              <a:t>hht</a:t>
            </a:r>
            <a:r>
              <a:rPr lang="nb-NO" dirty="0"/>
              <a:t> prognoser for renteutvikling</a:t>
            </a:r>
          </a:p>
          <a:p>
            <a:endParaRPr lang="nb-NO" dirty="0"/>
          </a:p>
          <a:p>
            <a:r>
              <a:rPr lang="nb-NO" dirty="0"/>
              <a:t>På kostnadssiden er praksiskompensasjonen justert i henhold til forventet utvikling i Legeforeningens satser, mens styrehonorarene er knyttet opp til forventet økning i Folketrygdens grunnbeløp. Kjøp av sekretariattjenester er justert med forventet lønnsutvikling i 2024. Alle disse satsene er således økt </a:t>
            </a:r>
            <a:r>
              <a:rPr lang="nb-NO"/>
              <a:t>med mellom 5,0 og 5,2 </a:t>
            </a:r>
            <a:r>
              <a:rPr lang="nb-NO" dirty="0"/>
              <a:t>pst.</a:t>
            </a:r>
          </a:p>
          <a:p>
            <a:r>
              <a:rPr lang="nb-NO" dirty="0"/>
              <a:t>				</a:t>
            </a:r>
          </a:p>
          <a:p>
            <a:r>
              <a:rPr lang="nb-NO" dirty="0"/>
              <a:t>Årsmøtevedtatt tilleggskontingent er budsjettert med 400 kroner, som er 300 kroner lavere enn det var i 2021. Med dette legges det opp til et underskudd på 249. 			</a:t>
            </a: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30AF25-4FC8-4BF3-8528-74D505CDC364}"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3520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oversikten viser et mer detaljert bilde av det samme som den forrige. Jeg går ikke spesielt inn i den om ikke forsamlingen skulle ha spørsmål?</a:t>
            </a: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30AF25-4FC8-4BF3-8528-74D505CDC364}"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2530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30AF25-4FC8-4BF3-8528-74D505CDC364}"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6742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24</a:t>
            </a:fld>
            <a:endParaRPr lang="nb-NO"/>
          </a:p>
        </p:txBody>
      </p:sp>
    </p:spTree>
    <p:extLst>
      <p:ext uri="{BB962C8B-B14F-4D97-AF65-F5344CB8AC3E}">
        <p14:creationId xmlns:p14="http://schemas.microsoft.com/office/powerpoint/2010/main" val="3919870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45</a:t>
            </a:fld>
            <a:endParaRPr lang="nb-NO"/>
          </a:p>
        </p:txBody>
      </p:sp>
    </p:spTree>
    <p:extLst>
      <p:ext uri="{BB962C8B-B14F-4D97-AF65-F5344CB8AC3E}">
        <p14:creationId xmlns:p14="http://schemas.microsoft.com/office/powerpoint/2010/main" val="22836185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Årsmøtet 2022 behandlet forslag fra Frøydis Olafssen om at foreningen bør bytte navn til noe som bedre reflekterer hva medlemmene driver med, </a:t>
            </a:r>
            <a:r>
              <a:rPr lang="nb-NO" sz="1800" dirty="0" err="1">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feks</a:t>
            </a:r>
            <a:r>
              <a:rPr lang="nb-NO" sz="18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ved at det inneholder «lege», og i tillegg er det anført at «landsforening» ikke er en god betegnelse på en yrkesforening i Den norske legeforening.</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Styret har diskutert navneendring i flere møter. En rekke forslag har blitt fremmet gjennom prosessen og også av andre medlemmer tidligere. </a:t>
            </a:r>
            <a:r>
              <a:rPr lang="nb-NO" sz="120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Navnebytte har vært annonsert i medlemsbladet, men uten at det ga noen respons fra medlemmene</a:t>
            </a:r>
            <a:r>
              <a:rPr lang="nb-NO">
                <a:effectLst/>
              </a:rPr>
              <a:t> </a:t>
            </a:r>
          </a:p>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47</a:t>
            </a:fld>
            <a:endParaRPr lang="nb-NO"/>
          </a:p>
        </p:txBody>
      </p:sp>
    </p:spTree>
    <p:extLst>
      <p:ext uri="{BB962C8B-B14F-4D97-AF65-F5344CB8AC3E}">
        <p14:creationId xmlns:p14="http://schemas.microsoft.com/office/powerpoint/2010/main" val="2901427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C030AF25-4FC8-4BF3-8528-74D505CDC364}" type="slidenum">
              <a:rPr lang="nb-NO" smtClean="0"/>
              <a:t>2</a:t>
            </a:fld>
            <a:endParaRPr lang="nb-NO"/>
          </a:p>
        </p:txBody>
      </p:sp>
    </p:spTree>
    <p:extLst>
      <p:ext uri="{BB962C8B-B14F-4D97-AF65-F5344CB8AC3E}">
        <p14:creationId xmlns:p14="http://schemas.microsoft.com/office/powerpoint/2010/main" val="165850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48</a:t>
            </a:fld>
            <a:endParaRPr lang="nb-NO"/>
          </a:p>
        </p:txBody>
      </p:sp>
    </p:spTree>
    <p:extLst>
      <p:ext uri="{BB962C8B-B14F-4D97-AF65-F5344CB8AC3E}">
        <p14:creationId xmlns:p14="http://schemas.microsoft.com/office/powerpoint/2010/main" val="2134853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Et navnebytte innebærer en endring av vedtektene og krever 2/3 flertall på årsmøtet.</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Et navnebytte må også godkjennes av Sentralstyret, og det må ikke være fare for å forveksle med Legeforeningen/DNLF. </a:t>
            </a:r>
            <a:endParaRPr lang="nb-NO" dirty="0"/>
          </a:p>
          <a:p>
            <a:endParaRPr lang="nb-NO" dirty="0"/>
          </a:p>
          <a:p>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Et navnebytte innebærer en endring av vedtektene og krever 2/3 flertall på årsmøtet.</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8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Et navnebytte må også godkjennes av Sentralstyret, og det må ikke være fare for å forveksle med Legeforeningen/DNLF. Styret har konferert med jurister i sekretariatet og de to forslagene til alternative navn som er mest aktuelle vil antakelig aksepteres. </a:t>
            </a: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49</a:t>
            </a:fld>
            <a:endParaRPr lang="nb-NO"/>
          </a:p>
        </p:txBody>
      </p:sp>
    </p:spTree>
    <p:extLst>
      <p:ext uri="{BB962C8B-B14F-4D97-AF65-F5344CB8AC3E}">
        <p14:creationId xmlns:p14="http://schemas.microsoft.com/office/powerpoint/2010/main" val="2678416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effectLst/>
            </a:endParaRPr>
          </a:p>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Praktiserende spesialisters landsforening har eksistert i 42 år under samme navn. </a:t>
            </a:r>
            <a:r>
              <a:rPr lang="nb-NO" sz="1200" i="1"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Internt</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i Legeforeningen er forkortelsen PSL godt kjent og identifiserer foreningen tydelig blant både egne medlemmer, ansatte i sekretariatet og andre sentrale tillitsvalgte. Styret har ikke fått signaler om at navnet oppfattes negativt eller utydelig.</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i="1"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Utenfor</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Legeforeningen er nok forkortelsen PSL mindre kjent, og det fulle navnet </a:t>
            </a:r>
            <a:r>
              <a:rPr lang="nb-NO" sz="1200" i="1"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Praktiserende spesialisters landsforening</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kan oppleves tungvint i dagligtale. P-en kan også gi assosiasjon til </a:t>
            </a:r>
            <a:r>
              <a:rPr lang="nb-NO" sz="1200" i="1"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privat</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dirty="0" err="1">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Ifht</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de parter man har mest kontakt med, </a:t>
            </a:r>
            <a:r>
              <a:rPr lang="nb-NO" sz="1200" dirty="0" err="1">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feks</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de regionale helseforetakene og Helse- og omsorgsdepartementet, oppfatter vi imidlertid at PSL sin identitet er kjent og tydelig. I disse fora møter også  </a:t>
            </a:r>
            <a:r>
              <a:rPr lang="nb-NO" sz="1200" dirty="0" err="1">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PSLs</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representanter oftest som en del av Legeforeningens delegasjon.</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En prosess med bytte av navn vil være praktisk krevende </a:t>
            </a:r>
            <a:r>
              <a:rPr lang="nb-NO" sz="1200" dirty="0" err="1">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ifht</a:t>
            </a: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endring av logo og endring av en rekke maler og dokumenter mm, samt en risiko for uklarhet i en overgangsfase.  Dersom man skal bytte navn vil det kreve en stor innsats for å gjøre dette kjent og innarbeide det i forskjellige kanaler. </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 </a:t>
            </a:r>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50</a:t>
            </a:fld>
            <a:endParaRPr lang="nb-NO"/>
          </a:p>
        </p:txBody>
      </p:sp>
    </p:spTree>
    <p:extLst>
      <p:ext uri="{BB962C8B-B14F-4D97-AF65-F5344CB8AC3E}">
        <p14:creationId xmlns:p14="http://schemas.microsoft.com/office/powerpoint/2010/main" val="3774425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Styret er delt om saken. Flertallet (4-3) mener etter en totalvurdering at det ikke tjenlig å gjennomføre et navnebytte og innstiller på at foreningen beholder sitt opprinnelige navn. Mindretallet mener at foreningen bør bytte navn til Leger i spesialistpraksis (LSP)</a:t>
            </a:r>
            <a:endParaRPr lang="nb-NO"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a:p>
            <a:r>
              <a:rPr lang="nb-NO" dirty="0"/>
              <a:t>Forretningsorden</a:t>
            </a:r>
          </a:p>
          <a:p>
            <a:r>
              <a:rPr lang="nb-NO" dirty="0"/>
              <a:t>Dersom årsmøtet nedstemmer forslaget med 2/3 flertall stemmes det over hvilket av de fremlagte alternativer som skal velges</a:t>
            </a:r>
          </a:p>
        </p:txBody>
      </p:sp>
      <p:sp>
        <p:nvSpPr>
          <p:cNvPr id="4" name="Plassholder for lysbildenummer 3"/>
          <p:cNvSpPr>
            <a:spLocks noGrp="1"/>
          </p:cNvSpPr>
          <p:nvPr>
            <p:ph type="sldNum" sz="quarter" idx="5"/>
          </p:nvPr>
        </p:nvSpPr>
        <p:spPr/>
        <p:txBody>
          <a:bodyPr/>
          <a:lstStyle/>
          <a:p>
            <a:fld id="{8D83A36F-2B06-ED4A-89D5-FA5352900157}" type="slidenum">
              <a:rPr lang="nb-NO" smtClean="0"/>
              <a:t>51</a:t>
            </a:fld>
            <a:endParaRPr lang="nb-NO"/>
          </a:p>
        </p:txBody>
      </p:sp>
    </p:spTree>
    <p:extLst>
      <p:ext uri="{BB962C8B-B14F-4D97-AF65-F5344CB8AC3E}">
        <p14:creationId xmlns:p14="http://schemas.microsoft.com/office/powerpoint/2010/main" val="95144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r>
              <a:rPr lang="nb-NO" dirty="0"/>
              <a:t>1 min stillhet</a:t>
            </a:r>
          </a:p>
        </p:txBody>
      </p:sp>
      <p:sp>
        <p:nvSpPr>
          <p:cNvPr id="4" name="Plassholder for lysbildenummer 3"/>
          <p:cNvSpPr>
            <a:spLocks noGrp="1"/>
          </p:cNvSpPr>
          <p:nvPr>
            <p:ph type="sldNum" sz="quarter" idx="5"/>
          </p:nvPr>
        </p:nvSpPr>
        <p:spPr/>
        <p:txBody>
          <a:bodyPr/>
          <a:lstStyle/>
          <a:p>
            <a:fld id="{C030AF25-4FC8-4BF3-8528-74D505CDC364}" type="slidenum">
              <a:rPr lang="nb-NO" smtClean="0"/>
              <a:t>4</a:t>
            </a:fld>
            <a:endParaRPr lang="nb-NO"/>
          </a:p>
        </p:txBody>
      </p:sp>
    </p:spTree>
    <p:extLst>
      <p:ext uri="{BB962C8B-B14F-4D97-AF65-F5344CB8AC3E}">
        <p14:creationId xmlns:p14="http://schemas.microsoft.com/office/powerpoint/2010/main" val="3914518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5</a:t>
            </a:fld>
            <a:endParaRPr lang="nb-NO"/>
          </a:p>
        </p:txBody>
      </p:sp>
    </p:spTree>
    <p:extLst>
      <p:ext uri="{BB962C8B-B14F-4D97-AF65-F5344CB8AC3E}">
        <p14:creationId xmlns:p14="http://schemas.microsoft.com/office/powerpoint/2010/main" val="46640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Årsmøte tid/sted er gjort kjent i god tid og sakspapirer utsendt innen fristen </a:t>
            </a:r>
            <a:r>
              <a:rPr lang="nb-NO" dirty="0" err="1"/>
              <a:t>ihht</a:t>
            </a:r>
            <a:r>
              <a:rPr lang="nb-NO" dirty="0"/>
              <a:t> vedtektene</a:t>
            </a:r>
          </a:p>
          <a:p>
            <a:endParaRPr lang="nb-NO" dirty="0"/>
          </a:p>
          <a:p>
            <a:r>
              <a:rPr lang="nb-NO" dirty="0"/>
              <a:t>Det er en tilmeldt sak om navnebytte. Saksfremlegg er utsendt sammen med sakspapirene. </a:t>
            </a:r>
          </a:p>
          <a:p>
            <a:endParaRPr lang="nb-NO" dirty="0"/>
          </a:p>
        </p:txBody>
      </p:sp>
      <p:sp>
        <p:nvSpPr>
          <p:cNvPr id="4" name="Plassholder for lysbildenummer 3"/>
          <p:cNvSpPr>
            <a:spLocks noGrp="1"/>
          </p:cNvSpPr>
          <p:nvPr>
            <p:ph type="sldNum" sz="quarter" idx="5"/>
          </p:nvPr>
        </p:nvSpPr>
        <p:spPr/>
        <p:txBody>
          <a:bodyPr/>
          <a:lstStyle/>
          <a:p>
            <a:fld id="{C030AF25-4FC8-4BF3-8528-74D505CDC364}" type="slidenum">
              <a:rPr lang="nb-NO" smtClean="0"/>
              <a:t>6</a:t>
            </a:fld>
            <a:endParaRPr lang="nb-NO"/>
          </a:p>
        </p:txBody>
      </p:sp>
    </p:spTree>
    <p:extLst>
      <p:ext uri="{BB962C8B-B14F-4D97-AF65-F5344CB8AC3E}">
        <p14:creationId xmlns:p14="http://schemas.microsoft.com/office/powerpoint/2010/main" val="2829386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Styre og utvalg endret fra 1.9</a:t>
            </a:r>
          </a:p>
          <a:p>
            <a:endParaRPr lang="nb-NO" dirty="0"/>
          </a:p>
          <a:p>
            <a:r>
              <a:rPr lang="nb-NO" dirty="0"/>
              <a:t>Viktig at TV og plasser i råd og utvalg er besatt, sørge for PSL representasjon</a:t>
            </a:r>
          </a:p>
          <a:p>
            <a:r>
              <a:rPr lang="nb-NO" dirty="0"/>
              <a:t>Jobbe for synlighet i organisasjonen</a:t>
            </a:r>
          </a:p>
          <a:p>
            <a:endParaRPr lang="nb-NO" dirty="0"/>
          </a:p>
          <a:p>
            <a:r>
              <a:rPr lang="nb-NO" dirty="0"/>
              <a:t>Stor og økende andel alderspensjonister</a:t>
            </a:r>
          </a:p>
          <a:p>
            <a:r>
              <a:rPr lang="nb-NO" dirty="0"/>
              <a:t>Høy </a:t>
            </a:r>
            <a:r>
              <a:rPr lang="nb-NO" dirty="0" err="1"/>
              <a:t>gj.sn</a:t>
            </a:r>
            <a:r>
              <a:rPr lang="nb-NO" dirty="0"/>
              <a:t> alder </a:t>
            </a:r>
          </a:p>
          <a:p>
            <a:endParaRPr lang="nb-NO" dirty="0"/>
          </a:p>
          <a:p>
            <a:r>
              <a:rPr lang="nb-NO" dirty="0"/>
              <a:t>Økning andel  kvinner &lt;67år</a:t>
            </a:r>
          </a:p>
          <a:p>
            <a:r>
              <a:rPr lang="nb-NO" dirty="0"/>
              <a:t>Dobling av andel kvinner fra 1994</a:t>
            </a:r>
          </a:p>
          <a:p>
            <a:endParaRPr lang="nb-NO" dirty="0"/>
          </a:p>
          <a:p>
            <a:endParaRPr lang="nb-NO" dirty="0"/>
          </a:p>
          <a:p>
            <a:endParaRPr lang="nb-NO" dirty="0"/>
          </a:p>
        </p:txBody>
      </p:sp>
      <p:sp>
        <p:nvSpPr>
          <p:cNvPr id="4" name="Plassholder for lysbildenummer 3"/>
          <p:cNvSpPr>
            <a:spLocks noGrp="1"/>
          </p:cNvSpPr>
          <p:nvPr>
            <p:ph type="sldNum" sz="quarter" idx="5"/>
          </p:nvPr>
        </p:nvSpPr>
        <p:spPr/>
        <p:txBody>
          <a:bodyPr/>
          <a:lstStyle/>
          <a:p>
            <a:fld id="{92CC8FD6-8977-9945-A9B4-2BB6E896215A}" type="slidenum">
              <a:rPr lang="nb-NO" smtClean="0"/>
              <a:t>9</a:t>
            </a:fld>
            <a:endParaRPr lang="nb-NO"/>
          </a:p>
        </p:txBody>
      </p:sp>
    </p:spTree>
    <p:extLst>
      <p:ext uri="{BB962C8B-B14F-4D97-AF65-F5344CB8AC3E}">
        <p14:creationId xmlns:p14="http://schemas.microsoft.com/office/powerpoint/2010/main" val="1071505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5 største 74% av </a:t>
            </a:r>
            <a:r>
              <a:rPr lang="nb-NO" dirty="0" err="1"/>
              <a:t>medl</a:t>
            </a:r>
            <a:endParaRPr lang="nb-NO" dirty="0"/>
          </a:p>
          <a:p>
            <a:r>
              <a:rPr lang="nb-NO" dirty="0"/>
              <a:t>Obs ikke nødvendigvis type praksis!</a:t>
            </a:r>
          </a:p>
          <a:p>
            <a:endParaRPr lang="nb-NO" dirty="0"/>
          </a:p>
        </p:txBody>
      </p:sp>
      <p:sp>
        <p:nvSpPr>
          <p:cNvPr id="4" name="Plassholder for lysbildenummer 3"/>
          <p:cNvSpPr>
            <a:spLocks noGrp="1"/>
          </p:cNvSpPr>
          <p:nvPr>
            <p:ph type="sldNum" sz="quarter" idx="5"/>
          </p:nvPr>
        </p:nvSpPr>
        <p:spPr/>
        <p:txBody>
          <a:bodyPr/>
          <a:lstStyle/>
          <a:p>
            <a:fld id="{8D83A36F-2B06-ED4A-89D5-FA5352900157}" type="slidenum">
              <a:rPr lang="nb-NO" smtClean="0"/>
              <a:t>13</a:t>
            </a:fld>
            <a:endParaRPr lang="nb-NO"/>
          </a:p>
        </p:txBody>
      </p:sp>
    </p:spTree>
    <p:extLst>
      <p:ext uri="{BB962C8B-B14F-4D97-AF65-F5344CB8AC3E}">
        <p14:creationId xmlns:p14="http://schemas.microsoft.com/office/powerpoint/2010/main" val="816249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C030AF25-4FC8-4BF3-8528-74D505CDC364}" type="slidenum">
              <a:rPr lang="nb-NO" smtClean="0"/>
              <a:t>15</a:t>
            </a:fld>
            <a:endParaRPr lang="nb-NO"/>
          </a:p>
        </p:txBody>
      </p:sp>
    </p:spTree>
    <p:extLst>
      <p:ext uri="{BB962C8B-B14F-4D97-AF65-F5344CB8AC3E}">
        <p14:creationId xmlns:p14="http://schemas.microsoft.com/office/powerpoint/2010/main" val="3635725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25400" y="742950"/>
            <a:ext cx="6618288" cy="3724275"/>
          </a:xfrm>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C030AF25-4FC8-4BF3-8528-74D505CDC364}" type="slidenum">
              <a:rPr lang="nb-NO" smtClean="0"/>
              <a:t>16</a:t>
            </a:fld>
            <a:endParaRPr lang="nb-NO"/>
          </a:p>
        </p:txBody>
      </p:sp>
    </p:spTree>
    <p:extLst>
      <p:ext uri="{BB962C8B-B14F-4D97-AF65-F5344CB8AC3E}">
        <p14:creationId xmlns:p14="http://schemas.microsoft.com/office/powerpoint/2010/main" val="3756383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1597819"/>
            <a:ext cx="7772400" cy="1102519"/>
          </a:xfrm>
        </p:spPr>
        <p:txBody>
          <a:bodyPr/>
          <a:lstStyle/>
          <a:p>
            <a:r>
              <a:rPr lang="nb-NO"/>
              <a:t>Klikk for å redigere tittelstil</a:t>
            </a:r>
          </a:p>
        </p:txBody>
      </p:sp>
      <p:sp>
        <p:nvSpPr>
          <p:cNvPr id="3" name="Undertittel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C1076A38-CF21-4C5F-911C-EDAB71B0FC21}" type="datetimeFigureOut">
              <a:rPr lang="nb-NO" smtClean="0"/>
              <a:t>21.04.2023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55261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C1076A38-CF21-4C5F-911C-EDAB71B0FC21}" type="datetimeFigureOut">
              <a:rPr lang="nb-NO" smtClean="0"/>
              <a:t>21.04.2023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258276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05979"/>
            <a:ext cx="2057400" cy="4388644"/>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05979"/>
            <a:ext cx="6019800" cy="438864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C1076A38-CF21-4C5F-911C-EDAB71B0FC21}" type="datetimeFigureOut">
              <a:rPr lang="nb-NO" smtClean="0"/>
              <a:t>21.04.2023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123368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nb-NO"/>
              <a:t>Klikk for å redigere tittelstil</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6C3100AA-628F-864B-93DA-CEDD4338F671}" type="datetimeFigureOut">
              <a:rPr lang="nb-NO" smtClean="0"/>
              <a:t>21.04.2023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1920873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6C3100AA-628F-864B-93DA-CEDD4338F671}" type="datetimeFigureOut">
              <a:rPr lang="nb-NO" smtClean="0"/>
              <a:t>21.04.2023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2780835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nb-NO"/>
              <a:t>Klikk for å redigere tittelstil</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6C3100AA-628F-864B-93DA-CEDD4338F671}" type="datetimeFigureOut">
              <a:rPr lang="nb-NO" smtClean="0"/>
              <a:t>21.04.2023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1906833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6C3100AA-628F-864B-93DA-CEDD4338F671}" type="datetimeFigureOut">
              <a:rPr lang="nb-NO" smtClean="0"/>
              <a:t>21.04.2023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4202077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nb-NO"/>
              <a:t>Klikk for å redigere tittelstil</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4" name="Content Placeholder 3"/>
          <p:cNvSpPr>
            <a:spLocks noGrp="1"/>
          </p:cNvSpPr>
          <p:nvPr>
            <p:ph sz="half" idx="2"/>
          </p:nvPr>
        </p:nvSpPr>
        <p:spPr>
          <a:xfrm>
            <a:off x="629842" y="1878806"/>
            <a:ext cx="3868340" cy="276344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6" name="Content Placeholder 5"/>
          <p:cNvSpPr>
            <a:spLocks noGrp="1"/>
          </p:cNvSpPr>
          <p:nvPr>
            <p:ph sz="quarter" idx="4"/>
          </p:nvPr>
        </p:nvSpPr>
        <p:spPr>
          <a:xfrm>
            <a:off x="4629150" y="1878806"/>
            <a:ext cx="3887391" cy="276344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6C3100AA-628F-864B-93DA-CEDD4338F671}" type="datetimeFigureOut">
              <a:rPr lang="nb-NO" smtClean="0"/>
              <a:t>21.04.2023</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270757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6C3100AA-628F-864B-93DA-CEDD4338F671}" type="datetimeFigureOut">
              <a:rPr lang="nb-NO" smtClean="0"/>
              <a:t>21.04.2023</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1993188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100AA-628F-864B-93DA-CEDD4338F671}" type="datetimeFigureOut">
              <a:rPr lang="nb-NO" smtClean="0"/>
              <a:t>21.04.2023</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281005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nb-NO"/>
              <a:t>Klikk for å redigere tittelstil</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6C3100AA-628F-864B-93DA-CEDD4338F671}" type="datetimeFigureOut">
              <a:rPr lang="nb-NO" smtClean="0"/>
              <a:t>21.04.2023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327763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C1076A38-CF21-4C5F-911C-EDAB71B0FC21}" type="datetimeFigureOut">
              <a:rPr lang="nb-NO" smtClean="0"/>
              <a:t>21.04.2023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27785653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nb-NO"/>
              <a:t>Klikk for å redigere tittelstil</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b-NO"/>
              <a:t>Klikk på ikonet for å legge til et bilde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6C3100AA-628F-864B-93DA-CEDD4338F671}" type="datetimeFigureOut">
              <a:rPr lang="nb-NO" smtClean="0"/>
              <a:t>21.04.2023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1095868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6C3100AA-628F-864B-93DA-CEDD4338F671}" type="datetimeFigureOut">
              <a:rPr lang="nb-NO" smtClean="0"/>
              <a:t>21.04.2023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2170280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6C3100AA-628F-864B-93DA-CEDD4338F671}" type="datetimeFigureOut">
              <a:rPr lang="nb-NO" smtClean="0"/>
              <a:t>21.04.2023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93DCB94-1E54-B649-8B4A-EB92F94FF190}" type="slidenum">
              <a:rPr lang="nb-NO" smtClean="0"/>
              <a:t>‹#›</a:t>
            </a:fld>
            <a:endParaRPr lang="nb-NO"/>
          </a:p>
        </p:txBody>
      </p:sp>
    </p:spTree>
    <p:extLst>
      <p:ext uri="{BB962C8B-B14F-4D97-AF65-F5344CB8AC3E}">
        <p14:creationId xmlns:p14="http://schemas.microsoft.com/office/powerpoint/2010/main" val="311209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3305176"/>
            <a:ext cx="7772400" cy="1021556"/>
          </a:xfrm>
        </p:spPr>
        <p:txBody>
          <a:bodyPr anchor="t"/>
          <a:lstStyle>
            <a:lvl1pPr algn="l">
              <a:defRPr sz="3000" b="1" cap="all"/>
            </a:lvl1pPr>
          </a:lstStyle>
          <a:p>
            <a:r>
              <a:rPr lang="nb-NO"/>
              <a:t>Klikk for å redigere tittelstil</a:t>
            </a:r>
          </a:p>
        </p:txBody>
      </p:sp>
      <p:sp>
        <p:nvSpPr>
          <p:cNvPr id="3" name="Plassholder for tekst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C1076A38-CF21-4C5F-911C-EDAB71B0FC21}" type="datetimeFigureOut">
              <a:rPr lang="nb-NO" smtClean="0"/>
              <a:t>21.04.2023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393797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C1076A38-CF21-4C5F-911C-EDAB71B0FC21}" type="datetimeFigureOut">
              <a:rPr lang="nb-NO" smtClean="0"/>
              <a:t>21.04.2023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408276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C1076A38-CF21-4C5F-911C-EDAB71B0FC21}" type="datetimeFigureOut">
              <a:rPr lang="nb-NO" smtClean="0"/>
              <a:t>21.04.2023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487622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C1076A38-CF21-4C5F-911C-EDAB71B0FC21}" type="datetimeFigureOut">
              <a:rPr lang="nb-NO" smtClean="0"/>
              <a:t>21.04.2023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93173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C1076A38-CF21-4C5F-911C-EDAB71B0FC21}" type="datetimeFigureOut">
              <a:rPr lang="nb-NO" smtClean="0"/>
              <a:t>21.04.2023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3033274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1" y="204787"/>
            <a:ext cx="3008313" cy="871538"/>
          </a:xfrm>
        </p:spPr>
        <p:txBody>
          <a:bodyPr anchor="b"/>
          <a:lstStyle>
            <a:lvl1pPr algn="l">
              <a:defRPr sz="1500" b="1"/>
            </a:lvl1pPr>
          </a:lstStyle>
          <a:p>
            <a:r>
              <a:rPr lang="nb-NO"/>
              <a:t>Klikk for å redigere tittelstil</a:t>
            </a:r>
          </a:p>
        </p:txBody>
      </p:sp>
      <p:sp>
        <p:nvSpPr>
          <p:cNvPr id="3" name="Plassholder for innhold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C1076A38-CF21-4C5F-911C-EDAB71B0FC21}" type="datetimeFigureOut">
              <a:rPr lang="nb-NO" smtClean="0"/>
              <a:t>21.04.2023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162401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3600450"/>
            <a:ext cx="5486400" cy="425054"/>
          </a:xfrm>
        </p:spPr>
        <p:txBody>
          <a:bodyPr anchor="b"/>
          <a:lstStyle>
            <a:lvl1pPr algn="l">
              <a:defRPr sz="1500" b="1"/>
            </a:lvl1pPr>
          </a:lstStyle>
          <a:p>
            <a:r>
              <a:rPr lang="nb-NO"/>
              <a:t>Klikk for å redigere tittelstil</a:t>
            </a:r>
          </a:p>
        </p:txBody>
      </p:sp>
      <p:sp>
        <p:nvSpPr>
          <p:cNvPr id="3" name="Plassholder for bilde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b-NO"/>
          </a:p>
        </p:txBody>
      </p:sp>
      <p:sp>
        <p:nvSpPr>
          <p:cNvPr id="4" name="Plassholder for tekst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C1076A38-CF21-4C5F-911C-EDAB71B0FC21}" type="datetimeFigureOut">
              <a:rPr lang="nb-NO" smtClean="0"/>
              <a:t>21.04.2023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D02496A-DA76-4464-8145-655CBF208AA2}" type="slidenum">
              <a:rPr lang="nb-NO" smtClean="0"/>
              <a:t>‹#›</a:t>
            </a:fld>
            <a:endParaRPr lang="nb-NO"/>
          </a:p>
        </p:txBody>
      </p:sp>
    </p:spTree>
    <p:extLst>
      <p:ext uri="{BB962C8B-B14F-4D97-AF65-F5344CB8AC3E}">
        <p14:creationId xmlns:p14="http://schemas.microsoft.com/office/powerpoint/2010/main" val="207745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1076A38-CF21-4C5F-911C-EDAB71B0FC21}" type="datetimeFigureOut">
              <a:rPr lang="nb-NO" smtClean="0"/>
              <a:t>21.04.2023</a:t>
            </a:fld>
            <a:endParaRPr lang="nb-NO"/>
          </a:p>
        </p:txBody>
      </p:sp>
      <p:sp>
        <p:nvSpPr>
          <p:cNvPr id="5" name="Plassholder for bunnteks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D02496A-DA76-4464-8145-655CBF208AA2}" type="slidenum">
              <a:rPr lang="nb-NO" smtClean="0"/>
              <a:t>‹#›</a:t>
            </a:fld>
            <a:endParaRPr lang="nb-NO"/>
          </a:p>
        </p:txBody>
      </p:sp>
    </p:spTree>
    <p:extLst>
      <p:ext uri="{BB962C8B-B14F-4D97-AF65-F5344CB8AC3E}">
        <p14:creationId xmlns:p14="http://schemas.microsoft.com/office/powerpoint/2010/main" val="2949649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1076A38-CF21-4C5F-911C-EDAB71B0FC21}" type="datetimeFigureOut">
              <a:rPr lang="nb-NO" smtClean="0"/>
              <a:t>21.04.2023</a:t>
            </a:fld>
            <a:endParaRPr lang="nb-NO"/>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D02496A-DA76-4464-8145-655CBF208AA2}" type="slidenum">
              <a:rPr lang="nb-NO" smtClean="0"/>
              <a:t>‹#›</a:t>
            </a:fld>
            <a:endParaRPr lang="nb-NO"/>
          </a:p>
        </p:txBody>
      </p:sp>
    </p:spTree>
    <p:extLst>
      <p:ext uri="{BB962C8B-B14F-4D97-AF65-F5344CB8AC3E}">
        <p14:creationId xmlns:p14="http://schemas.microsoft.com/office/powerpoint/2010/main" val="42336888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012595-E0D0-F442-BB33-08348E4DFF6E}"/>
              </a:ext>
            </a:extLst>
          </p:cNvPr>
          <p:cNvSpPr>
            <a:spLocks noGrp="1"/>
          </p:cNvSpPr>
          <p:nvPr>
            <p:ph type="ctrTitle"/>
          </p:nvPr>
        </p:nvSpPr>
        <p:spPr>
          <a:xfrm>
            <a:off x="2182762" y="2498468"/>
            <a:ext cx="4778477" cy="1003727"/>
          </a:xfrm>
        </p:spPr>
        <p:txBody>
          <a:bodyPr anchor="b">
            <a:normAutofit/>
          </a:bodyPr>
          <a:lstStyle/>
          <a:p>
            <a:r>
              <a:rPr lang="nb-NO" dirty="0">
                <a:solidFill>
                  <a:srgbClr val="FFFFFF"/>
                </a:solidFill>
              </a:rPr>
              <a:t>Årsmøte 2022</a:t>
            </a:r>
          </a:p>
        </p:txBody>
      </p:sp>
      <p:pic>
        <p:nvPicPr>
          <p:cNvPr id="4" name="Bilde 3">
            <a:extLst>
              <a:ext uri="{FF2B5EF4-FFF2-40B4-BE49-F238E27FC236}">
                <a16:creationId xmlns:a16="http://schemas.microsoft.com/office/drawing/2014/main" id="{B66F95F4-CD9D-B644-942F-BCADB4B0ED34}"/>
              </a:ext>
            </a:extLst>
          </p:cNvPr>
          <p:cNvPicPr>
            <a:picLocks noChangeAspect="1"/>
          </p:cNvPicPr>
          <p:nvPr/>
        </p:nvPicPr>
        <p:blipFill>
          <a:blip r:embed="rId3"/>
          <a:stretch>
            <a:fillRect/>
          </a:stretch>
        </p:blipFill>
        <p:spPr>
          <a:xfrm>
            <a:off x="4028657" y="1228220"/>
            <a:ext cx="1086686" cy="1086686"/>
          </a:xfrm>
          <a:prstGeom prst="rect">
            <a:avLst/>
          </a:prstGeom>
        </p:spPr>
      </p:pic>
      <p:sp>
        <p:nvSpPr>
          <p:cNvPr id="6" name="Undertittel 5">
            <a:extLst>
              <a:ext uri="{FF2B5EF4-FFF2-40B4-BE49-F238E27FC236}">
                <a16:creationId xmlns:a16="http://schemas.microsoft.com/office/drawing/2014/main" id="{B00C530C-30D0-C5A2-C7EC-6606708B1125}"/>
              </a:ext>
            </a:extLst>
          </p:cNvPr>
          <p:cNvSpPr>
            <a:spLocks noGrp="1"/>
          </p:cNvSpPr>
          <p:nvPr>
            <p:ph type="subTitle" idx="1"/>
          </p:nvPr>
        </p:nvSpPr>
        <p:spPr/>
        <p:txBody>
          <a:bodyPr/>
          <a:lstStyle/>
          <a:p>
            <a:r>
              <a:rPr lang="nb-NO" dirty="0"/>
              <a:t>Årsmøte 2023</a:t>
            </a:r>
          </a:p>
        </p:txBody>
      </p:sp>
    </p:spTree>
    <p:extLst>
      <p:ext uri="{BB962C8B-B14F-4D97-AF65-F5344CB8AC3E}">
        <p14:creationId xmlns:p14="http://schemas.microsoft.com/office/powerpoint/2010/main" val="3763487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A896E4C1-EC78-3046-BBE3-AA3CDCDE7284}"/>
              </a:ext>
            </a:extLst>
          </p:cNvPr>
          <p:cNvPicPr>
            <a:picLocks noChangeAspect="1"/>
          </p:cNvPicPr>
          <p:nvPr/>
        </p:nvPicPr>
        <p:blipFill>
          <a:blip r:embed="rId2"/>
          <a:stretch>
            <a:fillRect/>
          </a:stretch>
        </p:blipFill>
        <p:spPr>
          <a:xfrm>
            <a:off x="0" y="0"/>
            <a:ext cx="6858000" cy="5143500"/>
          </a:xfrm>
          <a:prstGeom prst="rect">
            <a:avLst/>
          </a:prstGeom>
        </p:spPr>
      </p:pic>
      <p:sp>
        <p:nvSpPr>
          <p:cNvPr id="6" name="Plassholder for innhold 5">
            <a:extLst>
              <a:ext uri="{FF2B5EF4-FFF2-40B4-BE49-F238E27FC236}">
                <a16:creationId xmlns:a16="http://schemas.microsoft.com/office/drawing/2014/main" id="{BD9BFFD3-83E2-9A4F-8DE9-5FA23066A0A6}"/>
              </a:ext>
            </a:extLst>
          </p:cNvPr>
          <p:cNvSpPr>
            <a:spLocks noGrp="1"/>
          </p:cNvSpPr>
          <p:nvPr>
            <p:ph idx="1"/>
          </p:nvPr>
        </p:nvSpPr>
        <p:spPr>
          <a:xfrm>
            <a:off x="6858000" y="215900"/>
            <a:ext cx="2159000" cy="4838700"/>
          </a:xfrm>
        </p:spPr>
        <p:txBody>
          <a:bodyPr>
            <a:normAutofit fontScale="62500" lnSpcReduction="20000"/>
          </a:bodyPr>
          <a:lstStyle/>
          <a:p>
            <a:r>
              <a:rPr lang="nb-NO" dirty="0"/>
              <a:t>Alexandros </a:t>
            </a:r>
            <a:r>
              <a:rPr lang="nb-NO" dirty="0" err="1"/>
              <a:t>Lazaros</a:t>
            </a:r>
            <a:r>
              <a:rPr lang="nb-NO" dirty="0"/>
              <a:t> </a:t>
            </a:r>
            <a:r>
              <a:rPr lang="nb-NO" dirty="0" err="1"/>
              <a:t>Stefou</a:t>
            </a:r>
            <a:r>
              <a:rPr lang="nb-NO" dirty="0"/>
              <a:t>, hud, Østfold </a:t>
            </a:r>
          </a:p>
          <a:p>
            <a:r>
              <a:rPr lang="nb-NO" dirty="0"/>
              <a:t>Irina Eide, </a:t>
            </a:r>
            <a:r>
              <a:rPr lang="nb-NO" dirty="0" err="1"/>
              <a:t>gyn</a:t>
            </a:r>
            <a:r>
              <a:rPr lang="nb-NO" dirty="0"/>
              <a:t>, Nordland</a:t>
            </a:r>
          </a:p>
          <a:p>
            <a:r>
              <a:rPr lang="nb-NO" dirty="0"/>
              <a:t>Stein Helge Glad Nordahl, øre-nese-hals, Hordaland</a:t>
            </a:r>
          </a:p>
          <a:p>
            <a:r>
              <a:rPr lang="nb-NO" dirty="0"/>
              <a:t>Erik Dyb Liaaen, indremedisin, Møre og Romsdal</a:t>
            </a:r>
          </a:p>
          <a:p>
            <a:r>
              <a:rPr lang="nb-NO" dirty="0"/>
              <a:t>Yngvild </a:t>
            </a:r>
            <a:r>
              <a:rPr lang="nb-NO" dirty="0" err="1"/>
              <a:t>Skåtun</a:t>
            </a:r>
            <a:r>
              <a:rPr lang="nb-NO" dirty="0"/>
              <a:t> Hannestad, fødselshjelp og kvinnesykdommer, Hordaland (ny)</a:t>
            </a:r>
          </a:p>
          <a:p>
            <a:r>
              <a:rPr lang="nb-NO" dirty="0" err="1"/>
              <a:t>Sivi</a:t>
            </a:r>
            <a:r>
              <a:rPr lang="nb-NO" dirty="0"/>
              <a:t> Elisabeth Haugen Rosendahl, psykiatri, Hordaland (ny)</a:t>
            </a:r>
          </a:p>
          <a:p>
            <a:r>
              <a:rPr lang="nb-NO" dirty="0"/>
              <a:t>Tor Øivind Grøndahl, øye, Akershus (ny)</a:t>
            </a:r>
          </a:p>
          <a:p>
            <a:endParaRPr lang="nb-NO" dirty="0"/>
          </a:p>
        </p:txBody>
      </p:sp>
    </p:spTree>
    <p:extLst>
      <p:ext uri="{BB962C8B-B14F-4D97-AF65-F5344CB8AC3E}">
        <p14:creationId xmlns:p14="http://schemas.microsoft.com/office/powerpoint/2010/main" val="4221481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e 8" descr="Et bilde som inneholder bord&#10;&#10;Automatisk generert beskrivelse">
            <a:extLst>
              <a:ext uri="{FF2B5EF4-FFF2-40B4-BE49-F238E27FC236}">
                <a16:creationId xmlns:a16="http://schemas.microsoft.com/office/drawing/2014/main" id="{2E4EC962-8727-3EE9-9CEE-321462602316}"/>
              </a:ext>
            </a:extLst>
          </p:cNvPr>
          <p:cNvPicPr>
            <a:picLocks noChangeAspect="1"/>
          </p:cNvPicPr>
          <p:nvPr/>
        </p:nvPicPr>
        <p:blipFill>
          <a:blip r:embed="rId2"/>
          <a:stretch>
            <a:fillRect/>
          </a:stretch>
        </p:blipFill>
        <p:spPr>
          <a:xfrm>
            <a:off x="719182" y="109141"/>
            <a:ext cx="4962437" cy="4925219"/>
          </a:xfrm>
          <a:prstGeom prst="rect">
            <a:avLst/>
          </a:prstGeom>
        </p:spPr>
      </p:pic>
      <p:sp>
        <p:nvSpPr>
          <p:cNvPr id="12" name="TekstSylinder 11">
            <a:extLst>
              <a:ext uri="{FF2B5EF4-FFF2-40B4-BE49-F238E27FC236}">
                <a16:creationId xmlns:a16="http://schemas.microsoft.com/office/drawing/2014/main" id="{10F72D93-A84B-42C7-12FB-0DB3EE2E0265}"/>
              </a:ext>
            </a:extLst>
          </p:cNvPr>
          <p:cNvSpPr txBox="1"/>
          <p:nvPr/>
        </p:nvSpPr>
        <p:spPr>
          <a:xfrm>
            <a:off x="5789437" y="4422148"/>
            <a:ext cx="3422732" cy="923330"/>
          </a:xfrm>
          <a:prstGeom prst="rect">
            <a:avLst/>
          </a:prstGeom>
          <a:noFill/>
        </p:spPr>
        <p:txBody>
          <a:bodyPr wrap="none" rtlCol="0">
            <a:spAutoFit/>
          </a:bodyPr>
          <a:lstStyle/>
          <a:p>
            <a:r>
              <a:rPr lang="nb-NO" dirty="0"/>
              <a:t>Totalt antall 	 	1703</a:t>
            </a:r>
          </a:p>
          <a:p>
            <a:r>
              <a:rPr lang="nb-NO" dirty="0"/>
              <a:t>Ikke yrkesaktive: 	  675 </a:t>
            </a:r>
          </a:p>
          <a:p>
            <a:endParaRPr lang="nb-NO" dirty="0"/>
          </a:p>
        </p:txBody>
      </p:sp>
      <p:graphicFrame>
        <p:nvGraphicFramePr>
          <p:cNvPr id="14" name="Diagram 13">
            <a:extLst>
              <a:ext uri="{FF2B5EF4-FFF2-40B4-BE49-F238E27FC236}">
                <a16:creationId xmlns:a16="http://schemas.microsoft.com/office/drawing/2014/main" id="{708B9C98-0438-795F-9441-2F041B1658A6}"/>
              </a:ext>
            </a:extLst>
          </p:cNvPr>
          <p:cNvGraphicFramePr>
            <a:graphicFrameLocks/>
          </p:cNvGraphicFramePr>
          <p:nvPr/>
        </p:nvGraphicFramePr>
        <p:xfrm>
          <a:off x="5504688" y="509341"/>
          <a:ext cx="3342132" cy="17606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Diagram 16">
            <a:extLst>
              <a:ext uri="{FF2B5EF4-FFF2-40B4-BE49-F238E27FC236}">
                <a16:creationId xmlns:a16="http://schemas.microsoft.com/office/drawing/2014/main" id="{1C75A86E-5340-17FC-C467-702656AD55A6}"/>
              </a:ext>
            </a:extLst>
          </p:cNvPr>
          <p:cNvGraphicFramePr>
            <a:graphicFrameLocks/>
          </p:cNvGraphicFramePr>
          <p:nvPr/>
        </p:nvGraphicFramePr>
        <p:xfrm>
          <a:off x="5681618" y="2373457"/>
          <a:ext cx="3014326" cy="176065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59634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EBEF35D-8DA7-5A0D-73F2-448AEF5F9F2D}"/>
              </a:ext>
            </a:extLst>
          </p:cNvPr>
          <p:cNvGraphicFramePr>
            <a:graphicFrameLocks/>
          </p:cNvGraphicFramePr>
          <p:nvPr/>
        </p:nvGraphicFramePr>
        <p:xfrm>
          <a:off x="809244" y="219456"/>
          <a:ext cx="7296912" cy="44988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5424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descr="Et bilde som inneholder bord&#10;&#10;Automatisk generert beskrivelse">
            <a:extLst>
              <a:ext uri="{FF2B5EF4-FFF2-40B4-BE49-F238E27FC236}">
                <a16:creationId xmlns:a16="http://schemas.microsoft.com/office/drawing/2014/main" id="{12EDECC6-F529-5BBB-BC72-4725A11978AC}"/>
              </a:ext>
            </a:extLst>
          </p:cNvPr>
          <p:cNvPicPr>
            <a:picLocks noChangeAspect="1"/>
          </p:cNvPicPr>
          <p:nvPr/>
        </p:nvPicPr>
        <p:blipFill>
          <a:blip r:embed="rId3"/>
          <a:stretch>
            <a:fillRect/>
          </a:stretch>
        </p:blipFill>
        <p:spPr>
          <a:xfrm>
            <a:off x="301752" y="216366"/>
            <a:ext cx="5897880" cy="4865428"/>
          </a:xfrm>
          <a:prstGeom prst="rect">
            <a:avLst/>
          </a:prstGeom>
        </p:spPr>
      </p:pic>
    </p:spTree>
    <p:extLst>
      <p:ext uri="{BB962C8B-B14F-4D97-AF65-F5344CB8AC3E}">
        <p14:creationId xmlns:p14="http://schemas.microsoft.com/office/powerpoint/2010/main" val="542359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399A59C-77AB-6CE6-8312-2D01B40F92D6}"/>
              </a:ext>
            </a:extLst>
          </p:cNvPr>
          <p:cNvSpPr>
            <a:spLocks noGrp="1"/>
          </p:cNvSpPr>
          <p:nvPr>
            <p:ph type="title"/>
          </p:nvPr>
        </p:nvSpPr>
        <p:spPr/>
        <p:txBody>
          <a:bodyPr/>
          <a:lstStyle/>
          <a:p>
            <a:r>
              <a:rPr lang="nb-NO" dirty="0"/>
              <a:t>Viktige saker</a:t>
            </a:r>
          </a:p>
        </p:txBody>
      </p:sp>
      <p:sp>
        <p:nvSpPr>
          <p:cNvPr id="3" name="Plassholder for innhold 2">
            <a:extLst>
              <a:ext uri="{FF2B5EF4-FFF2-40B4-BE49-F238E27FC236}">
                <a16:creationId xmlns:a16="http://schemas.microsoft.com/office/drawing/2014/main" id="{4A2D9D36-348E-75AD-5756-6B7F8877A141}"/>
              </a:ext>
            </a:extLst>
          </p:cNvPr>
          <p:cNvSpPr>
            <a:spLocks noGrp="1"/>
          </p:cNvSpPr>
          <p:nvPr>
            <p:ph idx="1"/>
          </p:nvPr>
        </p:nvSpPr>
        <p:spPr/>
        <p:txBody>
          <a:bodyPr/>
          <a:lstStyle/>
          <a:p>
            <a:r>
              <a:rPr lang="nb-NO" dirty="0"/>
              <a:t>Pandemien på hell</a:t>
            </a:r>
          </a:p>
          <a:p>
            <a:r>
              <a:rPr lang="nb-NO" dirty="0"/>
              <a:t>Felles henvisningsmottak psykisk helsevern</a:t>
            </a:r>
          </a:p>
          <a:p>
            <a:r>
              <a:rPr lang="nb-NO" dirty="0"/>
              <a:t>NT-forhandlinger</a:t>
            </a:r>
          </a:p>
          <a:p>
            <a:r>
              <a:rPr lang="nb-NO" dirty="0"/>
              <a:t>Samarbeid med </a:t>
            </a:r>
            <a:r>
              <a:rPr lang="nb-NO" dirty="0" err="1"/>
              <a:t>RHFene</a:t>
            </a:r>
            <a:r>
              <a:rPr lang="nb-NO" dirty="0"/>
              <a:t> og Samarbeidsutvalgene</a:t>
            </a:r>
          </a:p>
          <a:p>
            <a:r>
              <a:rPr lang="nb-NO" dirty="0"/>
              <a:t>Ny redaktør i  Legekunsten</a:t>
            </a:r>
          </a:p>
          <a:p>
            <a:r>
              <a:rPr lang="nb-NO" dirty="0"/>
              <a:t>Vurdering av avtalespesialistordningen</a:t>
            </a:r>
          </a:p>
        </p:txBody>
      </p:sp>
    </p:spTree>
    <p:extLst>
      <p:ext uri="{BB962C8B-B14F-4D97-AF65-F5344CB8AC3E}">
        <p14:creationId xmlns:p14="http://schemas.microsoft.com/office/powerpoint/2010/main" val="2461990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314578" y="1167595"/>
            <a:ext cx="4482498" cy="2100575"/>
          </a:xfrm>
          <a:prstGeom prst="rect">
            <a:avLst/>
          </a:prstGeom>
        </p:spPr>
        <p:txBody>
          <a:bodyPr wrap="square">
            <a:spAutoFit/>
          </a:bodyPr>
          <a:lstStyle/>
          <a:p>
            <a:pPr algn="ctr"/>
            <a:r>
              <a:rPr lang="nb-NO" sz="2100" b="1" dirty="0">
                <a:latin typeface="Calisto MT"/>
                <a:ea typeface="Times New Roman"/>
              </a:rPr>
              <a:t>Sak 3 - Årsberetning for perioden 1.1.2022 - 31.12.2022</a:t>
            </a:r>
            <a:endParaRPr lang="nb-NO" sz="2100" dirty="0">
              <a:latin typeface="Times New Roman"/>
              <a:ea typeface="Times New Roman"/>
            </a:endParaRPr>
          </a:p>
          <a:p>
            <a:pPr algn="r"/>
            <a:r>
              <a:rPr lang="nb-NO" sz="900" dirty="0">
                <a:latin typeface="Times New Roman"/>
                <a:ea typeface="Times New Roman"/>
              </a:rPr>
              <a:t> </a:t>
            </a:r>
          </a:p>
          <a:p>
            <a:pPr algn="r"/>
            <a:r>
              <a:rPr lang="nb-NO" sz="900" dirty="0">
                <a:latin typeface="Times New Roman"/>
                <a:ea typeface="Times New Roman"/>
              </a:rPr>
              <a:t> </a:t>
            </a:r>
          </a:p>
          <a:p>
            <a:r>
              <a:rPr lang="nb-NO" sz="1050" b="1" dirty="0">
                <a:latin typeface="Times New Roman"/>
                <a:ea typeface="Times New Roman"/>
              </a:rPr>
              <a:t> </a:t>
            </a:r>
            <a:endParaRPr lang="nb-NO" sz="900" dirty="0">
              <a:latin typeface="Times New Roman"/>
              <a:ea typeface="Times New Roman"/>
            </a:endParaRPr>
          </a:p>
          <a:p>
            <a:endParaRPr lang="nb-NO" sz="1500" b="1" dirty="0">
              <a:latin typeface="Times New Roman"/>
              <a:ea typeface="Times New Roman"/>
            </a:endParaRPr>
          </a:p>
          <a:p>
            <a:endParaRPr lang="nb-NO" sz="1500" b="1" dirty="0">
              <a:latin typeface="Times New Roman"/>
              <a:ea typeface="Times New Roman"/>
            </a:endParaRPr>
          </a:p>
          <a:p>
            <a:r>
              <a:rPr lang="nb-NO" sz="1500" b="1" dirty="0">
                <a:latin typeface="Times New Roman"/>
                <a:ea typeface="Times New Roman"/>
              </a:rPr>
              <a:t>Forslag til vedtak:</a:t>
            </a:r>
            <a:endParaRPr lang="nb-NO" sz="1500" dirty="0">
              <a:latin typeface="Times New Roman"/>
              <a:ea typeface="Times New Roman"/>
            </a:endParaRPr>
          </a:p>
          <a:p>
            <a:r>
              <a:rPr lang="nb-NO" sz="1500" dirty="0">
                <a:latin typeface="Times New Roman"/>
                <a:ea typeface="Times New Roman"/>
              </a:rPr>
              <a:t>Styrets årsberetning godkjennes.</a:t>
            </a:r>
          </a:p>
        </p:txBody>
      </p:sp>
    </p:spTree>
    <p:extLst>
      <p:ext uri="{BB962C8B-B14F-4D97-AF65-F5344CB8AC3E}">
        <p14:creationId xmlns:p14="http://schemas.microsoft.com/office/powerpoint/2010/main" val="518052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1275606"/>
            <a:ext cx="3429000" cy="1569660"/>
          </a:xfrm>
          <a:prstGeom prst="rect">
            <a:avLst/>
          </a:prstGeom>
        </p:spPr>
        <p:txBody>
          <a:bodyPr>
            <a:spAutoFit/>
          </a:bodyPr>
          <a:lstStyle/>
          <a:p>
            <a:pPr algn="ctr"/>
            <a:r>
              <a:rPr lang="nb-NO" sz="2400" b="1" dirty="0">
                <a:latin typeface="Calisto MT"/>
                <a:ea typeface="Times New Roman"/>
              </a:rPr>
              <a:t>Sak 4 - </a:t>
            </a:r>
            <a:r>
              <a:rPr lang="nb-NO" sz="2400" b="1" dirty="0" err="1">
                <a:latin typeface="Calisto MT"/>
                <a:ea typeface="Times New Roman"/>
              </a:rPr>
              <a:t>PSLs</a:t>
            </a:r>
            <a:r>
              <a:rPr lang="nb-NO" sz="2400" b="1" dirty="0">
                <a:latin typeface="Calisto MT"/>
                <a:ea typeface="Times New Roman"/>
              </a:rPr>
              <a:t> regnskap og revisjonsberetning for 2022</a:t>
            </a:r>
            <a:endParaRPr lang="nb-NO" sz="1200" dirty="0">
              <a:latin typeface="Times New Roman"/>
              <a:ea typeface="Times New Roman"/>
            </a:endParaRPr>
          </a:p>
          <a:p>
            <a:pPr algn="r"/>
            <a:r>
              <a:rPr lang="nb-NO" sz="2400" b="1" dirty="0">
                <a:latin typeface="Calisto MT"/>
                <a:ea typeface="Times New Roman"/>
              </a:rPr>
              <a:t> </a:t>
            </a:r>
            <a:endParaRPr lang="nb-NO" sz="1200" dirty="0">
              <a:latin typeface="Times New Roman"/>
              <a:ea typeface="Times New Roman"/>
            </a:endParaRPr>
          </a:p>
        </p:txBody>
      </p:sp>
    </p:spTree>
    <p:extLst>
      <p:ext uri="{BB962C8B-B14F-4D97-AF65-F5344CB8AC3E}">
        <p14:creationId xmlns:p14="http://schemas.microsoft.com/office/powerpoint/2010/main" val="2675433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a:extLst>
              <a:ext uri="{FF2B5EF4-FFF2-40B4-BE49-F238E27FC236}">
                <a16:creationId xmlns:a16="http://schemas.microsoft.com/office/drawing/2014/main" id="{2C6313D4-899B-5E3F-FD4B-8552A83864AF}"/>
              </a:ext>
            </a:extLst>
          </p:cNvPr>
          <p:cNvGraphicFramePr>
            <a:graphicFrameLocks noGrp="1"/>
          </p:cNvGraphicFramePr>
          <p:nvPr>
            <p:extLst>
              <p:ext uri="{D42A27DB-BD31-4B8C-83A1-F6EECF244321}">
                <p14:modId xmlns:p14="http://schemas.microsoft.com/office/powerpoint/2010/main" val="159555855"/>
              </p:ext>
            </p:extLst>
          </p:nvPr>
        </p:nvGraphicFramePr>
        <p:xfrm>
          <a:off x="2249742" y="87474"/>
          <a:ext cx="4482496" cy="4968547"/>
        </p:xfrm>
        <a:graphic>
          <a:graphicData uri="http://schemas.openxmlformats.org/drawingml/2006/table">
            <a:tbl>
              <a:tblPr/>
              <a:tblGrid>
                <a:gridCol w="2098910">
                  <a:extLst>
                    <a:ext uri="{9D8B030D-6E8A-4147-A177-3AD203B41FA5}">
                      <a16:colId xmlns:a16="http://schemas.microsoft.com/office/drawing/2014/main" val="3874085752"/>
                    </a:ext>
                  </a:extLst>
                </a:gridCol>
                <a:gridCol w="332930">
                  <a:extLst>
                    <a:ext uri="{9D8B030D-6E8A-4147-A177-3AD203B41FA5}">
                      <a16:colId xmlns:a16="http://schemas.microsoft.com/office/drawing/2014/main" val="246828255"/>
                    </a:ext>
                  </a:extLst>
                </a:gridCol>
                <a:gridCol w="629672">
                  <a:extLst>
                    <a:ext uri="{9D8B030D-6E8A-4147-A177-3AD203B41FA5}">
                      <a16:colId xmlns:a16="http://schemas.microsoft.com/office/drawing/2014/main" val="1158388008"/>
                    </a:ext>
                  </a:extLst>
                </a:gridCol>
                <a:gridCol w="629672">
                  <a:extLst>
                    <a:ext uri="{9D8B030D-6E8A-4147-A177-3AD203B41FA5}">
                      <a16:colId xmlns:a16="http://schemas.microsoft.com/office/drawing/2014/main" val="4150595561"/>
                    </a:ext>
                  </a:extLst>
                </a:gridCol>
                <a:gridCol w="791312">
                  <a:extLst>
                    <a:ext uri="{9D8B030D-6E8A-4147-A177-3AD203B41FA5}">
                      <a16:colId xmlns:a16="http://schemas.microsoft.com/office/drawing/2014/main" val="2375826190"/>
                    </a:ext>
                  </a:extLst>
                </a:gridCol>
              </a:tblGrid>
              <a:tr h="195410">
                <a:tc>
                  <a:txBody>
                    <a:bodyPr/>
                    <a:lstStyle/>
                    <a:p>
                      <a:pPr algn="l" fontAlgn="b"/>
                      <a:r>
                        <a:rPr lang="nb-NO" sz="800" b="1" i="0" u="none" strike="noStrike">
                          <a:effectLst/>
                          <a:latin typeface="Times New Roman" panose="02020603050405020304" pitchFamily="18" charset="0"/>
                        </a:rPr>
                        <a:t>Aktivitetsregnskap</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solidFill>
                          <a:srgbClr val="0070C0"/>
                        </a:solidFill>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extLst>
                  <a:ext uri="{0D108BD9-81ED-4DB2-BD59-A6C34878D82A}">
                    <a16:rowId xmlns:a16="http://schemas.microsoft.com/office/drawing/2014/main" val="3345459318"/>
                  </a:ext>
                </a:extLst>
              </a:tr>
              <a:tr h="195410">
                <a:tc>
                  <a:txBody>
                    <a:bodyPr/>
                    <a:lstStyle/>
                    <a:p>
                      <a:pPr algn="l" fontAlgn="b"/>
                      <a:endParaRPr lang="nb-NO" sz="800" b="1" i="0" u="none" strike="noStrike">
                        <a:effectLst/>
                        <a:latin typeface="Times New Roman" panose="02020603050405020304" pitchFamily="18" charset="0"/>
                      </a:endParaRP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600" b="0" i="0" u="none" strike="noStrike">
                        <a:solidFill>
                          <a:srgbClr val="0070C0"/>
                        </a:solidFill>
                        <a:effectLst/>
                        <a:latin typeface="Times New Roman" panose="02020603050405020304" pitchFamily="18" charset="0"/>
                      </a:endParaRP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367992"/>
                  </a:ext>
                </a:extLst>
              </a:tr>
              <a:tr h="153121">
                <a:tc>
                  <a:txBody>
                    <a:bodyPr/>
                    <a:lstStyle/>
                    <a:p>
                      <a:pPr algn="l" fontAlgn="b"/>
                      <a:r>
                        <a:rPr lang="nb-NO" sz="600" b="0"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600" b="1"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nb-NO" sz="600" b="1" i="0" u="none" strike="noStrike">
                          <a:effectLst/>
                          <a:latin typeface="Times New Roman" panose="02020603050405020304" pitchFamily="18" charset="0"/>
                        </a:rPr>
                        <a:t>Regnskap </a:t>
                      </a: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nb-NO" sz="600" b="1" i="0" u="none" strike="noStrike">
                          <a:effectLst/>
                          <a:latin typeface="Times New Roman" panose="02020603050405020304" pitchFamily="18" charset="0"/>
                        </a:rPr>
                        <a:t>Budsjett</a:t>
                      </a: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nb-NO" sz="600" b="1" i="0" u="none" strike="noStrike">
                          <a:effectLst/>
                          <a:latin typeface="Times New Roman" panose="02020603050405020304" pitchFamily="18" charset="0"/>
                        </a:rPr>
                        <a:t>Regnskap </a:t>
                      </a: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669855699"/>
                  </a:ext>
                </a:extLst>
              </a:tr>
              <a:tr h="153121">
                <a:tc>
                  <a:txBody>
                    <a:bodyPr/>
                    <a:lstStyle/>
                    <a:p>
                      <a:pPr algn="l" fontAlgn="b"/>
                      <a:r>
                        <a:rPr lang="nb-NO" sz="600" b="1" i="0" u="none" strike="noStrike">
                          <a:effectLst/>
                          <a:latin typeface="Times New Roman" panose="02020603050405020304" pitchFamily="18" charset="0"/>
                        </a:rPr>
                        <a:t> </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nb-NO" sz="600" b="1" i="0" u="none" strike="noStrike">
                          <a:effectLst/>
                          <a:latin typeface="Times New Roman" panose="02020603050405020304" pitchFamily="18" charset="0"/>
                        </a:rPr>
                        <a:t>Noter</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600" b="1" i="0" u="none" strike="noStrike">
                          <a:effectLst/>
                          <a:latin typeface="Times New Roman" panose="02020603050405020304" pitchFamily="18" charset="0"/>
                        </a:rPr>
                        <a:t>31/12-2022</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600" b="1" i="0" u="none" strike="noStrike">
                          <a:effectLst/>
                          <a:latin typeface="Times New Roman" panose="02020603050405020304" pitchFamily="18" charset="0"/>
                        </a:rPr>
                        <a:t>2022</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600" b="1" i="0" u="none" strike="noStrike">
                          <a:effectLst/>
                          <a:latin typeface="Times New Roman" panose="02020603050405020304" pitchFamily="18" charset="0"/>
                        </a:rPr>
                        <a:t>2021</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27549468"/>
                  </a:ext>
                </a:extLst>
              </a:tr>
              <a:tr h="151662">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96669709"/>
                  </a:ext>
                </a:extLst>
              </a:tr>
              <a:tr h="174344">
                <a:tc>
                  <a:txBody>
                    <a:bodyPr/>
                    <a:lstStyle/>
                    <a:p>
                      <a:pPr algn="l" fontAlgn="b"/>
                      <a:r>
                        <a:rPr lang="nb-NO" sz="800" b="1" i="0" u="none" strike="noStrike">
                          <a:effectLst/>
                          <a:latin typeface="Times New Roman" panose="02020603050405020304" pitchFamily="18" charset="0"/>
                        </a:rPr>
                        <a:t>Anskaffede midler</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extLst>
                  <a:ext uri="{0D108BD9-81ED-4DB2-BD59-A6C34878D82A}">
                    <a16:rowId xmlns:a16="http://schemas.microsoft.com/office/drawing/2014/main" val="587894395"/>
                  </a:ext>
                </a:extLst>
              </a:tr>
              <a:tr h="151662">
                <a:tc>
                  <a:txBody>
                    <a:bodyPr/>
                    <a:lstStyle/>
                    <a:p>
                      <a:pPr algn="l" fontAlgn="b"/>
                      <a:r>
                        <a:rPr lang="nb-NO" sz="600" b="0" i="0" u="none" strike="noStrike">
                          <a:effectLst/>
                          <a:latin typeface="Times New Roman" panose="02020603050405020304" pitchFamily="18" charset="0"/>
                        </a:rPr>
                        <a:t>Medlemsinntekter</a:t>
                      </a:r>
                    </a:p>
                  </a:txBody>
                  <a:tcPr marL="4989" marR="4989" marT="4989" marB="0" anchor="b">
                    <a:lnL>
                      <a:noFill/>
                    </a:lnL>
                    <a:lnR>
                      <a:noFill/>
                    </a:lnR>
                    <a:lnT>
                      <a:noFill/>
                    </a:lnT>
                    <a:lnB>
                      <a:noFill/>
                    </a:lnB>
                  </a:tcPr>
                </a:tc>
                <a:tc>
                  <a:txBody>
                    <a:bodyPr/>
                    <a:lstStyle/>
                    <a:p>
                      <a:pPr algn="ctr" fontAlgn="b"/>
                      <a:r>
                        <a:rPr lang="nb-NO" sz="600" b="0" i="0" u="none" strike="noStrike">
                          <a:effectLst/>
                          <a:latin typeface="Times New Roman" panose="02020603050405020304" pitchFamily="18" charset="0"/>
                        </a:rPr>
                        <a:t>3</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3 509 051</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3 496 811</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3 457 774</a:t>
                      </a:r>
                    </a:p>
                  </a:txBody>
                  <a:tcPr marL="4989" marR="4989" marT="4989" marB="0" anchor="b">
                    <a:lnL>
                      <a:noFill/>
                    </a:lnL>
                    <a:lnR>
                      <a:noFill/>
                    </a:lnR>
                    <a:lnT>
                      <a:noFill/>
                    </a:lnT>
                    <a:lnB>
                      <a:noFill/>
                    </a:lnB>
                  </a:tcPr>
                </a:tc>
                <a:extLst>
                  <a:ext uri="{0D108BD9-81ED-4DB2-BD59-A6C34878D82A}">
                    <a16:rowId xmlns:a16="http://schemas.microsoft.com/office/drawing/2014/main" val="2721458304"/>
                  </a:ext>
                </a:extLst>
              </a:tr>
              <a:tr h="151662">
                <a:tc>
                  <a:txBody>
                    <a:bodyPr/>
                    <a:lstStyle/>
                    <a:p>
                      <a:pPr algn="l" fontAlgn="b"/>
                      <a:r>
                        <a:rPr lang="nb-NO" sz="600" b="0" i="0" u="none" strike="noStrike">
                          <a:effectLst/>
                          <a:latin typeface="Times New Roman" panose="02020603050405020304" pitchFamily="18" charset="0"/>
                        </a:rPr>
                        <a:t>Andre inntekter</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0</a:t>
                      </a:r>
                    </a:p>
                  </a:txBody>
                  <a:tcPr marL="4989" marR="4989" marT="4989" marB="0" anchor="b">
                    <a:lnL>
                      <a:noFill/>
                    </a:lnL>
                    <a:lnR>
                      <a:noFill/>
                    </a:lnR>
                    <a:lnT>
                      <a:noFill/>
                    </a:lnT>
                    <a:lnB>
                      <a:noFill/>
                    </a:lnB>
                  </a:tcPr>
                </a:tc>
                <a:extLst>
                  <a:ext uri="{0D108BD9-81ED-4DB2-BD59-A6C34878D82A}">
                    <a16:rowId xmlns:a16="http://schemas.microsoft.com/office/drawing/2014/main" val="2793518502"/>
                  </a:ext>
                </a:extLst>
              </a:tr>
              <a:tr h="151662">
                <a:tc>
                  <a:txBody>
                    <a:bodyPr/>
                    <a:lstStyle/>
                    <a:p>
                      <a:pPr algn="l" fontAlgn="b"/>
                      <a:r>
                        <a:rPr lang="nb-NO" sz="600" b="1" i="0" u="none" strike="noStrike">
                          <a:effectLst/>
                          <a:latin typeface="Times New Roman" panose="02020603050405020304" pitchFamily="18" charset="0"/>
                        </a:rPr>
                        <a:t>Sum anskaffede midler</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600" b="1" i="0" u="none" strike="noStrike">
                          <a:effectLst/>
                          <a:latin typeface="Times New Roman" panose="02020603050405020304" pitchFamily="18" charset="0"/>
                        </a:rPr>
                        <a:t> </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3 509 051</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3 496 811</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dirty="0">
                          <a:effectLst/>
                          <a:latin typeface="Times New Roman" panose="02020603050405020304" pitchFamily="18" charset="0"/>
                        </a:rPr>
                        <a:t>3 457 774</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0773276"/>
                  </a:ext>
                </a:extLst>
              </a:tr>
              <a:tr h="151662">
                <a:tc>
                  <a:txBody>
                    <a:bodyPr/>
                    <a:lstStyle/>
                    <a:p>
                      <a:pPr algn="l" fontAlgn="b"/>
                      <a:r>
                        <a:rPr lang="nb-NO" sz="600" b="1" i="0" u="none" strike="noStrike">
                          <a:effectLst/>
                          <a:latin typeface="Times New Roman" panose="02020603050405020304" pitchFamily="18" charset="0"/>
                        </a:rPr>
                        <a:t>Aktivitetet som oppfyller formålet</a:t>
                      </a: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15944944"/>
                  </a:ext>
                </a:extLst>
              </a:tr>
              <a:tr h="151662">
                <a:tc>
                  <a:txBody>
                    <a:bodyPr/>
                    <a:lstStyle/>
                    <a:p>
                      <a:pPr algn="l" fontAlgn="b"/>
                      <a:r>
                        <a:rPr lang="nb-NO" sz="600" b="0" i="0" u="none" strike="noStrike">
                          <a:effectLst/>
                          <a:latin typeface="Times New Roman" panose="02020603050405020304" pitchFamily="18" charset="0"/>
                        </a:rPr>
                        <a:t>Kursinntekter</a:t>
                      </a:r>
                    </a:p>
                  </a:txBody>
                  <a:tcPr marL="4989" marR="4989" marT="4989" marB="0" anchor="b">
                    <a:lnL>
                      <a:noFill/>
                    </a:lnL>
                    <a:lnR>
                      <a:noFill/>
                    </a:lnR>
                    <a:lnT>
                      <a:noFill/>
                    </a:lnT>
                    <a:lnB>
                      <a:noFill/>
                    </a:lnB>
                  </a:tcPr>
                </a:tc>
                <a:tc>
                  <a:txBody>
                    <a:bodyPr/>
                    <a:lstStyle/>
                    <a:p>
                      <a:pPr algn="ctr" fontAlgn="b"/>
                      <a:r>
                        <a:rPr lang="nb-NO" sz="600" b="0" i="0" u="none" strike="noStrike">
                          <a:effectLst/>
                          <a:latin typeface="Times New Roman" panose="02020603050405020304" pitchFamily="18" charset="0"/>
                        </a:rPr>
                        <a:t>4</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1 709 471</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800 000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1 124 930</a:t>
                      </a:r>
                    </a:p>
                  </a:txBody>
                  <a:tcPr marL="4989" marR="4989" marT="4989" marB="0" anchor="b">
                    <a:lnL>
                      <a:noFill/>
                    </a:lnL>
                    <a:lnR>
                      <a:noFill/>
                    </a:lnR>
                    <a:lnT>
                      <a:noFill/>
                    </a:lnT>
                    <a:lnB>
                      <a:noFill/>
                    </a:lnB>
                  </a:tcPr>
                </a:tc>
                <a:extLst>
                  <a:ext uri="{0D108BD9-81ED-4DB2-BD59-A6C34878D82A}">
                    <a16:rowId xmlns:a16="http://schemas.microsoft.com/office/drawing/2014/main" val="3006595067"/>
                  </a:ext>
                </a:extLst>
              </a:tr>
              <a:tr h="147288">
                <a:tc>
                  <a:txBody>
                    <a:bodyPr/>
                    <a:lstStyle/>
                    <a:p>
                      <a:pPr algn="l" fontAlgn="b"/>
                      <a:r>
                        <a:rPr lang="nb-NO" sz="600" b="1" i="0" u="none" strike="noStrike">
                          <a:effectLst/>
                          <a:latin typeface="Times New Roman" panose="02020603050405020304" pitchFamily="18" charset="0"/>
                        </a:rPr>
                        <a:t>Sum aktiviteter som oppfyller formålet</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600" b="1" i="0" u="none" strike="noStrike">
                          <a:effectLst/>
                          <a:latin typeface="Times New Roman" panose="02020603050405020304" pitchFamily="18" charset="0"/>
                        </a:rPr>
                        <a:t> </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1 709 471</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800 000</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1 124 930</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3080253"/>
                  </a:ext>
                </a:extLst>
              </a:tr>
              <a:tr h="151662">
                <a:tc>
                  <a:txBody>
                    <a:bodyPr/>
                    <a:lstStyle/>
                    <a:p>
                      <a:pPr algn="l" fontAlgn="b"/>
                      <a:r>
                        <a:rPr lang="nb-NO" sz="600" b="1" i="0" u="none" strike="noStrike">
                          <a:effectLst/>
                          <a:latin typeface="Times New Roman" panose="02020603050405020304" pitchFamily="18" charset="0"/>
                        </a:rPr>
                        <a:t>Sum aktiviteter som skaper inntekter</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600" b="1"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600" b="1"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600" b="1"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600" b="1"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114383"/>
                  </a:ext>
                </a:extLst>
              </a:tr>
              <a:tr h="151662">
                <a:tc>
                  <a:txBody>
                    <a:bodyPr/>
                    <a:lstStyle/>
                    <a:p>
                      <a:pPr algn="l" fontAlgn="b"/>
                      <a:r>
                        <a:rPr lang="nb-NO" sz="600" b="1" i="0" u="none" strike="noStrike">
                          <a:effectLst/>
                          <a:latin typeface="Times New Roman" panose="02020603050405020304" pitchFamily="18" charset="0"/>
                        </a:rPr>
                        <a:t>Finansinntekter</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nb-NO" sz="600" b="1"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56 977</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18 000</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12 245</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7197214"/>
                  </a:ext>
                </a:extLst>
              </a:tr>
              <a:tr h="151662">
                <a:tc>
                  <a:txBody>
                    <a:bodyPr/>
                    <a:lstStyle/>
                    <a:p>
                      <a:pPr algn="l" fontAlgn="b"/>
                      <a:r>
                        <a:rPr lang="nb-NO" sz="600" b="1" i="0" u="none" strike="noStrike">
                          <a:effectLst/>
                          <a:latin typeface="Times New Roman" panose="02020603050405020304" pitchFamily="18" charset="0"/>
                        </a:rPr>
                        <a:t>Sum anskaffede midler</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600" b="1"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5 275 499</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4 314 811</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4 594 949</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8156152"/>
                  </a:ext>
                </a:extLst>
              </a:tr>
              <a:tr h="151662">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39745058"/>
                  </a:ext>
                </a:extLst>
              </a:tr>
              <a:tr h="174344">
                <a:tc>
                  <a:txBody>
                    <a:bodyPr/>
                    <a:lstStyle/>
                    <a:p>
                      <a:pPr algn="l" fontAlgn="b"/>
                      <a:r>
                        <a:rPr lang="nb-NO" sz="800" b="1" i="0" u="none" strike="noStrike">
                          <a:effectLst/>
                          <a:latin typeface="Times New Roman" panose="02020603050405020304" pitchFamily="18" charset="0"/>
                        </a:rPr>
                        <a:t>Forbrukte midler</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extLst>
                  <a:ext uri="{0D108BD9-81ED-4DB2-BD59-A6C34878D82A}">
                    <a16:rowId xmlns:a16="http://schemas.microsoft.com/office/drawing/2014/main" val="3379701892"/>
                  </a:ext>
                </a:extLst>
              </a:tr>
              <a:tr h="151662">
                <a:tc>
                  <a:txBody>
                    <a:bodyPr/>
                    <a:lstStyle/>
                    <a:p>
                      <a:pPr algn="l" fontAlgn="b"/>
                      <a:r>
                        <a:rPr lang="nb-NO" sz="600" b="1" i="0" u="none" strike="noStrike">
                          <a:effectLst/>
                          <a:latin typeface="Times New Roman" panose="02020603050405020304" pitchFamily="18" charset="0"/>
                        </a:rPr>
                        <a:t>Kostnader til formålet</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extLst>
                  <a:ext uri="{0D108BD9-81ED-4DB2-BD59-A6C34878D82A}">
                    <a16:rowId xmlns:a16="http://schemas.microsoft.com/office/drawing/2014/main" val="3254066292"/>
                  </a:ext>
                </a:extLst>
              </a:tr>
              <a:tr h="151662">
                <a:tc>
                  <a:txBody>
                    <a:bodyPr/>
                    <a:lstStyle/>
                    <a:p>
                      <a:pPr algn="l" fontAlgn="b"/>
                      <a:r>
                        <a:rPr lang="nb-NO" sz="600" b="0" i="0" u="none" strike="noStrike">
                          <a:effectLst/>
                          <a:latin typeface="Times New Roman" panose="02020603050405020304" pitchFamily="18" charset="0"/>
                        </a:rPr>
                        <a:t>Tidsskrifter</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225 146</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500 000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401 365</a:t>
                      </a:r>
                    </a:p>
                  </a:txBody>
                  <a:tcPr marL="4989" marR="4989" marT="4989" marB="0" anchor="b">
                    <a:lnL>
                      <a:noFill/>
                    </a:lnL>
                    <a:lnR>
                      <a:noFill/>
                    </a:lnR>
                    <a:lnT>
                      <a:noFill/>
                    </a:lnT>
                    <a:lnB>
                      <a:noFill/>
                    </a:lnB>
                  </a:tcPr>
                </a:tc>
                <a:extLst>
                  <a:ext uri="{0D108BD9-81ED-4DB2-BD59-A6C34878D82A}">
                    <a16:rowId xmlns:a16="http://schemas.microsoft.com/office/drawing/2014/main" val="1889602183"/>
                  </a:ext>
                </a:extLst>
              </a:tr>
              <a:tr h="151662">
                <a:tc>
                  <a:txBody>
                    <a:bodyPr/>
                    <a:lstStyle/>
                    <a:p>
                      <a:pPr algn="l" fontAlgn="b"/>
                      <a:r>
                        <a:rPr lang="nb-NO" sz="600" b="0" i="0" u="none" strike="noStrike">
                          <a:effectLst/>
                          <a:latin typeface="Times New Roman" panose="02020603050405020304" pitchFamily="18" charset="0"/>
                        </a:rPr>
                        <a:t>Kurs og konferanser</a:t>
                      </a:r>
                    </a:p>
                  </a:txBody>
                  <a:tcPr marL="4989" marR="4989" marT="4989" marB="0" anchor="b">
                    <a:lnL>
                      <a:noFill/>
                    </a:lnL>
                    <a:lnR>
                      <a:noFill/>
                    </a:lnR>
                    <a:lnT>
                      <a:noFill/>
                    </a:lnT>
                    <a:lnB>
                      <a:noFill/>
                    </a:lnB>
                  </a:tcPr>
                </a:tc>
                <a:tc>
                  <a:txBody>
                    <a:bodyPr/>
                    <a:lstStyle/>
                    <a:p>
                      <a:pPr algn="ctr" fontAlgn="b"/>
                      <a:r>
                        <a:rPr lang="nb-NO" sz="600" b="0" i="0" u="none" strike="noStrike">
                          <a:effectLst/>
                          <a:latin typeface="Times New Roman" panose="02020603050405020304" pitchFamily="18" charset="0"/>
                        </a:rPr>
                        <a:t>4</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1 528 787</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800 000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1 319 123</a:t>
                      </a:r>
                    </a:p>
                  </a:txBody>
                  <a:tcPr marL="4989" marR="4989" marT="4989" marB="0" anchor="b">
                    <a:lnL>
                      <a:noFill/>
                    </a:lnL>
                    <a:lnR>
                      <a:noFill/>
                    </a:lnR>
                    <a:lnT>
                      <a:noFill/>
                    </a:lnT>
                    <a:lnB>
                      <a:noFill/>
                    </a:lnB>
                  </a:tcPr>
                </a:tc>
                <a:extLst>
                  <a:ext uri="{0D108BD9-81ED-4DB2-BD59-A6C34878D82A}">
                    <a16:rowId xmlns:a16="http://schemas.microsoft.com/office/drawing/2014/main" val="3203570248"/>
                  </a:ext>
                </a:extLst>
              </a:tr>
              <a:tr h="151662">
                <a:tc>
                  <a:txBody>
                    <a:bodyPr/>
                    <a:lstStyle/>
                    <a:p>
                      <a:pPr algn="l" fontAlgn="b"/>
                      <a:r>
                        <a:rPr lang="nb-NO" sz="600" b="0" i="0" u="none" strike="noStrike">
                          <a:effectLst/>
                          <a:latin typeface="Times New Roman" panose="02020603050405020304" pitchFamily="18" charset="0"/>
                        </a:rPr>
                        <a:t>Faglig arbeid</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880 021</a:t>
                      </a:r>
                    </a:p>
                  </a:txBody>
                  <a:tcPr marL="4989" marR="4989" marT="4989" marB="0" anchor="b">
                    <a:lnL>
                      <a:noFill/>
                    </a:lnL>
                    <a:lnR>
                      <a:noFill/>
                    </a:lnR>
                    <a:lnT>
                      <a:noFill/>
                    </a:lnT>
                    <a:lnB>
                      <a:noFill/>
                    </a:lnB>
                  </a:tcPr>
                </a:tc>
                <a:tc>
                  <a:txBody>
                    <a:bodyPr/>
                    <a:lstStyle/>
                    <a:p>
                      <a:pPr algn="r" fontAlgn="b"/>
                      <a:r>
                        <a:rPr lang="nb-NO" sz="600" b="0" i="0" u="none" strike="noStrike" dirty="0">
                          <a:effectLst/>
                          <a:latin typeface="Times New Roman" panose="02020603050405020304" pitchFamily="18" charset="0"/>
                        </a:rPr>
                        <a:t>1 070 000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761 970</a:t>
                      </a:r>
                    </a:p>
                  </a:txBody>
                  <a:tcPr marL="4989" marR="4989" marT="4989" marB="0" anchor="b">
                    <a:lnL>
                      <a:noFill/>
                    </a:lnL>
                    <a:lnR>
                      <a:noFill/>
                    </a:lnR>
                    <a:lnT>
                      <a:noFill/>
                    </a:lnT>
                    <a:lnB>
                      <a:noFill/>
                    </a:lnB>
                  </a:tcPr>
                </a:tc>
                <a:extLst>
                  <a:ext uri="{0D108BD9-81ED-4DB2-BD59-A6C34878D82A}">
                    <a16:rowId xmlns:a16="http://schemas.microsoft.com/office/drawing/2014/main" val="3655027859"/>
                  </a:ext>
                </a:extLst>
              </a:tr>
              <a:tr h="151662">
                <a:tc>
                  <a:txBody>
                    <a:bodyPr/>
                    <a:lstStyle/>
                    <a:p>
                      <a:pPr algn="l" fontAlgn="b"/>
                      <a:r>
                        <a:rPr lang="nb-NO" sz="600" b="0" i="0" u="none" strike="noStrike">
                          <a:effectLst/>
                          <a:latin typeface="Times New Roman" panose="02020603050405020304" pitchFamily="18" charset="0"/>
                        </a:rPr>
                        <a:t>Lokalt tillitsvalgtsarbeid</a:t>
                      </a: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396 275</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500 000</a:t>
                      </a:r>
                    </a:p>
                  </a:txBody>
                  <a:tcPr marL="4989" marR="4989" marT="4989" marB="0" anchor="b">
                    <a:lnL>
                      <a:noFill/>
                    </a:lnL>
                    <a:lnR>
                      <a:noFill/>
                    </a:lnR>
                    <a:lnT>
                      <a:noFill/>
                    </a:lnT>
                    <a:lnB>
                      <a:noFill/>
                    </a:lnB>
                  </a:tcPr>
                </a:tc>
                <a:tc>
                  <a:txBody>
                    <a:bodyPr/>
                    <a:lstStyle/>
                    <a:p>
                      <a:pPr algn="r" fontAlgn="b"/>
                      <a:r>
                        <a:rPr lang="nb-NO" sz="600" b="0" i="0" u="none" strike="noStrike">
                          <a:effectLst/>
                          <a:latin typeface="Times New Roman" panose="02020603050405020304" pitchFamily="18" charset="0"/>
                        </a:rPr>
                        <a:t>512 640</a:t>
                      </a:r>
                    </a:p>
                  </a:txBody>
                  <a:tcPr marL="4989" marR="4989" marT="4989" marB="0" anchor="b">
                    <a:lnL>
                      <a:noFill/>
                    </a:lnL>
                    <a:lnR>
                      <a:noFill/>
                    </a:lnR>
                    <a:lnT>
                      <a:noFill/>
                    </a:lnT>
                    <a:lnB>
                      <a:noFill/>
                    </a:lnB>
                  </a:tcPr>
                </a:tc>
                <a:extLst>
                  <a:ext uri="{0D108BD9-81ED-4DB2-BD59-A6C34878D82A}">
                    <a16:rowId xmlns:a16="http://schemas.microsoft.com/office/drawing/2014/main" val="280657918"/>
                  </a:ext>
                </a:extLst>
              </a:tr>
              <a:tr h="151662">
                <a:tc>
                  <a:txBody>
                    <a:bodyPr/>
                    <a:lstStyle/>
                    <a:p>
                      <a:pPr algn="l" fontAlgn="b"/>
                      <a:r>
                        <a:rPr lang="nb-NO" sz="600" b="1" i="0" u="none" strike="noStrike">
                          <a:effectLst/>
                          <a:latin typeface="Times New Roman" panose="02020603050405020304" pitchFamily="18" charset="0"/>
                        </a:rPr>
                        <a:t>Sum kostnader til formålet</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600" b="0" i="0" u="none" strike="noStrike">
                          <a:effectLst/>
                          <a:latin typeface="Times New Roman" panose="02020603050405020304" pitchFamily="18" charset="0"/>
                        </a:rPr>
                        <a:t>5</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3 030 229</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2 870 000</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2 995 098</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9482295"/>
                  </a:ext>
                </a:extLst>
              </a:tr>
              <a:tr h="151662">
                <a:tc>
                  <a:txBody>
                    <a:bodyPr/>
                    <a:lstStyle/>
                    <a:p>
                      <a:pPr algn="l" fontAlgn="b"/>
                      <a:r>
                        <a:rPr lang="nb-NO" sz="600" b="1" i="0" u="none" strike="noStrike">
                          <a:effectLst/>
                          <a:latin typeface="Times New Roman" panose="02020603050405020304" pitchFamily="18" charset="0"/>
                        </a:rPr>
                        <a:t>Administrasjonskostnader</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600" b="0" i="0" u="none" strike="noStrike">
                          <a:effectLst/>
                          <a:latin typeface="Times New Roman" panose="02020603050405020304" pitchFamily="18" charset="0"/>
                        </a:rPr>
                        <a:t>5</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1 482 493</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1 355 880</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1 494 526</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9906506"/>
                  </a:ext>
                </a:extLst>
              </a:tr>
              <a:tr h="151662">
                <a:tc>
                  <a:txBody>
                    <a:bodyPr/>
                    <a:lstStyle/>
                    <a:p>
                      <a:pPr algn="l" fontAlgn="b"/>
                      <a:r>
                        <a:rPr lang="nb-NO" sz="600" b="1" i="0" u="none" strike="noStrike">
                          <a:effectLst/>
                          <a:latin typeface="Times New Roman" panose="02020603050405020304" pitchFamily="18" charset="0"/>
                        </a:rPr>
                        <a:t>Sum forbrukte midler</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600" b="0" i="0" u="none" strike="noStrike">
                          <a:effectLst/>
                          <a:latin typeface="Times New Roman" panose="02020603050405020304" pitchFamily="18" charset="0"/>
                        </a:rPr>
                        <a:t>5</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4 512 722</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4 225 880</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4 489 624</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7448605"/>
                  </a:ext>
                </a:extLst>
              </a:tr>
              <a:tr h="151662">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83725961"/>
                  </a:ext>
                </a:extLst>
              </a:tr>
              <a:tr h="151662">
                <a:tc>
                  <a:txBody>
                    <a:bodyPr/>
                    <a:lstStyle/>
                    <a:p>
                      <a:pPr algn="l" fontAlgn="b"/>
                      <a:r>
                        <a:rPr lang="nb-NO" sz="600" b="1" i="0" u="none" strike="noStrike">
                          <a:effectLst/>
                          <a:latin typeface="Times New Roman" panose="02020603050405020304" pitchFamily="18" charset="0"/>
                        </a:rPr>
                        <a:t>Årets aktivitetsresultat </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nb-NO" sz="600" b="1" i="0" u="none" strike="noStrike">
                          <a:effectLst/>
                          <a:latin typeface="Times New Roman" panose="02020603050405020304" pitchFamily="18" charset="0"/>
                        </a:rPr>
                        <a:t> </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600" b="1" i="0" u="none" strike="noStrike">
                          <a:effectLst/>
                          <a:latin typeface="Times New Roman" panose="02020603050405020304" pitchFamily="18" charset="0"/>
                        </a:rPr>
                        <a:t>762 777</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600" b="1" i="0" u="none" strike="noStrike">
                          <a:effectLst/>
                          <a:latin typeface="Times New Roman" panose="02020603050405020304" pitchFamily="18" charset="0"/>
                        </a:rPr>
                        <a:t>88 931</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600" b="1" i="0" u="none" strike="noStrike">
                          <a:effectLst/>
                          <a:latin typeface="Times New Roman" panose="02020603050405020304" pitchFamily="18" charset="0"/>
                        </a:rPr>
                        <a:t>105 325</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7718518"/>
                  </a:ext>
                </a:extLst>
              </a:tr>
              <a:tr h="151662">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600" b="0" i="0" u="none" strike="noStrike">
                        <a:effectLst/>
                        <a:latin typeface="Times New Roman" panose="02020603050405020304" pitchFamily="18" charset="0"/>
                      </a:endParaRPr>
                    </a:p>
                  </a:txBody>
                  <a:tcPr marL="4989" marR="4989" marT="498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27547097"/>
                  </a:ext>
                </a:extLst>
              </a:tr>
              <a:tr h="287283">
                <a:tc gridSpan="2">
                  <a:txBody>
                    <a:bodyPr/>
                    <a:lstStyle/>
                    <a:p>
                      <a:pPr algn="l" fontAlgn="b"/>
                      <a:r>
                        <a:rPr lang="nb-NO" sz="600" b="1" i="0" u="none" strike="noStrike">
                          <a:effectLst/>
                          <a:latin typeface="Times New Roman" panose="02020603050405020304" pitchFamily="18" charset="0"/>
                        </a:rPr>
                        <a:t>Tillegg/reduksjon formålskapital (egenkapitalen)</a:t>
                      </a:r>
                    </a:p>
                  </a:txBody>
                  <a:tcPr marL="4989" marR="4989" marT="4989" marB="0" anchor="b">
                    <a:lnL>
                      <a:noFill/>
                    </a:lnL>
                    <a:lnR>
                      <a:noFill/>
                    </a:lnR>
                    <a:lnT>
                      <a:noFill/>
                    </a:lnT>
                    <a:lnB>
                      <a:noFill/>
                    </a:lnB>
                  </a:tcPr>
                </a:tc>
                <a:tc hMerge="1">
                  <a:txBody>
                    <a:bodyPr/>
                    <a:lstStyle/>
                    <a:p>
                      <a:endParaRPr lang="nb-NO"/>
                    </a:p>
                  </a:txBody>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a:noFill/>
                    </a:lnB>
                  </a:tcPr>
                </a:tc>
                <a:extLst>
                  <a:ext uri="{0D108BD9-81ED-4DB2-BD59-A6C34878D82A}">
                    <a16:rowId xmlns:a16="http://schemas.microsoft.com/office/drawing/2014/main" val="3073366089"/>
                  </a:ext>
                </a:extLst>
              </a:tr>
              <a:tr h="151662">
                <a:tc>
                  <a:txBody>
                    <a:bodyPr/>
                    <a:lstStyle/>
                    <a:p>
                      <a:pPr algn="l" fontAlgn="b"/>
                      <a:r>
                        <a:rPr lang="nb-NO" sz="600" b="0" i="0" u="none" strike="noStrike">
                          <a:effectLst/>
                          <a:latin typeface="Times New Roman" panose="02020603050405020304" pitchFamily="18" charset="0"/>
                        </a:rPr>
                        <a:t>Overført til/(fra) fri formålskapital</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600" b="0" i="0" u="none" strike="noStrike">
                        <a:effectLst/>
                        <a:latin typeface="Times New Roman" panose="02020603050405020304" pitchFamily="18" charset="0"/>
                      </a:endParaRP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0" i="0" u="none" strike="noStrike">
                          <a:effectLst/>
                          <a:latin typeface="Times New Roman" panose="02020603050405020304" pitchFamily="18" charset="0"/>
                        </a:rPr>
                        <a:t>762 777</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0" i="0" u="none" strike="noStrike">
                          <a:effectLst/>
                          <a:latin typeface="Times New Roman" panose="02020603050405020304" pitchFamily="18" charset="0"/>
                        </a:rPr>
                        <a:t>88 931</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600" b="0" i="0" u="none" strike="noStrike">
                          <a:effectLst/>
                          <a:latin typeface="Times New Roman" panose="02020603050405020304" pitchFamily="18" charset="0"/>
                        </a:rPr>
                        <a:t>105 325</a:t>
                      </a:r>
                    </a:p>
                  </a:txBody>
                  <a:tcPr marL="4989" marR="4989" marT="4989"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3654341"/>
                  </a:ext>
                </a:extLst>
              </a:tr>
              <a:tr h="151662">
                <a:tc>
                  <a:txBody>
                    <a:bodyPr/>
                    <a:lstStyle/>
                    <a:p>
                      <a:pPr algn="l" fontAlgn="b"/>
                      <a:r>
                        <a:rPr lang="nb-NO" sz="600" b="1" i="0" u="none" strike="noStrike">
                          <a:effectLst/>
                          <a:latin typeface="Times New Roman" panose="02020603050405020304" pitchFamily="18" charset="0"/>
                        </a:rPr>
                        <a:t>Sum endringer formålskapital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600" b="0" i="0" u="none" strike="noStrike">
                          <a:effectLst/>
                          <a:latin typeface="Times New Roman" panose="02020603050405020304" pitchFamily="18" charset="0"/>
                        </a:rPr>
                        <a:t> </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762 777</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a:effectLst/>
                          <a:latin typeface="Times New Roman" panose="02020603050405020304" pitchFamily="18" charset="0"/>
                        </a:rPr>
                        <a:t>88 931</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600" b="1" i="0" u="none" strike="noStrike" dirty="0">
                          <a:effectLst/>
                          <a:latin typeface="Times New Roman" panose="02020603050405020304" pitchFamily="18" charset="0"/>
                        </a:rPr>
                        <a:t>105 325</a:t>
                      </a:r>
                    </a:p>
                  </a:txBody>
                  <a:tcPr marL="4989" marR="4989" marT="498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7272137"/>
                  </a:ext>
                </a:extLst>
              </a:tr>
            </a:tbl>
          </a:graphicData>
        </a:graphic>
      </p:graphicFrame>
    </p:spTree>
    <p:extLst>
      <p:ext uri="{BB962C8B-B14F-4D97-AF65-F5344CB8AC3E}">
        <p14:creationId xmlns:p14="http://schemas.microsoft.com/office/powerpoint/2010/main" val="190621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a:extLst>
              <a:ext uri="{FF2B5EF4-FFF2-40B4-BE49-F238E27FC236}">
                <a16:creationId xmlns:a16="http://schemas.microsoft.com/office/drawing/2014/main" id="{2C68D82C-8986-2C4B-31D6-8D0437C26661}"/>
              </a:ext>
            </a:extLst>
          </p:cNvPr>
          <p:cNvGraphicFramePr>
            <a:graphicFrameLocks noGrp="1"/>
          </p:cNvGraphicFramePr>
          <p:nvPr>
            <p:extLst>
              <p:ext uri="{D42A27DB-BD31-4B8C-83A1-F6EECF244321}">
                <p14:modId xmlns:p14="http://schemas.microsoft.com/office/powerpoint/2010/main" val="407286803"/>
              </p:ext>
            </p:extLst>
          </p:nvPr>
        </p:nvGraphicFramePr>
        <p:xfrm>
          <a:off x="2357755" y="141480"/>
          <a:ext cx="3618401" cy="4914548"/>
        </p:xfrm>
        <a:graphic>
          <a:graphicData uri="http://schemas.openxmlformats.org/drawingml/2006/table">
            <a:tbl>
              <a:tblPr/>
              <a:tblGrid>
                <a:gridCol w="1749847">
                  <a:extLst>
                    <a:ext uri="{9D8B030D-6E8A-4147-A177-3AD203B41FA5}">
                      <a16:colId xmlns:a16="http://schemas.microsoft.com/office/drawing/2014/main" val="3399907565"/>
                    </a:ext>
                  </a:extLst>
                </a:gridCol>
                <a:gridCol w="303365">
                  <a:extLst>
                    <a:ext uri="{9D8B030D-6E8A-4147-A177-3AD203B41FA5}">
                      <a16:colId xmlns:a16="http://schemas.microsoft.com/office/drawing/2014/main" val="919162780"/>
                    </a:ext>
                  </a:extLst>
                </a:gridCol>
                <a:gridCol w="668284">
                  <a:extLst>
                    <a:ext uri="{9D8B030D-6E8A-4147-A177-3AD203B41FA5}">
                      <a16:colId xmlns:a16="http://schemas.microsoft.com/office/drawing/2014/main" val="657187375"/>
                    </a:ext>
                  </a:extLst>
                </a:gridCol>
                <a:gridCol w="896906">
                  <a:extLst>
                    <a:ext uri="{9D8B030D-6E8A-4147-A177-3AD203B41FA5}">
                      <a16:colId xmlns:a16="http://schemas.microsoft.com/office/drawing/2014/main" val="2271958916"/>
                    </a:ext>
                  </a:extLst>
                </a:gridCol>
              </a:tblGrid>
              <a:tr h="163778">
                <a:tc>
                  <a:txBody>
                    <a:bodyPr/>
                    <a:lstStyle/>
                    <a:p>
                      <a:pPr algn="l" fontAlgn="b"/>
                      <a:r>
                        <a:rPr lang="nb-NO" sz="700" b="1" i="0" u="none" strike="noStrike">
                          <a:effectLst/>
                          <a:latin typeface="Times New Roman" panose="02020603050405020304" pitchFamily="18" charset="0"/>
                        </a:rPr>
                        <a:t>Balanse </a:t>
                      </a:r>
                    </a:p>
                  </a:txBody>
                  <a:tcPr marL="4221" marR="4221" marT="4221" marB="0" anchor="b">
                    <a:lnL>
                      <a:noFill/>
                    </a:lnL>
                    <a:lnR>
                      <a:noFill/>
                    </a:lnR>
                    <a:lnT>
                      <a:noFill/>
                    </a:lnT>
                    <a:lnB>
                      <a:noFill/>
                    </a:lnB>
                  </a:tcPr>
                </a:tc>
                <a:tc>
                  <a:txBody>
                    <a:bodyPr/>
                    <a:lstStyle/>
                    <a:p>
                      <a:pPr algn="l" fontAlgn="b"/>
                      <a:endParaRPr lang="nb-NO" sz="700" b="1" i="1"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700" b="1" i="1"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700" b="1" i="1"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2363318427"/>
                  </a:ext>
                </a:extLst>
              </a:tr>
              <a:tr h="165000">
                <a:tc>
                  <a:txBody>
                    <a:bodyPr/>
                    <a:lstStyle/>
                    <a:p>
                      <a:pPr algn="l" fontAlgn="b"/>
                      <a:endParaRPr lang="nb-NO" sz="700" b="1" i="0"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700" b="1" i="1"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700" b="1" i="1"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700" b="1" i="1"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32935"/>
                  </a:ext>
                </a:extLst>
              </a:tr>
              <a:tr h="128333">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nb-NO" sz="500" b="1" i="0" u="none" strike="noStrike">
                          <a:effectLst/>
                          <a:latin typeface="Times New Roman" panose="02020603050405020304" pitchFamily="18" charset="0"/>
                        </a:rPr>
                        <a:t>31.desember</a:t>
                      </a: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nb-NO" sz="500" b="1" i="0" u="none" strike="noStrike">
                          <a:effectLst/>
                          <a:latin typeface="Times New Roman" panose="02020603050405020304" pitchFamily="18" charset="0"/>
                        </a:rPr>
                        <a:t>31.desember</a:t>
                      </a: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264313853"/>
                  </a:ext>
                </a:extLst>
              </a:tr>
              <a:tr h="152778">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nb-NO" sz="500" b="1" i="0" u="none" strike="noStrike">
                          <a:effectLst/>
                          <a:latin typeface="Times New Roman" panose="02020603050405020304" pitchFamily="18" charset="0"/>
                        </a:rPr>
                        <a:t>Noter</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500" b="1" i="0" u="none" strike="noStrike">
                          <a:effectLst/>
                          <a:latin typeface="Times New Roman" panose="02020603050405020304" pitchFamily="18" charset="0"/>
                        </a:rPr>
                        <a:t>2022</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500" b="1" i="0" u="none" strike="noStrike">
                          <a:effectLst/>
                          <a:latin typeface="Times New Roman" panose="02020603050405020304" pitchFamily="18" charset="0"/>
                        </a:rPr>
                        <a:t>2021</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80460170"/>
                  </a:ext>
                </a:extLst>
              </a:tr>
              <a:tr h="123445">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08558229"/>
                  </a:ext>
                </a:extLst>
              </a:tr>
              <a:tr h="127111">
                <a:tc>
                  <a:txBody>
                    <a:bodyPr/>
                    <a:lstStyle/>
                    <a:p>
                      <a:pPr algn="l" fontAlgn="b"/>
                      <a:r>
                        <a:rPr lang="nb-NO" sz="500" b="1" i="0" u="none" strike="noStrike">
                          <a:effectLst/>
                          <a:latin typeface="Times New Roman" panose="02020603050405020304" pitchFamily="18" charset="0"/>
                        </a:rPr>
                        <a:t>Eiendeler</a:t>
                      </a:r>
                    </a:p>
                  </a:txBody>
                  <a:tcPr marL="4221" marR="4221" marT="4221" marB="0" anchor="b">
                    <a:lnL>
                      <a:noFill/>
                    </a:lnL>
                    <a:lnR>
                      <a:noFill/>
                    </a:lnR>
                    <a:lnT>
                      <a:noFill/>
                    </a:lnT>
                    <a:lnB>
                      <a:noFill/>
                    </a:lnB>
                  </a:tcPr>
                </a:tc>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2227275876"/>
                  </a:ext>
                </a:extLst>
              </a:tr>
              <a:tr h="127111">
                <a:tc>
                  <a:txBody>
                    <a:bodyPr/>
                    <a:lstStyle/>
                    <a:p>
                      <a:pPr algn="l" fontAlgn="b"/>
                      <a:r>
                        <a:rPr lang="nb-NO" sz="500" b="1" i="0" u="none" strike="noStrike">
                          <a:effectLst/>
                          <a:latin typeface="Times New Roman" panose="02020603050405020304" pitchFamily="18" charset="0"/>
                        </a:rPr>
                        <a:t>Anleggsmidler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2826966557"/>
                  </a:ext>
                </a:extLst>
              </a:tr>
              <a:tr h="127111">
                <a:tc>
                  <a:txBody>
                    <a:bodyPr/>
                    <a:lstStyle/>
                    <a:p>
                      <a:pPr algn="l" fontAlgn="b"/>
                      <a:r>
                        <a:rPr lang="nb-NO" sz="500" b="0" i="0" u="none" strike="noStrike">
                          <a:effectLst/>
                          <a:latin typeface="Times New Roman" panose="02020603050405020304" pitchFamily="18" charset="0"/>
                        </a:rPr>
                        <a:t>Aksjer</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0" i="0" u="none" strike="noStrike">
                          <a:effectLst/>
                          <a:latin typeface="Times New Roman" panose="02020603050405020304" pitchFamily="18" charset="0"/>
                        </a:rPr>
                        <a:t>6</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11 000</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11 000</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5856325"/>
                  </a:ext>
                </a:extLst>
              </a:tr>
              <a:tr h="127111">
                <a:tc>
                  <a:txBody>
                    <a:bodyPr/>
                    <a:lstStyle/>
                    <a:p>
                      <a:pPr algn="l" fontAlgn="b"/>
                      <a:r>
                        <a:rPr lang="nb-NO" sz="500" b="1" i="0" u="none" strike="noStrike">
                          <a:effectLst/>
                          <a:latin typeface="Times New Roman" panose="02020603050405020304" pitchFamily="18" charset="0"/>
                        </a:rPr>
                        <a:t>Sum anleggsmidler</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500" b="0" i="0" u="none" strike="noStrike">
                          <a:effectLst/>
                          <a:latin typeface="Times New Roman" panose="02020603050405020304" pitchFamily="18" charset="0"/>
                        </a:rPr>
                        <a:t> </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11 000</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11 000</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000031"/>
                  </a:ext>
                </a:extLst>
              </a:tr>
              <a:tr h="127111">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20708528"/>
                  </a:ext>
                </a:extLst>
              </a:tr>
              <a:tr h="127111">
                <a:tc>
                  <a:txBody>
                    <a:bodyPr/>
                    <a:lstStyle/>
                    <a:p>
                      <a:pPr algn="l" fontAlgn="b"/>
                      <a:r>
                        <a:rPr lang="nb-NO" sz="500" b="1" i="0" u="none" strike="noStrike">
                          <a:effectLst/>
                          <a:latin typeface="Times New Roman" panose="02020603050405020304" pitchFamily="18" charset="0"/>
                        </a:rPr>
                        <a:t>Omløpsmidler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2001691746"/>
                  </a:ext>
                </a:extLst>
              </a:tr>
              <a:tr h="127111">
                <a:tc>
                  <a:txBody>
                    <a:bodyPr/>
                    <a:lstStyle/>
                    <a:p>
                      <a:pPr algn="l" fontAlgn="b"/>
                      <a:r>
                        <a:rPr lang="nb-NO" sz="500" b="1" i="0" u="none" strike="noStrike">
                          <a:effectLst/>
                          <a:latin typeface="Times New Roman" panose="02020603050405020304" pitchFamily="18" charset="0"/>
                        </a:rPr>
                        <a:t>Fordringer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1577699627"/>
                  </a:ext>
                </a:extLst>
              </a:tr>
              <a:tr h="127111">
                <a:tc>
                  <a:txBody>
                    <a:bodyPr/>
                    <a:lstStyle/>
                    <a:p>
                      <a:pPr algn="l" fontAlgn="b"/>
                      <a:r>
                        <a:rPr lang="nb-NO" sz="500" b="0" i="0" u="none" strike="noStrike">
                          <a:effectLst/>
                          <a:latin typeface="Times New Roman" panose="02020603050405020304" pitchFamily="18" charset="0"/>
                        </a:rPr>
                        <a:t>Kundefordringer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0</a:t>
                      </a: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0</a:t>
                      </a:r>
                    </a:p>
                  </a:txBody>
                  <a:tcPr marL="4221" marR="4221" marT="4221" marB="0" anchor="b">
                    <a:lnL>
                      <a:noFill/>
                    </a:lnL>
                    <a:lnR>
                      <a:noFill/>
                    </a:lnR>
                    <a:lnT>
                      <a:noFill/>
                    </a:lnT>
                    <a:lnB>
                      <a:noFill/>
                    </a:lnB>
                  </a:tcPr>
                </a:tc>
                <a:extLst>
                  <a:ext uri="{0D108BD9-81ED-4DB2-BD59-A6C34878D82A}">
                    <a16:rowId xmlns:a16="http://schemas.microsoft.com/office/drawing/2014/main" val="3186978261"/>
                  </a:ext>
                </a:extLst>
              </a:tr>
              <a:tr h="127111">
                <a:tc>
                  <a:txBody>
                    <a:bodyPr/>
                    <a:lstStyle/>
                    <a:p>
                      <a:pPr algn="l" fontAlgn="b"/>
                      <a:r>
                        <a:rPr lang="nb-NO" sz="500" b="0" i="0" u="none" strike="noStrike">
                          <a:effectLst/>
                          <a:latin typeface="Times New Roman" panose="02020603050405020304" pitchFamily="18" charset="0"/>
                        </a:rPr>
                        <a:t>Andre kortsiktige fordringer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1 000</a:t>
                      </a: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1 000</a:t>
                      </a:r>
                    </a:p>
                  </a:txBody>
                  <a:tcPr marL="4221" marR="4221" marT="4221" marB="0" anchor="b">
                    <a:lnL>
                      <a:noFill/>
                    </a:lnL>
                    <a:lnR>
                      <a:noFill/>
                    </a:lnR>
                    <a:lnT>
                      <a:noFill/>
                    </a:lnT>
                    <a:lnB>
                      <a:noFill/>
                    </a:lnB>
                  </a:tcPr>
                </a:tc>
                <a:extLst>
                  <a:ext uri="{0D108BD9-81ED-4DB2-BD59-A6C34878D82A}">
                    <a16:rowId xmlns:a16="http://schemas.microsoft.com/office/drawing/2014/main" val="4047972521"/>
                  </a:ext>
                </a:extLst>
              </a:tr>
              <a:tr h="127111">
                <a:tc>
                  <a:txBody>
                    <a:bodyPr/>
                    <a:lstStyle/>
                    <a:p>
                      <a:pPr algn="l" fontAlgn="b"/>
                      <a:r>
                        <a:rPr lang="nb-NO" sz="500" b="1" i="0" u="none" strike="noStrike">
                          <a:effectLst/>
                          <a:latin typeface="Times New Roman" panose="02020603050405020304" pitchFamily="18" charset="0"/>
                        </a:rPr>
                        <a:t>Sum fordringer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1" i="0" u="none" strike="noStrike">
                          <a:effectLst/>
                          <a:latin typeface="Times New Roman" panose="02020603050405020304" pitchFamily="18" charset="0"/>
                        </a:rPr>
                        <a:t>1 000</a:t>
                      </a:r>
                    </a:p>
                  </a:txBody>
                  <a:tcPr marL="4221" marR="4221" marT="4221" marB="0" anchor="b">
                    <a:lnL>
                      <a:noFill/>
                    </a:lnL>
                    <a:lnR>
                      <a:noFill/>
                    </a:lnR>
                    <a:lnT>
                      <a:noFill/>
                    </a:lnT>
                    <a:lnB>
                      <a:noFill/>
                    </a:lnB>
                  </a:tcPr>
                </a:tc>
                <a:tc>
                  <a:txBody>
                    <a:bodyPr/>
                    <a:lstStyle/>
                    <a:p>
                      <a:pPr algn="r" fontAlgn="b"/>
                      <a:r>
                        <a:rPr lang="nb-NO" sz="500" b="1" i="0" u="none" strike="noStrike">
                          <a:effectLst/>
                          <a:latin typeface="Times New Roman" panose="02020603050405020304" pitchFamily="18" charset="0"/>
                        </a:rPr>
                        <a:t>1 000</a:t>
                      </a:r>
                    </a:p>
                  </a:txBody>
                  <a:tcPr marL="4221" marR="4221" marT="4221" marB="0" anchor="b">
                    <a:lnL>
                      <a:noFill/>
                    </a:lnL>
                    <a:lnR>
                      <a:noFill/>
                    </a:lnR>
                    <a:lnT>
                      <a:noFill/>
                    </a:lnT>
                    <a:lnB>
                      <a:noFill/>
                    </a:lnB>
                  </a:tcPr>
                </a:tc>
                <a:extLst>
                  <a:ext uri="{0D108BD9-81ED-4DB2-BD59-A6C34878D82A}">
                    <a16:rowId xmlns:a16="http://schemas.microsoft.com/office/drawing/2014/main" val="1877059510"/>
                  </a:ext>
                </a:extLst>
              </a:tr>
              <a:tr h="127111">
                <a:tc>
                  <a:txBody>
                    <a:bodyPr/>
                    <a:lstStyle/>
                    <a:p>
                      <a:pPr algn="l" fontAlgn="b"/>
                      <a:r>
                        <a:rPr lang="nb-NO" sz="500" b="1" i="0" u="none" strike="noStrike">
                          <a:effectLst/>
                          <a:latin typeface="Times New Roman" panose="02020603050405020304" pitchFamily="18" charset="0"/>
                        </a:rPr>
                        <a:t>Bankinnskudd</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3 190 897</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2 265 871</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8890886"/>
                  </a:ext>
                </a:extLst>
              </a:tr>
              <a:tr h="123445">
                <a:tc>
                  <a:txBody>
                    <a:bodyPr/>
                    <a:lstStyle/>
                    <a:p>
                      <a:pPr algn="l" fontAlgn="b"/>
                      <a:r>
                        <a:rPr lang="nb-NO" sz="500" b="1" i="0" u="none" strike="noStrike">
                          <a:effectLst/>
                          <a:latin typeface="Times New Roman" panose="02020603050405020304" pitchFamily="18" charset="0"/>
                        </a:rPr>
                        <a:t>Sum omløpsmidler</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nb-NO" sz="500" b="0" i="0" u="none" strike="noStrike">
                          <a:effectLst/>
                          <a:latin typeface="Times New Roman" panose="02020603050405020304" pitchFamily="18" charset="0"/>
                        </a:rPr>
                        <a:t> </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3 191 897</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2 266 871</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2279914"/>
                  </a:ext>
                </a:extLst>
              </a:tr>
              <a:tr h="123445">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nb-NO" sz="500" b="1"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62549926"/>
                  </a:ext>
                </a:extLst>
              </a:tr>
              <a:tr h="127111">
                <a:tc>
                  <a:txBody>
                    <a:bodyPr/>
                    <a:lstStyle/>
                    <a:p>
                      <a:pPr algn="l" fontAlgn="b"/>
                      <a:r>
                        <a:rPr lang="nb-NO" sz="500" b="1" i="0" u="none" strike="noStrike">
                          <a:effectLst/>
                          <a:latin typeface="Times New Roman" panose="02020603050405020304" pitchFamily="18" charset="0"/>
                        </a:rPr>
                        <a:t>Sum eiendeler</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500" b="1" i="0" u="none" strike="noStrike">
                          <a:effectLst/>
                          <a:latin typeface="Times New Roman" panose="02020603050405020304" pitchFamily="18" charset="0"/>
                        </a:rPr>
                        <a:t>3 202 897</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500" b="1" i="0" u="none" strike="noStrike">
                          <a:effectLst/>
                          <a:latin typeface="Times New Roman" panose="02020603050405020304" pitchFamily="18" charset="0"/>
                        </a:rPr>
                        <a:t>2 277 871</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8595767"/>
                  </a:ext>
                </a:extLst>
              </a:tr>
              <a:tr h="127111">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40692519"/>
                  </a:ext>
                </a:extLst>
              </a:tr>
              <a:tr h="127111">
                <a:tc>
                  <a:txBody>
                    <a:bodyPr/>
                    <a:lstStyle/>
                    <a:p>
                      <a:pPr algn="l" fontAlgn="b"/>
                      <a:r>
                        <a:rPr lang="nb-NO" sz="500" b="1" i="0" u="none" strike="noStrike">
                          <a:effectLst/>
                          <a:latin typeface="Times New Roman" panose="02020603050405020304" pitchFamily="18" charset="0"/>
                        </a:rPr>
                        <a:t>Formålskapital (Egenkapital) og gjeld</a:t>
                      </a:r>
                    </a:p>
                  </a:txBody>
                  <a:tcPr marL="4221" marR="4221" marT="422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913696823"/>
                  </a:ext>
                </a:extLst>
              </a:tr>
              <a:tr h="123445">
                <a:tc>
                  <a:txBody>
                    <a:bodyPr/>
                    <a:lstStyle/>
                    <a:p>
                      <a:pPr algn="l" fontAlgn="b"/>
                      <a:r>
                        <a:rPr lang="nb-NO" sz="500" b="1" i="0" u="none" strike="noStrike">
                          <a:effectLst/>
                          <a:latin typeface="Times New Roman" panose="02020603050405020304" pitchFamily="18" charset="0"/>
                        </a:rPr>
                        <a:t>Formålskapital</a:t>
                      </a:r>
                    </a:p>
                  </a:txBody>
                  <a:tcPr marL="4221" marR="4221" marT="4221" marB="0" anchor="b">
                    <a:lnL>
                      <a:noFill/>
                    </a:lnL>
                    <a:lnR>
                      <a:noFill/>
                    </a:lnR>
                    <a:lnT>
                      <a:noFill/>
                    </a:lnT>
                    <a:lnB>
                      <a:noFill/>
                    </a:lnB>
                  </a:tcPr>
                </a:tc>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2104007430"/>
                  </a:ext>
                </a:extLst>
              </a:tr>
              <a:tr h="127111">
                <a:tc>
                  <a:txBody>
                    <a:bodyPr/>
                    <a:lstStyle/>
                    <a:p>
                      <a:pPr algn="l" fontAlgn="b"/>
                      <a:r>
                        <a:rPr lang="nb-NO" sz="500" b="0" i="0" u="none" strike="noStrike">
                          <a:effectLst/>
                          <a:latin typeface="Times New Roman" panose="02020603050405020304" pitchFamily="18" charset="0"/>
                        </a:rPr>
                        <a:t>Formålskapital med restriksjoner</a:t>
                      </a: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3787988309"/>
                  </a:ext>
                </a:extLst>
              </a:tr>
              <a:tr h="127111">
                <a:tc gridSpan="2">
                  <a:txBody>
                    <a:bodyPr/>
                    <a:lstStyle/>
                    <a:p>
                      <a:pPr algn="l" fontAlgn="b"/>
                      <a:r>
                        <a:rPr lang="nb-NO" sz="500" b="0" i="0" u="none" strike="noStrike">
                          <a:effectLst/>
                          <a:latin typeface="Times New Roman" panose="02020603050405020304" pitchFamily="18" charset="0"/>
                        </a:rPr>
                        <a:t>Formålskapital med selvpålagte restriksjoner</a:t>
                      </a:r>
                    </a:p>
                  </a:txBody>
                  <a:tcPr marL="4221" marR="4221" marT="4221" marB="0" anchor="b">
                    <a:lnL>
                      <a:noFill/>
                    </a:lnL>
                    <a:lnR>
                      <a:noFill/>
                    </a:lnR>
                    <a:lnT>
                      <a:noFill/>
                    </a:lnT>
                    <a:lnB>
                      <a:noFill/>
                    </a:lnB>
                  </a:tcPr>
                </a:tc>
                <a:tc hMerge="1">
                  <a:txBody>
                    <a:bodyPr/>
                    <a:lstStyle/>
                    <a:p>
                      <a:endParaRPr lang="nb-NO"/>
                    </a:p>
                  </a:txBody>
                  <a:tcPr/>
                </a:tc>
                <a:tc>
                  <a:txBody>
                    <a:bodyPr/>
                    <a:lstStyle/>
                    <a:p>
                      <a:pPr algn="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1605336330"/>
                  </a:ext>
                </a:extLst>
              </a:tr>
              <a:tr h="127111">
                <a:tc gridSpan="2">
                  <a:txBody>
                    <a:bodyPr/>
                    <a:lstStyle/>
                    <a:p>
                      <a:pPr algn="l" fontAlgn="b"/>
                      <a:r>
                        <a:rPr lang="nb-NO" sz="500" b="0" i="0" u="none" strike="noStrike">
                          <a:effectLst/>
                          <a:latin typeface="Times New Roman" panose="02020603050405020304" pitchFamily="18" charset="0"/>
                        </a:rPr>
                        <a:t>Formålskapital med eksterne restriksjoner</a:t>
                      </a:r>
                    </a:p>
                  </a:txBody>
                  <a:tcPr marL="4221" marR="4221" marT="4221" marB="0" anchor="b">
                    <a:lnL>
                      <a:noFill/>
                    </a:lnL>
                    <a:lnR>
                      <a:noFill/>
                    </a:lnR>
                    <a:lnT>
                      <a:noFill/>
                    </a:lnT>
                    <a:lnB>
                      <a:noFill/>
                    </a:lnB>
                  </a:tcPr>
                </a:tc>
                <a:tc hMerge="1">
                  <a:txBody>
                    <a:bodyPr/>
                    <a:lstStyle/>
                    <a:p>
                      <a:endParaRPr lang="nb-NO"/>
                    </a:p>
                  </a:txBody>
                  <a:tcPr/>
                </a:tc>
                <a:tc>
                  <a:txBody>
                    <a:bodyPr/>
                    <a:lstStyle/>
                    <a:p>
                      <a:pPr algn="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340560781"/>
                  </a:ext>
                </a:extLst>
              </a:tr>
              <a:tr h="127111">
                <a:tc>
                  <a:txBody>
                    <a:bodyPr/>
                    <a:lstStyle/>
                    <a:p>
                      <a:pPr algn="l" fontAlgn="b"/>
                      <a:r>
                        <a:rPr lang="nb-NO" sz="500" b="0" i="0" u="none" strike="noStrike">
                          <a:effectLst/>
                          <a:latin typeface="Times New Roman" panose="02020603050405020304" pitchFamily="18" charset="0"/>
                        </a:rPr>
                        <a:t>Annen formålskapital</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2 749 097</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1 986 321</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107678"/>
                  </a:ext>
                </a:extLst>
              </a:tr>
              <a:tr h="127111">
                <a:tc>
                  <a:txBody>
                    <a:bodyPr/>
                    <a:lstStyle/>
                    <a:p>
                      <a:pPr algn="l" fontAlgn="b"/>
                      <a:r>
                        <a:rPr lang="nb-NO" sz="500" b="1" i="0" u="none" strike="noStrike">
                          <a:effectLst/>
                          <a:latin typeface="Times New Roman" panose="02020603050405020304" pitchFamily="18" charset="0"/>
                        </a:rPr>
                        <a:t>Sum formålskapital</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2 749 097</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1 986 321</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86915"/>
                  </a:ext>
                </a:extLst>
              </a:tr>
              <a:tr h="128333">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11059406"/>
                  </a:ext>
                </a:extLst>
              </a:tr>
              <a:tr h="127111">
                <a:tc>
                  <a:txBody>
                    <a:bodyPr/>
                    <a:lstStyle/>
                    <a:p>
                      <a:pPr algn="l" fontAlgn="b"/>
                      <a:r>
                        <a:rPr lang="nb-NO" sz="500" b="1" i="0" u="none" strike="noStrike">
                          <a:effectLst/>
                          <a:latin typeface="Times New Roman" panose="02020603050405020304" pitchFamily="18" charset="0"/>
                        </a:rPr>
                        <a:t>Gjeld</a:t>
                      </a:r>
                    </a:p>
                  </a:txBody>
                  <a:tcPr marL="4221" marR="4221" marT="4221" marB="0" anchor="b">
                    <a:lnL>
                      <a:noFill/>
                    </a:lnL>
                    <a:lnR>
                      <a:noFill/>
                    </a:lnR>
                    <a:lnT>
                      <a:noFill/>
                    </a:lnT>
                    <a:lnB>
                      <a:noFill/>
                    </a:lnB>
                  </a:tcPr>
                </a:tc>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830518353"/>
                  </a:ext>
                </a:extLst>
              </a:tr>
              <a:tr h="127111">
                <a:tc>
                  <a:txBody>
                    <a:bodyPr/>
                    <a:lstStyle/>
                    <a:p>
                      <a:pPr algn="l" fontAlgn="b"/>
                      <a:r>
                        <a:rPr lang="nb-NO" sz="500" b="1" i="0" u="none" strike="noStrike">
                          <a:effectLst/>
                          <a:latin typeface="Times New Roman" panose="02020603050405020304" pitchFamily="18" charset="0"/>
                        </a:rPr>
                        <a:t>Kortsiktig gjeld</a:t>
                      </a:r>
                    </a:p>
                  </a:txBody>
                  <a:tcPr marL="4221" marR="4221" marT="4221" marB="0" anchor="b">
                    <a:lnL>
                      <a:noFill/>
                    </a:lnL>
                    <a:lnR>
                      <a:noFill/>
                    </a:lnR>
                    <a:lnT>
                      <a:noFill/>
                    </a:lnT>
                    <a:lnB>
                      <a:noFill/>
                    </a:lnB>
                  </a:tcPr>
                </a:tc>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extLst>
                  <a:ext uri="{0D108BD9-81ED-4DB2-BD59-A6C34878D82A}">
                    <a16:rowId xmlns:a16="http://schemas.microsoft.com/office/drawing/2014/main" val="3314338279"/>
                  </a:ext>
                </a:extLst>
              </a:tr>
              <a:tr h="127111">
                <a:tc>
                  <a:txBody>
                    <a:bodyPr/>
                    <a:lstStyle/>
                    <a:p>
                      <a:pPr algn="l" fontAlgn="b"/>
                      <a:r>
                        <a:rPr lang="nb-NO" sz="500" b="0" i="0" u="none" strike="noStrike">
                          <a:effectLst/>
                          <a:latin typeface="Times New Roman" panose="02020603050405020304" pitchFamily="18" charset="0"/>
                        </a:rPr>
                        <a:t>Leverandørgjeld</a:t>
                      </a:r>
                    </a:p>
                  </a:txBody>
                  <a:tcPr marL="4221" marR="4221" marT="422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136 746</a:t>
                      </a: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58 030</a:t>
                      </a:r>
                    </a:p>
                  </a:txBody>
                  <a:tcPr marL="4221" marR="4221" marT="4221" marB="0" anchor="b">
                    <a:lnL>
                      <a:noFill/>
                    </a:lnL>
                    <a:lnR>
                      <a:noFill/>
                    </a:lnR>
                    <a:lnT>
                      <a:noFill/>
                    </a:lnT>
                    <a:lnB>
                      <a:noFill/>
                    </a:lnB>
                  </a:tcPr>
                </a:tc>
                <a:extLst>
                  <a:ext uri="{0D108BD9-81ED-4DB2-BD59-A6C34878D82A}">
                    <a16:rowId xmlns:a16="http://schemas.microsoft.com/office/drawing/2014/main" val="679594987"/>
                  </a:ext>
                </a:extLst>
              </a:tr>
              <a:tr h="127111">
                <a:tc>
                  <a:txBody>
                    <a:bodyPr/>
                    <a:lstStyle/>
                    <a:p>
                      <a:pPr algn="l" fontAlgn="b"/>
                      <a:r>
                        <a:rPr lang="nb-NO" sz="500" b="0" i="0" u="none" strike="noStrike">
                          <a:effectLst/>
                          <a:latin typeface="Times New Roman" panose="02020603050405020304" pitchFamily="18" charset="0"/>
                        </a:rPr>
                        <a:t>Offentlige trekk og avgifter</a:t>
                      </a:r>
                    </a:p>
                  </a:txBody>
                  <a:tcPr marL="4221" marR="4221" marT="422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241 327</a:t>
                      </a: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228 380</a:t>
                      </a:r>
                    </a:p>
                  </a:txBody>
                  <a:tcPr marL="4221" marR="4221" marT="4221" marB="0" anchor="b">
                    <a:lnL>
                      <a:noFill/>
                    </a:lnL>
                    <a:lnR>
                      <a:noFill/>
                    </a:lnR>
                    <a:lnT>
                      <a:noFill/>
                    </a:lnT>
                    <a:lnB>
                      <a:noFill/>
                    </a:lnB>
                  </a:tcPr>
                </a:tc>
                <a:extLst>
                  <a:ext uri="{0D108BD9-81ED-4DB2-BD59-A6C34878D82A}">
                    <a16:rowId xmlns:a16="http://schemas.microsoft.com/office/drawing/2014/main" val="1998829602"/>
                  </a:ext>
                </a:extLst>
              </a:tr>
              <a:tr h="127111">
                <a:tc>
                  <a:txBody>
                    <a:bodyPr/>
                    <a:lstStyle/>
                    <a:p>
                      <a:pPr algn="l" fontAlgn="b"/>
                      <a:r>
                        <a:rPr lang="nb-NO" sz="500" b="0" i="0" u="none" strike="noStrike">
                          <a:effectLst/>
                          <a:latin typeface="Times New Roman" panose="02020603050405020304" pitchFamily="18" charset="0"/>
                        </a:rPr>
                        <a:t>Annen kortsiktig gjeld</a:t>
                      </a:r>
                    </a:p>
                  </a:txBody>
                  <a:tcPr marL="4221" marR="4221" marT="422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0</a:t>
                      </a: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0</a:t>
                      </a:r>
                    </a:p>
                  </a:txBody>
                  <a:tcPr marL="4221" marR="4221" marT="4221" marB="0" anchor="b">
                    <a:lnL>
                      <a:noFill/>
                    </a:lnL>
                    <a:lnR>
                      <a:noFill/>
                    </a:lnR>
                    <a:lnT>
                      <a:noFill/>
                    </a:lnT>
                    <a:lnB>
                      <a:noFill/>
                    </a:lnB>
                  </a:tcPr>
                </a:tc>
                <a:extLst>
                  <a:ext uri="{0D108BD9-81ED-4DB2-BD59-A6C34878D82A}">
                    <a16:rowId xmlns:a16="http://schemas.microsoft.com/office/drawing/2014/main" val="2989789992"/>
                  </a:ext>
                </a:extLst>
              </a:tr>
              <a:tr h="127111">
                <a:tc>
                  <a:txBody>
                    <a:bodyPr/>
                    <a:lstStyle/>
                    <a:p>
                      <a:pPr algn="l" fontAlgn="b"/>
                      <a:r>
                        <a:rPr lang="nb-NO" sz="500" b="0" i="0" u="none" strike="noStrike">
                          <a:effectLst/>
                          <a:latin typeface="Times New Roman" panose="02020603050405020304" pitchFamily="18" charset="0"/>
                        </a:rPr>
                        <a:t>Påløpte kostnader</a:t>
                      </a:r>
                    </a:p>
                  </a:txBody>
                  <a:tcPr marL="4221" marR="4221" marT="422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75 728</a:t>
                      </a:r>
                    </a:p>
                  </a:txBody>
                  <a:tcPr marL="4221" marR="4221" marT="4221" marB="0" anchor="b">
                    <a:lnL>
                      <a:noFill/>
                    </a:lnL>
                    <a:lnR>
                      <a:noFill/>
                    </a:lnR>
                    <a:lnT>
                      <a:noFill/>
                    </a:lnT>
                    <a:lnB>
                      <a:noFill/>
                    </a:lnB>
                  </a:tcPr>
                </a:tc>
                <a:tc>
                  <a:txBody>
                    <a:bodyPr/>
                    <a:lstStyle/>
                    <a:p>
                      <a:pPr algn="r" fontAlgn="b"/>
                      <a:r>
                        <a:rPr lang="nb-NO" sz="500" b="0" i="0" u="none" strike="noStrike">
                          <a:effectLst/>
                          <a:latin typeface="Times New Roman" panose="02020603050405020304" pitchFamily="18" charset="0"/>
                        </a:rPr>
                        <a:t>5 140</a:t>
                      </a:r>
                    </a:p>
                  </a:txBody>
                  <a:tcPr marL="4221" marR="4221" marT="4221" marB="0" anchor="b">
                    <a:lnL>
                      <a:noFill/>
                    </a:lnL>
                    <a:lnR>
                      <a:noFill/>
                    </a:lnR>
                    <a:lnT>
                      <a:noFill/>
                    </a:lnT>
                    <a:lnB>
                      <a:noFill/>
                    </a:lnB>
                  </a:tcPr>
                </a:tc>
                <a:extLst>
                  <a:ext uri="{0D108BD9-81ED-4DB2-BD59-A6C34878D82A}">
                    <a16:rowId xmlns:a16="http://schemas.microsoft.com/office/drawing/2014/main" val="898454714"/>
                  </a:ext>
                </a:extLst>
              </a:tr>
              <a:tr h="127111">
                <a:tc>
                  <a:txBody>
                    <a:bodyPr/>
                    <a:lstStyle/>
                    <a:p>
                      <a:pPr algn="l" fontAlgn="b"/>
                      <a:r>
                        <a:rPr lang="nb-NO" sz="500" b="1" i="0" u="none" strike="noStrike">
                          <a:effectLst/>
                          <a:latin typeface="Times New Roman" panose="02020603050405020304" pitchFamily="18" charset="0"/>
                        </a:rPr>
                        <a:t>Sum kortsiktig gjeld</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1" i="0" u="none" strike="noStrike">
                        <a:effectLst/>
                        <a:latin typeface="Times New Roman" panose="02020603050405020304" pitchFamily="18" charset="0"/>
                      </a:endParaRP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453 800</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291 550</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200360"/>
                  </a:ext>
                </a:extLst>
              </a:tr>
              <a:tr h="127111">
                <a:tc>
                  <a:txBody>
                    <a:bodyPr/>
                    <a:lstStyle/>
                    <a:p>
                      <a:pPr algn="l" fontAlgn="b"/>
                      <a:r>
                        <a:rPr lang="nb-NO" sz="500" b="1" i="0" u="none" strike="noStrike">
                          <a:effectLst/>
                          <a:latin typeface="Times New Roman" panose="02020603050405020304" pitchFamily="18" charset="0"/>
                        </a:rPr>
                        <a:t>Sum gjeld</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453 800</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291 550</a:t>
                      </a:r>
                    </a:p>
                  </a:txBody>
                  <a:tcPr marL="4221" marR="4221" marT="42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5647276"/>
                  </a:ext>
                </a:extLst>
              </a:tr>
              <a:tr h="123445">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nb-NO" sz="500" b="0" i="0" u="none" strike="noStrike">
                        <a:effectLst/>
                        <a:latin typeface="Times New Roman" panose="02020603050405020304" pitchFamily="18" charset="0"/>
                      </a:endParaRPr>
                    </a:p>
                  </a:txBody>
                  <a:tcPr marL="4221" marR="4221" marT="422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33120436"/>
                  </a:ext>
                </a:extLst>
              </a:tr>
              <a:tr h="127111">
                <a:tc>
                  <a:txBody>
                    <a:bodyPr/>
                    <a:lstStyle/>
                    <a:p>
                      <a:pPr algn="l" fontAlgn="b"/>
                      <a:r>
                        <a:rPr lang="nb-NO" sz="500" b="1" i="0" u="none" strike="noStrike">
                          <a:effectLst/>
                          <a:latin typeface="Times New Roman" panose="02020603050405020304" pitchFamily="18" charset="0"/>
                        </a:rPr>
                        <a:t>Sum formålskapital og gjeld</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nb-NO" sz="500" b="1" i="0" u="none" strike="noStrike">
                          <a:effectLst/>
                          <a:latin typeface="Times New Roman" panose="02020603050405020304" pitchFamily="18" charset="0"/>
                        </a:rPr>
                        <a:t> </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500" b="1" i="0" u="none" strike="noStrike">
                          <a:effectLst/>
                          <a:latin typeface="Times New Roman" panose="02020603050405020304" pitchFamily="18" charset="0"/>
                        </a:rPr>
                        <a:t>3 202 897</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500" b="1" i="0" u="none" strike="noStrike" dirty="0">
                          <a:effectLst/>
                          <a:latin typeface="Times New Roman" panose="02020603050405020304" pitchFamily="18" charset="0"/>
                        </a:rPr>
                        <a:t>2 277 871</a:t>
                      </a:r>
                    </a:p>
                  </a:txBody>
                  <a:tcPr marL="4221" marR="4221" marT="42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77058059"/>
                  </a:ext>
                </a:extLst>
              </a:tr>
            </a:tbl>
          </a:graphicData>
        </a:graphic>
      </p:graphicFrame>
    </p:spTree>
    <p:extLst>
      <p:ext uri="{BB962C8B-B14F-4D97-AF65-F5344CB8AC3E}">
        <p14:creationId xmlns:p14="http://schemas.microsoft.com/office/powerpoint/2010/main" val="3463429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1275606"/>
            <a:ext cx="3429000" cy="2492990"/>
          </a:xfrm>
          <a:prstGeom prst="rect">
            <a:avLst/>
          </a:prstGeom>
        </p:spPr>
        <p:txBody>
          <a:bodyPr>
            <a:spAutoFit/>
          </a:bodyPr>
          <a:lstStyle/>
          <a:p>
            <a:pPr algn="ctr"/>
            <a:r>
              <a:rPr lang="nb-NO" sz="2400" b="1" dirty="0">
                <a:solidFill>
                  <a:prstClr val="black"/>
                </a:solidFill>
                <a:latin typeface="Calisto MT"/>
                <a:ea typeface="Times New Roman"/>
              </a:rPr>
              <a:t>Sak 4 - </a:t>
            </a:r>
            <a:r>
              <a:rPr lang="nb-NO" sz="2400" b="1" dirty="0" err="1">
                <a:solidFill>
                  <a:prstClr val="black"/>
                </a:solidFill>
                <a:latin typeface="Calisto MT"/>
                <a:ea typeface="Times New Roman"/>
              </a:rPr>
              <a:t>PSLs</a:t>
            </a:r>
            <a:r>
              <a:rPr lang="nb-NO" sz="2400" b="1" dirty="0">
                <a:solidFill>
                  <a:prstClr val="black"/>
                </a:solidFill>
                <a:latin typeface="Calisto MT"/>
                <a:ea typeface="Times New Roman"/>
              </a:rPr>
              <a:t> regnskap og revisjonsberetning for 2022</a:t>
            </a:r>
            <a:endParaRPr lang="nb-NO" sz="1200" dirty="0">
              <a:solidFill>
                <a:prstClr val="black"/>
              </a:solidFill>
              <a:latin typeface="Times New Roman"/>
              <a:ea typeface="Times New Roman"/>
            </a:endParaRPr>
          </a:p>
          <a:p>
            <a:pPr algn="r"/>
            <a:r>
              <a:rPr lang="nb-NO" sz="2400" b="1" dirty="0">
                <a:solidFill>
                  <a:prstClr val="black"/>
                </a:solidFill>
                <a:latin typeface="Calisto MT"/>
                <a:ea typeface="Times New Roman"/>
              </a:rPr>
              <a:t> </a:t>
            </a:r>
            <a:endParaRPr lang="nb-NO" sz="1200" dirty="0">
              <a:solidFill>
                <a:prstClr val="black"/>
              </a:solidFill>
              <a:latin typeface="Times New Roman"/>
              <a:ea typeface="Times New Roman"/>
            </a:endParaRPr>
          </a:p>
          <a:p>
            <a:endParaRPr lang="nb-NO" sz="1500" b="1" dirty="0">
              <a:solidFill>
                <a:prstClr val="black"/>
              </a:solidFill>
              <a:latin typeface="Times New Roman"/>
              <a:ea typeface="Times New Roman"/>
            </a:endParaRPr>
          </a:p>
          <a:p>
            <a:r>
              <a:rPr lang="nb-NO" sz="1500" b="1" dirty="0">
                <a:solidFill>
                  <a:prstClr val="black"/>
                </a:solidFill>
                <a:latin typeface="Times New Roman"/>
                <a:ea typeface="Times New Roman"/>
              </a:rPr>
              <a:t>Forslag til vedtak:</a:t>
            </a:r>
            <a:endParaRPr lang="nb-NO" sz="1500" dirty="0">
              <a:solidFill>
                <a:prstClr val="black"/>
              </a:solidFill>
              <a:latin typeface="Times New Roman"/>
              <a:ea typeface="Times New Roman"/>
            </a:endParaRPr>
          </a:p>
          <a:p>
            <a:r>
              <a:rPr lang="nb-NO" sz="1500" dirty="0">
                <a:solidFill>
                  <a:prstClr val="black"/>
                </a:solidFill>
                <a:latin typeface="Times New Roman"/>
                <a:ea typeface="Times New Roman"/>
              </a:rPr>
              <a:t>Regnskapet godkjennes, og fastsettes som foreningens regnskap for 2022. </a:t>
            </a:r>
            <a:endParaRPr lang="nb-NO" sz="1500" dirty="0">
              <a:solidFill>
                <a:prstClr val="black"/>
              </a:solidFill>
            </a:endParaRPr>
          </a:p>
        </p:txBody>
      </p:sp>
    </p:spTree>
    <p:extLst>
      <p:ext uri="{BB962C8B-B14F-4D97-AF65-F5344CB8AC3E}">
        <p14:creationId xmlns:p14="http://schemas.microsoft.com/office/powerpoint/2010/main" val="236048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79AE02-E3D3-07FE-46AE-418DA19448F7}"/>
              </a:ext>
            </a:extLst>
          </p:cNvPr>
          <p:cNvSpPr>
            <a:spLocks noGrp="1"/>
          </p:cNvSpPr>
          <p:nvPr>
            <p:ph type="title"/>
          </p:nvPr>
        </p:nvSpPr>
        <p:spPr/>
        <p:txBody>
          <a:bodyPr>
            <a:normAutofit fontScale="90000"/>
          </a:bodyPr>
          <a:lstStyle/>
          <a:p>
            <a:r>
              <a:rPr lang="nb-NO" sz="3600" dirty="0">
                <a:latin typeface="+mn-lt"/>
                <a:ea typeface="Times New Roman"/>
              </a:rPr>
              <a:t>DAGSORDEN </a:t>
            </a:r>
            <a:r>
              <a:rPr lang="nb-NO" sz="3600" dirty="0" err="1">
                <a:latin typeface="+mn-lt"/>
                <a:ea typeface="Times New Roman"/>
              </a:rPr>
              <a:t>PSLs</a:t>
            </a:r>
            <a:r>
              <a:rPr lang="nb-NO" sz="3600" dirty="0">
                <a:latin typeface="+mn-lt"/>
                <a:ea typeface="Times New Roman"/>
              </a:rPr>
              <a:t> ÅRSMØTE 21. APRIL 2023</a:t>
            </a:r>
            <a:endParaRPr lang="nb-NO" dirty="0">
              <a:latin typeface="+mn-lt"/>
            </a:endParaRPr>
          </a:p>
        </p:txBody>
      </p:sp>
      <p:sp>
        <p:nvSpPr>
          <p:cNvPr id="9" name="Plassholder for innhold 8">
            <a:extLst>
              <a:ext uri="{FF2B5EF4-FFF2-40B4-BE49-F238E27FC236}">
                <a16:creationId xmlns:a16="http://schemas.microsoft.com/office/drawing/2014/main" id="{267071D2-ECF3-A2D8-D745-EC22DD3E13DC}"/>
              </a:ext>
            </a:extLst>
          </p:cNvPr>
          <p:cNvSpPr>
            <a:spLocks noGrp="1"/>
          </p:cNvSpPr>
          <p:nvPr>
            <p:ph idx="1"/>
          </p:nvPr>
        </p:nvSpPr>
        <p:spPr/>
        <p:txBody>
          <a:bodyPr>
            <a:normAutofit/>
          </a:bodyPr>
          <a:lstStyle/>
          <a:p>
            <a:pPr marL="707231" lvl="2" indent="-192881">
              <a:lnSpc>
                <a:spcPct val="150000"/>
              </a:lnSpc>
              <a:buFont typeface="+mj-lt"/>
              <a:buAutoNum type="arabicPeriod"/>
              <a:tabLst>
                <a:tab pos="506492" algn="l"/>
              </a:tabLst>
            </a:pPr>
            <a:r>
              <a:rPr lang="nb-NO" dirty="0">
                <a:latin typeface="Times New Roman"/>
                <a:ea typeface="Times New Roman"/>
              </a:rPr>
              <a:t>Åpning og konstituering v/leder (</a:t>
            </a:r>
            <a:r>
              <a:rPr lang="nb-NO" dirty="0" err="1">
                <a:latin typeface="Times New Roman"/>
                <a:ea typeface="Times New Roman"/>
              </a:rPr>
              <a:t>inkl</a:t>
            </a:r>
            <a:r>
              <a:rPr lang="nb-NO" dirty="0">
                <a:latin typeface="Times New Roman"/>
                <a:ea typeface="Times New Roman"/>
              </a:rPr>
              <a:t> forretningsorden)</a:t>
            </a:r>
          </a:p>
          <a:p>
            <a:pPr marL="707231" lvl="2" indent="-192881">
              <a:lnSpc>
                <a:spcPct val="150000"/>
              </a:lnSpc>
              <a:buFont typeface="+mj-lt"/>
              <a:buAutoNum type="arabicPeriod"/>
              <a:tabLst>
                <a:tab pos="506492" algn="l"/>
              </a:tabLst>
            </a:pPr>
            <a:r>
              <a:rPr lang="nb-NO" dirty="0">
                <a:latin typeface="Times New Roman"/>
                <a:ea typeface="Times New Roman"/>
              </a:rPr>
              <a:t>Valg av ordstyrer</a:t>
            </a:r>
          </a:p>
          <a:p>
            <a:pPr marL="707231" lvl="2" indent="-192881">
              <a:lnSpc>
                <a:spcPct val="150000"/>
              </a:lnSpc>
              <a:buFont typeface="+mj-lt"/>
              <a:buAutoNum type="arabicPeriod"/>
              <a:tabLst>
                <a:tab pos="303967" algn="l"/>
              </a:tabLst>
            </a:pPr>
            <a:r>
              <a:rPr lang="nb-NO" dirty="0">
                <a:latin typeface="Times New Roman"/>
                <a:ea typeface="Times New Roman"/>
              </a:rPr>
              <a:t>Årsberetning</a:t>
            </a:r>
            <a:endParaRPr lang="nb-NO" sz="1050" dirty="0">
              <a:latin typeface="Times New Roman"/>
              <a:ea typeface="Times New Roman"/>
            </a:endParaRPr>
          </a:p>
          <a:p>
            <a:pPr marL="707231" lvl="2" indent="-192881">
              <a:lnSpc>
                <a:spcPct val="150000"/>
              </a:lnSpc>
              <a:buFont typeface="+mj-lt"/>
              <a:buAutoNum type="arabicPeriod"/>
              <a:tabLst>
                <a:tab pos="303967" algn="l"/>
              </a:tabLst>
            </a:pPr>
            <a:r>
              <a:rPr lang="nb-NO" dirty="0">
                <a:latin typeface="Times New Roman"/>
                <a:ea typeface="Times New Roman"/>
              </a:rPr>
              <a:t>Regnskap</a:t>
            </a:r>
            <a:endParaRPr lang="nb-NO" sz="1050" dirty="0">
              <a:latin typeface="Times New Roman"/>
              <a:ea typeface="Times New Roman"/>
            </a:endParaRPr>
          </a:p>
          <a:p>
            <a:pPr marL="707231" lvl="2" indent="-192881">
              <a:lnSpc>
                <a:spcPct val="150000"/>
              </a:lnSpc>
              <a:buFont typeface="+mj-lt"/>
              <a:buAutoNum type="arabicPeriod"/>
              <a:tabLst>
                <a:tab pos="303967" algn="l"/>
              </a:tabLst>
            </a:pPr>
            <a:r>
              <a:rPr lang="nb-NO" dirty="0">
                <a:latin typeface="Times New Roman"/>
                <a:ea typeface="Times New Roman"/>
              </a:rPr>
              <a:t>Budsjett</a:t>
            </a:r>
            <a:endParaRPr lang="nb-NO" sz="1050" dirty="0">
              <a:latin typeface="Times New Roman"/>
              <a:ea typeface="Times New Roman"/>
            </a:endParaRPr>
          </a:p>
          <a:p>
            <a:pPr marL="707231" lvl="2" indent="-192881">
              <a:lnSpc>
                <a:spcPct val="150000"/>
              </a:lnSpc>
              <a:buFont typeface="+mj-lt"/>
              <a:buAutoNum type="arabicPeriod"/>
              <a:tabLst>
                <a:tab pos="303967" algn="l"/>
              </a:tabLst>
            </a:pPr>
            <a:r>
              <a:rPr lang="nb-NO" dirty="0">
                <a:latin typeface="Times New Roman"/>
                <a:ea typeface="Times New Roman"/>
              </a:rPr>
              <a:t>Valg</a:t>
            </a:r>
            <a:endParaRPr lang="nb-NO" sz="1050" dirty="0">
              <a:latin typeface="Times New Roman"/>
              <a:ea typeface="Times New Roman"/>
            </a:endParaRPr>
          </a:p>
          <a:p>
            <a:pPr marL="707231" lvl="2" indent="-192881">
              <a:lnSpc>
                <a:spcPct val="150000"/>
              </a:lnSpc>
              <a:buFont typeface="+mj-lt"/>
              <a:buAutoNum type="arabicPeriod"/>
              <a:tabLst>
                <a:tab pos="506492" algn="l"/>
              </a:tabLst>
            </a:pPr>
            <a:r>
              <a:rPr lang="nb-NO" dirty="0">
                <a:latin typeface="Times New Roman"/>
                <a:ea typeface="Times New Roman"/>
              </a:rPr>
              <a:t>Tilmeldte saker</a:t>
            </a:r>
            <a:endParaRPr lang="nb-NO" sz="1050" dirty="0">
              <a:latin typeface="Times New Roman"/>
              <a:ea typeface="Times New Roman"/>
            </a:endParaRPr>
          </a:p>
          <a:p>
            <a:endParaRPr lang="nb-NO" dirty="0"/>
          </a:p>
        </p:txBody>
      </p:sp>
    </p:spTree>
    <p:extLst>
      <p:ext uri="{BB962C8B-B14F-4D97-AF65-F5344CB8AC3E}">
        <p14:creationId xmlns:p14="http://schemas.microsoft.com/office/powerpoint/2010/main" val="3850221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979712" y="555526"/>
            <a:ext cx="5616624" cy="2192908"/>
          </a:xfrm>
          <a:prstGeom prst="rect">
            <a:avLst/>
          </a:prstGeom>
        </p:spPr>
        <p:txBody>
          <a:bodyPr wrap="square">
            <a:spAutoFit/>
          </a:bodyPr>
          <a:lstStyle/>
          <a:p>
            <a:pPr algn="ctr"/>
            <a:r>
              <a:rPr lang="nb-NO" sz="2400" b="1" dirty="0">
                <a:latin typeface="Calisto MT"/>
                <a:ea typeface="Times New Roman"/>
              </a:rPr>
              <a:t>Sak 5 - Budsjett for 2024</a:t>
            </a:r>
            <a:endParaRPr lang="nb-NO" sz="1200" dirty="0">
              <a:latin typeface="Times New Roman"/>
              <a:ea typeface="Times New Roman"/>
            </a:endParaRPr>
          </a:p>
          <a:p>
            <a:pPr algn="r"/>
            <a:r>
              <a:rPr lang="nb-NO" sz="2400" b="1" dirty="0">
                <a:latin typeface="Calisto MT"/>
                <a:ea typeface="Times New Roman"/>
              </a:rPr>
              <a:t> </a:t>
            </a:r>
            <a:endParaRPr lang="nb-NO" sz="1200" dirty="0">
              <a:latin typeface="Times New Roman"/>
              <a:ea typeface="Times New Roman"/>
            </a:endParaRPr>
          </a:p>
          <a:p>
            <a:r>
              <a:rPr lang="nb-NO" sz="1500" dirty="0">
                <a:latin typeface="Times New Roman"/>
                <a:ea typeface="Times New Roman"/>
              </a:rPr>
              <a:t>Det foreligger et budsjettforslag – som er basert på at Legekunsten fortsetter som </a:t>
            </a:r>
            <a:r>
              <a:rPr lang="nb-NO" sz="1500" dirty="0" err="1">
                <a:latin typeface="Times New Roman"/>
                <a:ea typeface="Times New Roman"/>
              </a:rPr>
              <a:t>PSLs</a:t>
            </a:r>
            <a:r>
              <a:rPr lang="nb-NO" sz="1500" dirty="0">
                <a:latin typeface="Times New Roman"/>
                <a:ea typeface="Times New Roman"/>
              </a:rPr>
              <a:t> medlemsblad i 2024. Årsmøtet vedtok en omgjøring til medlemsblad i 2013, men foreningen er avhengig av </a:t>
            </a:r>
            <a:r>
              <a:rPr lang="nb-NO" sz="1500" dirty="0" err="1">
                <a:latin typeface="Times New Roman"/>
                <a:ea typeface="Times New Roman"/>
              </a:rPr>
              <a:t>tilleggkontingent</a:t>
            </a:r>
            <a:r>
              <a:rPr lang="nb-NO" sz="1500" dirty="0">
                <a:latin typeface="Times New Roman"/>
                <a:ea typeface="Times New Roman"/>
              </a:rPr>
              <a:t> for å finansiere medlemsbladet og denne kan kun vedtas for et år av gangen.</a:t>
            </a:r>
          </a:p>
          <a:p>
            <a:endParaRPr lang="nb-NO" sz="1350" dirty="0">
              <a:latin typeface="Times New Roman"/>
              <a:ea typeface="Times New Roman"/>
            </a:endParaRPr>
          </a:p>
        </p:txBody>
      </p:sp>
    </p:spTree>
    <p:extLst>
      <p:ext uri="{BB962C8B-B14F-4D97-AF65-F5344CB8AC3E}">
        <p14:creationId xmlns:p14="http://schemas.microsoft.com/office/powerpoint/2010/main" val="1515136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a:extLst>
              <a:ext uri="{FF2B5EF4-FFF2-40B4-BE49-F238E27FC236}">
                <a16:creationId xmlns:a16="http://schemas.microsoft.com/office/drawing/2014/main" id="{BE1D95FF-C45A-F9E3-8A8E-499020FC4D20}"/>
              </a:ext>
            </a:extLst>
          </p:cNvPr>
          <p:cNvGraphicFramePr>
            <a:graphicFrameLocks noGrp="1"/>
          </p:cNvGraphicFramePr>
          <p:nvPr/>
        </p:nvGraphicFramePr>
        <p:xfrm>
          <a:off x="1871700" y="141481"/>
          <a:ext cx="5076566" cy="4806542"/>
        </p:xfrm>
        <a:graphic>
          <a:graphicData uri="http://schemas.openxmlformats.org/drawingml/2006/table">
            <a:tbl>
              <a:tblPr/>
              <a:tblGrid>
                <a:gridCol w="2067701">
                  <a:extLst>
                    <a:ext uri="{9D8B030D-6E8A-4147-A177-3AD203B41FA5}">
                      <a16:colId xmlns:a16="http://schemas.microsoft.com/office/drawing/2014/main" val="3862285963"/>
                    </a:ext>
                  </a:extLst>
                </a:gridCol>
                <a:gridCol w="655961">
                  <a:extLst>
                    <a:ext uri="{9D8B030D-6E8A-4147-A177-3AD203B41FA5}">
                      <a16:colId xmlns:a16="http://schemas.microsoft.com/office/drawing/2014/main" val="3810888196"/>
                    </a:ext>
                  </a:extLst>
                </a:gridCol>
                <a:gridCol w="570401">
                  <a:extLst>
                    <a:ext uri="{9D8B030D-6E8A-4147-A177-3AD203B41FA5}">
                      <a16:colId xmlns:a16="http://schemas.microsoft.com/office/drawing/2014/main" val="2966831810"/>
                    </a:ext>
                  </a:extLst>
                </a:gridCol>
                <a:gridCol w="570401">
                  <a:extLst>
                    <a:ext uri="{9D8B030D-6E8A-4147-A177-3AD203B41FA5}">
                      <a16:colId xmlns:a16="http://schemas.microsoft.com/office/drawing/2014/main" val="873291245"/>
                    </a:ext>
                  </a:extLst>
                </a:gridCol>
                <a:gridCol w="584661">
                  <a:extLst>
                    <a:ext uri="{9D8B030D-6E8A-4147-A177-3AD203B41FA5}">
                      <a16:colId xmlns:a16="http://schemas.microsoft.com/office/drawing/2014/main" val="3220955073"/>
                    </a:ext>
                  </a:extLst>
                </a:gridCol>
                <a:gridCol w="627441">
                  <a:extLst>
                    <a:ext uri="{9D8B030D-6E8A-4147-A177-3AD203B41FA5}">
                      <a16:colId xmlns:a16="http://schemas.microsoft.com/office/drawing/2014/main" val="1519971401"/>
                    </a:ext>
                  </a:extLst>
                </a:gridCol>
              </a:tblGrid>
              <a:tr h="215046">
                <a:tc>
                  <a:txBody>
                    <a:bodyPr/>
                    <a:lstStyle/>
                    <a:p>
                      <a:pPr algn="l" fontAlgn="b"/>
                      <a:r>
                        <a:rPr lang="nb-NO" sz="1000" b="1" i="0" u="none" strike="noStrike">
                          <a:effectLst/>
                          <a:latin typeface="Times New Roman" panose="02020603050405020304" pitchFamily="18" charset="0"/>
                        </a:rPr>
                        <a:t>Aktivitetsbudsjett 2024</a:t>
                      </a:r>
                    </a:p>
                  </a:txBody>
                  <a:tcPr marL="5678" marR="5678" marT="5678" marB="0" anchor="b">
                    <a:lnL>
                      <a:noFill/>
                    </a:lnL>
                    <a:lnR>
                      <a:noFill/>
                    </a:lnR>
                    <a:lnT>
                      <a:noFill/>
                    </a:lnT>
                    <a:lnB>
                      <a:noFill/>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a:noFill/>
                    </a:lnB>
                  </a:tcPr>
                </a:tc>
                <a:extLst>
                  <a:ext uri="{0D108BD9-81ED-4DB2-BD59-A6C34878D82A}">
                    <a16:rowId xmlns:a16="http://schemas.microsoft.com/office/drawing/2014/main" val="3939032143"/>
                  </a:ext>
                </a:extLst>
              </a:tr>
              <a:tr h="215046">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1000" b="1" i="0" u="none" strike="noStrike">
                        <a:effectLst/>
                        <a:latin typeface="Times New Roman" panose="02020603050405020304" pitchFamily="18" charset="0"/>
                      </a:endParaRP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2963970"/>
                  </a:ext>
                </a:extLst>
              </a:tr>
              <a:tr h="167247">
                <a:tc>
                  <a:txBody>
                    <a:bodyPr/>
                    <a:lstStyle/>
                    <a:p>
                      <a:pPr algn="l" fontAlgn="b"/>
                      <a:r>
                        <a:rPr lang="nb-NO" sz="800" b="0" i="0" u="none" strike="noStrike">
                          <a:effectLst/>
                          <a:latin typeface="Times New Roman" panose="02020603050405020304" pitchFamily="18" charset="0"/>
                        </a:rPr>
                        <a:t> </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nb-NO" sz="800" b="1" i="0" u="none" strike="noStrike">
                          <a:effectLst/>
                          <a:latin typeface="Times New Roman" panose="02020603050405020304" pitchFamily="18" charset="0"/>
                        </a:rPr>
                        <a:t>Budsjett</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nb-NO" sz="800" b="1" i="0" u="none" strike="noStrike">
                          <a:effectLst/>
                          <a:latin typeface="Times New Roman" panose="02020603050405020304" pitchFamily="18" charset="0"/>
                        </a:rPr>
                        <a:t>Budsjett</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nb-NO" sz="800" b="1" i="0" u="none" strike="noStrike">
                          <a:effectLst/>
                          <a:latin typeface="Times New Roman" panose="02020603050405020304" pitchFamily="18" charset="0"/>
                        </a:rPr>
                        <a:t>Regnskap</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nb-NO" sz="800" b="1" i="0" u="none" strike="noStrike">
                          <a:effectLst/>
                          <a:latin typeface="Times New Roman" panose="02020603050405020304" pitchFamily="18" charset="0"/>
                        </a:rPr>
                        <a:t>Regnskap</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nb-NO" sz="800" b="1" i="0" u="none" strike="noStrike">
                          <a:effectLst/>
                          <a:latin typeface="Times New Roman" panose="02020603050405020304" pitchFamily="18" charset="0"/>
                        </a:rPr>
                        <a:t>Regnskap </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961675299"/>
                  </a:ext>
                </a:extLst>
              </a:tr>
              <a:tr h="167247">
                <a:tc>
                  <a:txBody>
                    <a:bodyPr/>
                    <a:lstStyle/>
                    <a:p>
                      <a:pPr algn="l" fontAlgn="b"/>
                      <a:r>
                        <a:rPr lang="nb-NO" sz="800" b="1" i="0" u="none" strike="noStrike">
                          <a:effectLst/>
                          <a:latin typeface="Times New Roman" panose="02020603050405020304" pitchFamily="18" charset="0"/>
                        </a:rPr>
                        <a:t> </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2024</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2023</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2022</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2021</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2020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7284859"/>
                  </a:ext>
                </a:extLst>
              </a:tr>
              <a:tr h="167247">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98411240"/>
                  </a:ext>
                </a:extLst>
              </a:tr>
              <a:tr h="185219">
                <a:tc>
                  <a:txBody>
                    <a:bodyPr/>
                    <a:lstStyle/>
                    <a:p>
                      <a:pPr algn="l" fontAlgn="b"/>
                      <a:r>
                        <a:rPr lang="nb-NO" sz="800" b="1" i="0" u="none" strike="noStrike">
                          <a:effectLst/>
                          <a:latin typeface="Times New Roman" panose="02020603050405020304" pitchFamily="18" charset="0"/>
                        </a:rPr>
                        <a:t>Anskaffede midler</a:t>
                      </a: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extLst>
                  <a:ext uri="{0D108BD9-81ED-4DB2-BD59-A6C34878D82A}">
                    <a16:rowId xmlns:a16="http://schemas.microsoft.com/office/drawing/2014/main" val="2124132729"/>
                  </a:ext>
                </a:extLst>
              </a:tr>
              <a:tr h="167247">
                <a:tc>
                  <a:txBody>
                    <a:bodyPr/>
                    <a:lstStyle/>
                    <a:p>
                      <a:pPr algn="l" fontAlgn="b"/>
                      <a:r>
                        <a:rPr lang="nb-NO" sz="800" b="0" i="0" u="none" strike="noStrike">
                          <a:effectLst/>
                          <a:latin typeface="Times New Roman" panose="02020603050405020304" pitchFamily="18" charset="0"/>
                        </a:rPr>
                        <a:t>Medlemsinntekter</a:t>
                      </a:r>
                    </a:p>
                  </a:txBody>
                  <a:tcPr marL="5678" marR="5678" marT="5678" marB="0" anchor="b">
                    <a:lnL>
                      <a:noFill/>
                    </a:lnL>
                    <a:lnR w="6350" cap="flat" cmpd="sng" algn="ctr">
                      <a:solidFill>
                        <a:srgbClr val="000000"/>
                      </a:solidFill>
                      <a:prstDash val="dot"/>
                      <a:round/>
                      <a:headEnd type="none" w="med" len="med"/>
                      <a:tailEnd type="none" w="med" len="med"/>
                    </a:lnR>
                    <a:lnT>
                      <a:noFill/>
                    </a:lnT>
                    <a:lnB>
                      <a:noFill/>
                    </a:lnB>
                  </a:tcPr>
                </a:tc>
                <a:tc>
                  <a:txBody>
                    <a:bodyPr/>
                    <a:lstStyle/>
                    <a:p>
                      <a:pPr algn="r" fontAlgn="b"/>
                      <a:r>
                        <a:rPr lang="nb-NO" sz="800" b="0" i="0" u="none" strike="noStrike">
                          <a:effectLst/>
                          <a:latin typeface="Times New Roman" panose="02020603050405020304" pitchFamily="18" charset="0"/>
                        </a:rPr>
                        <a:t>3 600 000</a:t>
                      </a:r>
                    </a:p>
                  </a:txBody>
                  <a:tcPr marL="5678" marR="5678" marT="567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nb-NO" sz="800" b="0" i="0" u="none" strike="noStrike">
                          <a:effectLst/>
                          <a:latin typeface="Times New Roman" panose="02020603050405020304" pitchFamily="18" charset="0"/>
                        </a:rPr>
                        <a:t>3 261 392</a:t>
                      </a:r>
                    </a:p>
                  </a:txBody>
                  <a:tcPr marL="5678" marR="5678" marT="567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nb-NO" sz="800" b="0" i="0" u="none" strike="noStrike">
                          <a:effectLst/>
                          <a:latin typeface="Times New Roman" panose="02020603050405020304" pitchFamily="18" charset="0"/>
                        </a:rPr>
                        <a:t> 3 509 051 </a:t>
                      </a:r>
                    </a:p>
                  </a:txBody>
                  <a:tcPr marL="5678" marR="5678" marT="5678" marB="0" anchor="b">
                    <a:lnL w="6350" cap="flat" cmpd="sng" algn="ctr">
                      <a:solidFill>
                        <a:srgbClr val="000000"/>
                      </a:solidFill>
                      <a:prstDash val="dot"/>
                      <a:round/>
                      <a:headEnd type="none" w="med" len="med"/>
                      <a:tailEnd type="none" w="med" len="med"/>
                    </a:lnL>
                    <a:lnR>
                      <a:noFill/>
                    </a:lnR>
                    <a:lnT>
                      <a:noFill/>
                    </a:lnT>
                    <a:lnB>
                      <a:noFill/>
                    </a:lnB>
                  </a:tcPr>
                </a:tc>
                <a:tc>
                  <a:txBody>
                    <a:bodyPr/>
                    <a:lstStyle/>
                    <a:p>
                      <a:pPr algn="r" fontAlgn="b"/>
                      <a:r>
                        <a:rPr lang="nb-NO" sz="800" b="0" i="0" u="none" strike="noStrike">
                          <a:effectLst/>
                          <a:latin typeface="Times New Roman" panose="02020603050405020304" pitchFamily="18" charset="0"/>
                        </a:rPr>
                        <a:t>  3 457 774 </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3 419 491</a:t>
                      </a:r>
                    </a:p>
                  </a:txBody>
                  <a:tcPr marL="5678" marR="5678" marT="5678" marB="0" anchor="b">
                    <a:lnL>
                      <a:noFill/>
                    </a:lnL>
                    <a:lnR>
                      <a:noFill/>
                    </a:lnR>
                    <a:lnT>
                      <a:noFill/>
                    </a:lnT>
                    <a:lnB>
                      <a:noFill/>
                    </a:lnB>
                  </a:tcPr>
                </a:tc>
                <a:extLst>
                  <a:ext uri="{0D108BD9-81ED-4DB2-BD59-A6C34878D82A}">
                    <a16:rowId xmlns:a16="http://schemas.microsoft.com/office/drawing/2014/main" val="1520901965"/>
                  </a:ext>
                </a:extLst>
              </a:tr>
              <a:tr h="167247">
                <a:tc>
                  <a:txBody>
                    <a:bodyPr/>
                    <a:lstStyle/>
                    <a:p>
                      <a:pPr algn="l" fontAlgn="b"/>
                      <a:r>
                        <a:rPr lang="nb-NO" sz="800" b="0" i="0" u="none" strike="noStrike">
                          <a:effectLst/>
                          <a:latin typeface="Times New Roman" panose="02020603050405020304" pitchFamily="18" charset="0"/>
                        </a:rPr>
                        <a:t>Andre inntekter</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0</a:t>
                      </a:r>
                    </a:p>
                  </a:txBody>
                  <a:tcPr marL="5678" marR="5678" marT="5678"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r" fontAlgn="b"/>
                      <a:r>
                        <a:rPr lang="nb-NO" sz="800" b="0" i="0" u="none" strike="noStrike">
                          <a:effectLst/>
                          <a:latin typeface="Times New Roman" panose="02020603050405020304" pitchFamily="18" charset="0"/>
                        </a:rPr>
                        <a:t>0</a:t>
                      </a:r>
                    </a:p>
                  </a:txBody>
                  <a:tcPr marL="5678" marR="5678" marT="5678"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r" fontAlgn="b"/>
                      <a:r>
                        <a:rPr lang="nb-NO" sz="800" b="0" i="0" u="none" strike="noStrike">
                          <a:effectLst/>
                          <a:latin typeface="Times New Roman" panose="02020603050405020304" pitchFamily="18" charset="0"/>
                        </a:rPr>
                        <a:t>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6 250</a:t>
                      </a:r>
                    </a:p>
                  </a:txBody>
                  <a:tcPr marL="5678" marR="5678" marT="5678" marB="0" anchor="b">
                    <a:lnL>
                      <a:noFill/>
                    </a:lnL>
                    <a:lnR>
                      <a:noFill/>
                    </a:lnR>
                    <a:lnT>
                      <a:noFill/>
                    </a:lnT>
                    <a:lnB>
                      <a:noFill/>
                    </a:lnB>
                  </a:tcPr>
                </a:tc>
                <a:extLst>
                  <a:ext uri="{0D108BD9-81ED-4DB2-BD59-A6C34878D82A}">
                    <a16:rowId xmlns:a16="http://schemas.microsoft.com/office/drawing/2014/main" val="3759876274"/>
                  </a:ext>
                </a:extLst>
              </a:tr>
              <a:tr h="167247">
                <a:tc>
                  <a:txBody>
                    <a:bodyPr/>
                    <a:lstStyle/>
                    <a:p>
                      <a:pPr algn="l" fontAlgn="b"/>
                      <a:r>
                        <a:rPr lang="nb-NO" sz="800" b="1" i="0" u="none" strike="noStrike">
                          <a:effectLst/>
                          <a:latin typeface="Times New Roman" panose="02020603050405020304" pitchFamily="18" charset="0"/>
                        </a:rPr>
                        <a:t>Sum anskaffede midler</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3 600 000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3 261 392</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3 509 051</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3 457 774</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3 425 741</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377843"/>
                  </a:ext>
                </a:extLst>
              </a:tr>
              <a:tr h="167247">
                <a:tc>
                  <a:txBody>
                    <a:bodyPr/>
                    <a:lstStyle/>
                    <a:p>
                      <a:pPr algn="l" fontAlgn="b"/>
                      <a:r>
                        <a:rPr lang="nb-NO" sz="800" b="1" i="0" u="none" strike="noStrike">
                          <a:effectLst/>
                          <a:latin typeface="Times New Roman" panose="02020603050405020304" pitchFamily="18" charset="0"/>
                        </a:rPr>
                        <a:t>Aktivitetet som oppfyller formålet</a:t>
                      </a: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86616103"/>
                  </a:ext>
                </a:extLst>
              </a:tr>
              <a:tr h="167247">
                <a:tc>
                  <a:txBody>
                    <a:bodyPr/>
                    <a:lstStyle/>
                    <a:p>
                      <a:pPr algn="l" fontAlgn="b"/>
                      <a:r>
                        <a:rPr lang="nb-NO" sz="800" b="0" i="0" u="none" strike="noStrike">
                          <a:effectLst/>
                          <a:latin typeface="Times New Roman" panose="02020603050405020304" pitchFamily="18" charset="0"/>
                        </a:rPr>
                        <a:t>Kursinntekter</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1 350 000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900 000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1 709 471</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1 124 930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0</a:t>
                      </a:r>
                    </a:p>
                  </a:txBody>
                  <a:tcPr marL="5678" marR="5678" marT="5678" marB="0" anchor="b">
                    <a:lnL>
                      <a:noFill/>
                    </a:lnL>
                    <a:lnR>
                      <a:noFill/>
                    </a:lnR>
                    <a:lnT>
                      <a:noFill/>
                    </a:lnT>
                    <a:lnB>
                      <a:noFill/>
                    </a:lnB>
                  </a:tcPr>
                </a:tc>
                <a:extLst>
                  <a:ext uri="{0D108BD9-81ED-4DB2-BD59-A6C34878D82A}">
                    <a16:rowId xmlns:a16="http://schemas.microsoft.com/office/drawing/2014/main" val="2816050080"/>
                  </a:ext>
                </a:extLst>
              </a:tr>
              <a:tr h="167247">
                <a:tc>
                  <a:txBody>
                    <a:bodyPr/>
                    <a:lstStyle/>
                    <a:p>
                      <a:pPr algn="l" fontAlgn="b"/>
                      <a:r>
                        <a:rPr lang="nb-NO" sz="800" b="1" i="0" u="none" strike="noStrike">
                          <a:effectLst/>
                          <a:latin typeface="Times New Roman" panose="02020603050405020304" pitchFamily="18" charset="0"/>
                        </a:rPr>
                        <a:t>Sum aktiviteter som oppfyller formålet</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1 350 000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900 000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1 709 471</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1 124 930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557031"/>
                  </a:ext>
                </a:extLst>
              </a:tr>
              <a:tr h="167247">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5737386"/>
                  </a:ext>
                </a:extLst>
              </a:tr>
              <a:tr h="167247">
                <a:tc>
                  <a:txBody>
                    <a:bodyPr/>
                    <a:lstStyle/>
                    <a:p>
                      <a:pPr algn="l" fontAlgn="b"/>
                      <a:r>
                        <a:rPr lang="nb-NO" sz="800" b="1" i="0" u="none" strike="noStrike">
                          <a:effectLst/>
                          <a:latin typeface="Times New Roman" panose="02020603050405020304" pitchFamily="18" charset="0"/>
                        </a:rPr>
                        <a:t>Finansinntekter</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60 000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18 000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56 977</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12 245</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218 139</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472272"/>
                  </a:ext>
                </a:extLst>
              </a:tr>
              <a:tr h="167247">
                <a:tc>
                  <a:txBody>
                    <a:bodyPr/>
                    <a:lstStyle/>
                    <a:p>
                      <a:pPr algn="l" fontAlgn="b"/>
                      <a:r>
                        <a:rPr lang="nb-NO" sz="800" b="1" i="0" u="none" strike="noStrike">
                          <a:effectLst/>
                          <a:latin typeface="Times New Roman" panose="02020603050405020304" pitchFamily="18" charset="0"/>
                        </a:rPr>
                        <a:t>Sum anskaffede midler</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5 010 000</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4 179 392</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5 275 499</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4 594 949</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3 643 880</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859029"/>
                  </a:ext>
                </a:extLst>
              </a:tr>
              <a:tr h="167247">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78977589"/>
                  </a:ext>
                </a:extLst>
              </a:tr>
              <a:tr h="185219">
                <a:tc>
                  <a:txBody>
                    <a:bodyPr/>
                    <a:lstStyle/>
                    <a:p>
                      <a:pPr algn="l" fontAlgn="b"/>
                      <a:r>
                        <a:rPr lang="nb-NO" sz="800" b="1" i="0" u="none" strike="noStrike">
                          <a:effectLst/>
                          <a:latin typeface="Times New Roman" panose="02020603050405020304" pitchFamily="18" charset="0"/>
                        </a:rPr>
                        <a:t>Forbrukte midler</a:t>
                      </a: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extLst>
                  <a:ext uri="{0D108BD9-81ED-4DB2-BD59-A6C34878D82A}">
                    <a16:rowId xmlns:a16="http://schemas.microsoft.com/office/drawing/2014/main" val="1987580565"/>
                  </a:ext>
                </a:extLst>
              </a:tr>
              <a:tr h="167247">
                <a:tc>
                  <a:txBody>
                    <a:bodyPr/>
                    <a:lstStyle/>
                    <a:p>
                      <a:pPr algn="l" fontAlgn="b"/>
                      <a:r>
                        <a:rPr lang="nb-NO" sz="800" b="1" i="0" u="none" strike="noStrike">
                          <a:effectLst/>
                          <a:latin typeface="Times New Roman" panose="02020603050405020304" pitchFamily="18" charset="0"/>
                        </a:rPr>
                        <a:t>Kostnader til formålet</a:t>
                      </a: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tc>
                  <a:txBody>
                    <a:bodyPr/>
                    <a:lstStyle/>
                    <a:p>
                      <a:pPr algn="l" fontAlgn="b"/>
                      <a:endParaRPr lang="nb-NO" sz="800" b="1" i="0" u="none" strike="noStrike">
                        <a:effectLst/>
                        <a:latin typeface="Times New Roman" panose="02020603050405020304" pitchFamily="18" charset="0"/>
                      </a:endParaRPr>
                    </a:p>
                  </a:txBody>
                  <a:tcPr marL="5678" marR="5678" marT="5678" marB="0" anchor="b">
                    <a:lnL>
                      <a:noFill/>
                    </a:lnL>
                    <a:lnR>
                      <a:noFill/>
                    </a:lnR>
                    <a:lnT>
                      <a:noFill/>
                    </a:lnT>
                    <a:lnB>
                      <a:noFill/>
                    </a:lnB>
                  </a:tcPr>
                </a:tc>
                <a:extLst>
                  <a:ext uri="{0D108BD9-81ED-4DB2-BD59-A6C34878D82A}">
                    <a16:rowId xmlns:a16="http://schemas.microsoft.com/office/drawing/2014/main" val="455280127"/>
                  </a:ext>
                </a:extLst>
              </a:tr>
              <a:tr h="167247">
                <a:tc>
                  <a:txBody>
                    <a:bodyPr/>
                    <a:lstStyle/>
                    <a:p>
                      <a:pPr algn="l" fontAlgn="b"/>
                      <a:r>
                        <a:rPr lang="nb-NO" sz="800" b="0" i="0" u="none" strike="noStrike">
                          <a:effectLst/>
                          <a:latin typeface="Times New Roman" panose="02020603050405020304" pitchFamily="18" charset="0"/>
                        </a:rPr>
                        <a:t>Legekunsten</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500 000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500 000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225 146</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401 365</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588 375</a:t>
                      </a:r>
                    </a:p>
                  </a:txBody>
                  <a:tcPr marL="5678" marR="5678" marT="5678" marB="0" anchor="b">
                    <a:lnL>
                      <a:noFill/>
                    </a:lnL>
                    <a:lnR>
                      <a:noFill/>
                    </a:lnR>
                    <a:lnT>
                      <a:noFill/>
                    </a:lnT>
                    <a:lnB>
                      <a:noFill/>
                    </a:lnB>
                  </a:tcPr>
                </a:tc>
                <a:extLst>
                  <a:ext uri="{0D108BD9-81ED-4DB2-BD59-A6C34878D82A}">
                    <a16:rowId xmlns:a16="http://schemas.microsoft.com/office/drawing/2014/main" val="2015340056"/>
                  </a:ext>
                </a:extLst>
              </a:tr>
              <a:tr h="167247">
                <a:tc>
                  <a:txBody>
                    <a:bodyPr/>
                    <a:lstStyle/>
                    <a:p>
                      <a:pPr algn="l" fontAlgn="b"/>
                      <a:r>
                        <a:rPr lang="nb-NO" sz="800" b="0" i="0" u="none" strike="noStrike">
                          <a:effectLst/>
                          <a:latin typeface="Times New Roman" panose="02020603050405020304" pitchFamily="18" charset="0"/>
                        </a:rPr>
                        <a:t>Kurs og konferanser</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1 350 000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800 000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1 528 787</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1 319 123</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14 169</a:t>
                      </a:r>
                    </a:p>
                  </a:txBody>
                  <a:tcPr marL="5678" marR="5678" marT="5678" marB="0" anchor="b">
                    <a:lnL>
                      <a:noFill/>
                    </a:lnL>
                    <a:lnR>
                      <a:noFill/>
                    </a:lnR>
                    <a:lnT>
                      <a:noFill/>
                    </a:lnT>
                    <a:lnB>
                      <a:noFill/>
                    </a:lnB>
                  </a:tcPr>
                </a:tc>
                <a:extLst>
                  <a:ext uri="{0D108BD9-81ED-4DB2-BD59-A6C34878D82A}">
                    <a16:rowId xmlns:a16="http://schemas.microsoft.com/office/drawing/2014/main" val="3279085706"/>
                  </a:ext>
                </a:extLst>
              </a:tr>
              <a:tr h="167247">
                <a:tc>
                  <a:txBody>
                    <a:bodyPr/>
                    <a:lstStyle/>
                    <a:p>
                      <a:pPr algn="l" fontAlgn="b"/>
                      <a:r>
                        <a:rPr lang="nb-NO" sz="800" b="0" i="0" u="none" strike="noStrike">
                          <a:effectLst/>
                          <a:latin typeface="Times New Roman" panose="02020603050405020304" pitchFamily="18" charset="0"/>
                        </a:rPr>
                        <a:t>Faglig arbeid</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1 078 000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991 000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880 021</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761 970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788 982</a:t>
                      </a:r>
                    </a:p>
                  </a:txBody>
                  <a:tcPr marL="5678" marR="5678" marT="5678" marB="0" anchor="b">
                    <a:lnL>
                      <a:noFill/>
                    </a:lnL>
                    <a:lnR>
                      <a:noFill/>
                    </a:lnR>
                    <a:lnT>
                      <a:noFill/>
                    </a:lnT>
                    <a:lnB>
                      <a:noFill/>
                    </a:lnB>
                  </a:tcPr>
                </a:tc>
                <a:extLst>
                  <a:ext uri="{0D108BD9-81ED-4DB2-BD59-A6C34878D82A}">
                    <a16:rowId xmlns:a16="http://schemas.microsoft.com/office/drawing/2014/main" val="3048415571"/>
                  </a:ext>
                </a:extLst>
              </a:tr>
              <a:tr h="326578">
                <a:tc>
                  <a:txBody>
                    <a:bodyPr/>
                    <a:lstStyle/>
                    <a:p>
                      <a:pPr algn="l" fontAlgn="b"/>
                      <a:r>
                        <a:rPr lang="nb-NO" sz="800" b="0" i="0" u="none" strike="noStrike">
                          <a:effectLst/>
                          <a:latin typeface="Times New Roman" panose="02020603050405020304" pitchFamily="18" charset="0"/>
                        </a:rPr>
                        <a:t>Lokalt tillitsvalgtsarbeid (intervj. og SU-møter)</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500 000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530 000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396 275</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512 640</a:t>
                      </a:r>
                    </a:p>
                  </a:txBody>
                  <a:tcPr marL="5678" marR="5678" marT="5678" marB="0" anchor="b">
                    <a:lnL>
                      <a:noFill/>
                    </a:lnL>
                    <a:lnR>
                      <a:noFill/>
                    </a:lnR>
                    <a:lnT>
                      <a:noFill/>
                    </a:lnT>
                    <a:lnB>
                      <a:noFill/>
                    </a:lnB>
                  </a:tcPr>
                </a:tc>
                <a:tc>
                  <a:txBody>
                    <a:bodyPr/>
                    <a:lstStyle/>
                    <a:p>
                      <a:pPr algn="r" fontAlgn="b"/>
                      <a:r>
                        <a:rPr lang="nb-NO" sz="800" b="0" i="0" u="none" strike="noStrike">
                          <a:effectLst/>
                          <a:latin typeface="Times New Roman" panose="02020603050405020304" pitchFamily="18" charset="0"/>
                        </a:rPr>
                        <a:t>495 004</a:t>
                      </a:r>
                    </a:p>
                  </a:txBody>
                  <a:tcPr marL="5678" marR="5678" marT="5678" marB="0" anchor="b">
                    <a:lnL>
                      <a:noFill/>
                    </a:lnL>
                    <a:lnR>
                      <a:noFill/>
                    </a:lnR>
                    <a:lnT>
                      <a:noFill/>
                    </a:lnT>
                    <a:lnB>
                      <a:noFill/>
                    </a:lnB>
                  </a:tcPr>
                </a:tc>
                <a:extLst>
                  <a:ext uri="{0D108BD9-81ED-4DB2-BD59-A6C34878D82A}">
                    <a16:rowId xmlns:a16="http://schemas.microsoft.com/office/drawing/2014/main" val="2178207762"/>
                  </a:ext>
                </a:extLst>
              </a:tr>
              <a:tr h="167247">
                <a:tc>
                  <a:txBody>
                    <a:bodyPr/>
                    <a:lstStyle/>
                    <a:p>
                      <a:pPr algn="l" fontAlgn="b"/>
                      <a:r>
                        <a:rPr lang="nb-NO" sz="800" b="1" i="0" u="none" strike="noStrike">
                          <a:effectLst/>
                          <a:latin typeface="Times New Roman" panose="02020603050405020304" pitchFamily="18" charset="0"/>
                        </a:rPr>
                        <a:t>Sum kostnader til formålet</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3 428 000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2 821 000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3 030 229</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2 995 098</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1 886 530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4108730"/>
                  </a:ext>
                </a:extLst>
              </a:tr>
              <a:tr h="167247">
                <a:tc>
                  <a:txBody>
                    <a:bodyPr/>
                    <a:lstStyle/>
                    <a:p>
                      <a:pPr algn="l" fontAlgn="b"/>
                      <a:r>
                        <a:rPr lang="nb-NO" sz="800" b="1" i="0" u="none" strike="noStrike">
                          <a:effectLst/>
                          <a:latin typeface="Times New Roman" panose="02020603050405020304" pitchFamily="18" charset="0"/>
                        </a:rPr>
                        <a:t>Administrasjonskostnader</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1 631 000</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1 553 000</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1 482 493</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1 494 526</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1 301 285</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1067814"/>
                  </a:ext>
                </a:extLst>
              </a:tr>
              <a:tr h="167247">
                <a:tc>
                  <a:txBody>
                    <a:bodyPr/>
                    <a:lstStyle/>
                    <a:p>
                      <a:pPr algn="l" fontAlgn="b"/>
                      <a:r>
                        <a:rPr lang="nb-NO" sz="800" b="1" i="0" u="none" strike="noStrike">
                          <a:effectLst/>
                          <a:latin typeface="Times New Roman" panose="02020603050405020304" pitchFamily="18" charset="0"/>
                        </a:rPr>
                        <a:t>Sum forbrukte midler</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5 059 000</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4 374 000</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4 512 722</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4 489 624</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800" b="1" i="0" u="none" strike="noStrike">
                          <a:effectLst/>
                          <a:latin typeface="Times New Roman" panose="02020603050405020304" pitchFamily="18" charset="0"/>
                        </a:rPr>
                        <a:t>3 187 285</a:t>
                      </a:r>
                    </a:p>
                  </a:txBody>
                  <a:tcPr marL="5678" marR="5678" marT="567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0363447"/>
                  </a:ext>
                </a:extLst>
              </a:tr>
              <a:tr h="167247">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nb-NO" sz="800" b="0" i="0" u="none" strike="noStrike" dirty="0">
                        <a:effectLst/>
                        <a:latin typeface="Times New Roman" panose="02020603050405020304" pitchFamily="18" charset="0"/>
                      </a:endParaRPr>
                    </a:p>
                  </a:txBody>
                  <a:tcPr marL="5678" marR="5678" marT="567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40041470"/>
                  </a:ext>
                </a:extLst>
              </a:tr>
              <a:tr h="167247">
                <a:tc>
                  <a:txBody>
                    <a:bodyPr/>
                    <a:lstStyle/>
                    <a:p>
                      <a:pPr algn="l" fontAlgn="b"/>
                      <a:r>
                        <a:rPr lang="nb-NO" sz="800" b="1" i="0" u="none" strike="noStrike">
                          <a:effectLst/>
                          <a:latin typeface="Times New Roman" panose="02020603050405020304" pitchFamily="18" charset="0"/>
                        </a:rPr>
                        <a:t>Årets aktivitetsresultat </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-49 000</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-194 608</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762 777</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a:effectLst/>
                          <a:latin typeface="Times New Roman" panose="02020603050405020304" pitchFamily="18" charset="0"/>
                        </a:rPr>
                        <a:t>105 325</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nb-NO" sz="800" b="1" i="0" u="none" strike="noStrike" dirty="0">
                          <a:effectLst/>
                          <a:latin typeface="Times New Roman" panose="02020603050405020304" pitchFamily="18" charset="0"/>
                        </a:rPr>
                        <a:t>456 065</a:t>
                      </a:r>
                    </a:p>
                  </a:txBody>
                  <a:tcPr marL="5678" marR="5678" marT="567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4700421"/>
                  </a:ext>
                </a:extLst>
              </a:tr>
            </a:tbl>
          </a:graphicData>
        </a:graphic>
      </p:graphicFrame>
    </p:spTree>
    <p:extLst>
      <p:ext uri="{BB962C8B-B14F-4D97-AF65-F5344CB8AC3E}">
        <p14:creationId xmlns:p14="http://schemas.microsoft.com/office/powerpoint/2010/main" val="2588099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a:extLst>
              <a:ext uri="{FF2B5EF4-FFF2-40B4-BE49-F238E27FC236}">
                <a16:creationId xmlns:a16="http://schemas.microsoft.com/office/drawing/2014/main" id="{1985F95F-DC5A-C807-6413-4B5001202E07}"/>
              </a:ext>
            </a:extLst>
          </p:cNvPr>
          <p:cNvGraphicFramePr>
            <a:graphicFrameLocks noGrp="1"/>
          </p:cNvGraphicFramePr>
          <p:nvPr/>
        </p:nvGraphicFramePr>
        <p:xfrm>
          <a:off x="1331641" y="1113588"/>
          <a:ext cx="6588731" cy="3564399"/>
        </p:xfrm>
        <a:graphic>
          <a:graphicData uri="http://schemas.openxmlformats.org/drawingml/2006/table">
            <a:tbl>
              <a:tblPr/>
              <a:tblGrid>
                <a:gridCol w="203098">
                  <a:extLst>
                    <a:ext uri="{9D8B030D-6E8A-4147-A177-3AD203B41FA5}">
                      <a16:colId xmlns:a16="http://schemas.microsoft.com/office/drawing/2014/main" val="3594138980"/>
                    </a:ext>
                  </a:extLst>
                </a:gridCol>
                <a:gridCol w="729307">
                  <a:extLst>
                    <a:ext uri="{9D8B030D-6E8A-4147-A177-3AD203B41FA5}">
                      <a16:colId xmlns:a16="http://schemas.microsoft.com/office/drawing/2014/main" val="2885577348"/>
                    </a:ext>
                  </a:extLst>
                </a:gridCol>
                <a:gridCol w="258488">
                  <a:extLst>
                    <a:ext uri="{9D8B030D-6E8A-4147-A177-3AD203B41FA5}">
                      <a16:colId xmlns:a16="http://schemas.microsoft.com/office/drawing/2014/main" val="789724856"/>
                    </a:ext>
                  </a:extLst>
                </a:gridCol>
                <a:gridCol w="763156">
                  <a:extLst>
                    <a:ext uri="{9D8B030D-6E8A-4147-A177-3AD203B41FA5}">
                      <a16:colId xmlns:a16="http://schemas.microsoft.com/office/drawing/2014/main" val="3235542369"/>
                    </a:ext>
                  </a:extLst>
                </a:gridCol>
                <a:gridCol w="356960">
                  <a:extLst>
                    <a:ext uri="{9D8B030D-6E8A-4147-A177-3AD203B41FA5}">
                      <a16:colId xmlns:a16="http://schemas.microsoft.com/office/drawing/2014/main" val="2044266826"/>
                    </a:ext>
                  </a:extLst>
                </a:gridCol>
                <a:gridCol w="34102">
                  <a:extLst>
                    <a:ext uri="{9D8B030D-6E8A-4147-A177-3AD203B41FA5}">
                      <a16:colId xmlns:a16="http://schemas.microsoft.com/office/drawing/2014/main" val="2085416155"/>
                    </a:ext>
                  </a:extLst>
                </a:gridCol>
                <a:gridCol w="393887">
                  <a:extLst>
                    <a:ext uri="{9D8B030D-6E8A-4147-A177-3AD203B41FA5}">
                      <a16:colId xmlns:a16="http://schemas.microsoft.com/office/drawing/2014/main" val="4015428177"/>
                    </a:ext>
                  </a:extLst>
                </a:gridCol>
                <a:gridCol w="378500">
                  <a:extLst>
                    <a:ext uri="{9D8B030D-6E8A-4147-A177-3AD203B41FA5}">
                      <a16:colId xmlns:a16="http://schemas.microsoft.com/office/drawing/2014/main" val="2790394361"/>
                    </a:ext>
                  </a:extLst>
                </a:gridCol>
                <a:gridCol w="420044">
                  <a:extLst>
                    <a:ext uri="{9D8B030D-6E8A-4147-A177-3AD203B41FA5}">
                      <a16:colId xmlns:a16="http://schemas.microsoft.com/office/drawing/2014/main" val="1029031004"/>
                    </a:ext>
                  </a:extLst>
                </a:gridCol>
                <a:gridCol w="320033">
                  <a:extLst>
                    <a:ext uri="{9D8B030D-6E8A-4147-A177-3AD203B41FA5}">
                      <a16:colId xmlns:a16="http://schemas.microsoft.com/office/drawing/2014/main" val="2725629965"/>
                    </a:ext>
                  </a:extLst>
                </a:gridCol>
                <a:gridCol w="369269">
                  <a:extLst>
                    <a:ext uri="{9D8B030D-6E8A-4147-A177-3AD203B41FA5}">
                      <a16:colId xmlns:a16="http://schemas.microsoft.com/office/drawing/2014/main" val="3059654002"/>
                    </a:ext>
                  </a:extLst>
                </a:gridCol>
                <a:gridCol w="356960">
                  <a:extLst>
                    <a:ext uri="{9D8B030D-6E8A-4147-A177-3AD203B41FA5}">
                      <a16:colId xmlns:a16="http://schemas.microsoft.com/office/drawing/2014/main" val="3918828594"/>
                    </a:ext>
                  </a:extLst>
                </a:gridCol>
                <a:gridCol w="341575">
                  <a:extLst>
                    <a:ext uri="{9D8B030D-6E8A-4147-A177-3AD203B41FA5}">
                      <a16:colId xmlns:a16="http://schemas.microsoft.com/office/drawing/2014/main" val="906763230"/>
                    </a:ext>
                  </a:extLst>
                </a:gridCol>
                <a:gridCol w="346190">
                  <a:extLst>
                    <a:ext uri="{9D8B030D-6E8A-4147-A177-3AD203B41FA5}">
                      <a16:colId xmlns:a16="http://schemas.microsoft.com/office/drawing/2014/main" val="663868863"/>
                    </a:ext>
                  </a:extLst>
                </a:gridCol>
                <a:gridCol w="356960">
                  <a:extLst>
                    <a:ext uri="{9D8B030D-6E8A-4147-A177-3AD203B41FA5}">
                      <a16:colId xmlns:a16="http://schemas.microsoft.com/office/drawing/2014/main" val="2664165246"/>
                    </a:ext>
                  </a:extLst>
                </a:gridCol>
                <a:gridCol w="309263">
                  <a:extLst>
                    <a:ext uri="{9D8B030D-6E8A-4147-A177-3AD203B41FA5}">
                      <a16:colId xmlns:a16="http://schemas.microsoft.com/office/drawing/2014/main" val="3874514055"/>
                    </a:ext>
                  </a:extLst>
                </a:gridCol>
                <a:gridCol w="313880">
                  <a:extLst>
                    <a:ext uri="{9D8B030D-6E8A-4147-A177-3AD203B41FA5}">
                      <a16:colId xmlns:a16="http://schemas.microsoft.com/office/drawing/2014/main" val="25486997"/>
                    </a:ext>
                  </a:extLst>
                </a:gridCol>
                <a:gridCol w="341575">
                  <a:extLst>
                    <a:ext uri="{9D8B030D-6E8A-4147-A177-3AD203B41FA5}">
                      <a16:colId xmlns:a16="http://schemas.microsoft.com/office/drawing/2014/main" val="2808535633"/>
                    </a:ext>
                  </a:extLst>
                </a:gridCol>
              </a:tblGrid>
              <a:tr h="175037">
                <a:tc gridSpan="7">
                  <a:txBody>
                    <a:bodyPr/>
                    <a:lstStyle/>
                    <a:p>
                      <a:pPr algn="l" fontAlgn="b"/>
                      <a:r>
                        <a:rPr lang="nb-NO" sz="900" b="1" i="0" u="none" strike="noStrike">
                          <a:effectLst/>
                          <a:latin typeface="Times New Roman" panose="02020603050405020304" pitchFamily="18" charset="0"/>
                        </a:rPr>
                        <a:t>Resultatbudsjett spesifisert per aktivitet 2024</a:t>
                      </a:r>
                    </a:p>
                  </a:txBody>
                  <a:tcPr marL="4351" marR="4351" marT="4351" marB="0" anchor="b">
                    <a:lnL>
                      <a:noFill/>
                    </a:lnL>
                    <a:lnR>
                      <a:noFill/>
                    </a:lnR>
                    <a:lnT>
                      <a:noFill/>
                    </a:lnT>
                    <a:lnB>
                      <a:noFill/>
                    </a:lnB>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900" b="1"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a:noFill/>
                    </a:lnB>
                  </a:tcPr>
                </a:tc>
                <a:extLst>
                  <a:ext uri="{0D108BD9-81ED-4DB2-BD59-A6C34878D82A}">
                    <a16:rowId xmlns:a16="http://schemas.microsoft.com/office/drawing/2014/main" val="1438689551"/>
                  </a:ext>
                </a:extLst>
              </a:tr>
              <a:tr h="110327">
                <a:tc>
                  <a:txBody>
                    <a:bodyPr/>
                    <a:lstStyle/>
                    <a:p>
                      <a:pPr algn="l" fontAlgn="b"/>
                      <a:endParaRPr lang="nb-NO" sz="500" b="1"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1"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1"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nb-NO" sz="500" b="0" i="0" u="none" strike="noStrike">
                        <a:effectLst/>
                        <a:latin typeface="Times New Roman" panose="02020603050405020304" pitchFamily="18" charset="0"/>
                      </a:endParaRP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839023"/>
                  </a:ext>
                </a:extLst>
              </a:tr>
              <a:tr h="208985">
                <a:tc gridSpan="2">
                  <a:txBody>
                    <a:bodyPr/>
                    <a:lstStyle/>
                    <a:p>
                      <a:pPr algn="l" fontAlgn="b"/>
                      <a:r>
                        <a:rPr lang="nb-NO" sz="500" b="1" i="0" u="none" strike="noStrike">
                          <a:effectLst/>
                          <a:latin typeface="Times New Roman" panose="02020603050405020304" pitchFamily="18" charset="0"/>
                        </a:rPr>
                        <a:t>Aktivitet</a:t>
                      </a:r>
                    </a:p>
                  </a:txBody>
                  <a:tcPr marL="4351" marR="4351" marT="435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nb-NO"/>
                    </a:p>
                  </a:txBody>
                  <a:tcPr/>
                </a:tc>
                <a:tc>
                  <a:txBody>
                    <a:bodyPr/>
                    <a:lstStyle/>
                    <a:p>
                      <a:pPr algn="l" fontAlgn="b"/>
                      <a:r>
                        <a:rPr lang="nb-NO" sz="500" b="1" i="0" u="none" strike="noStrike">
                          <a:effectLst/>
                          <a:latin typeface="Times New Roman" panose="02020603050405020304" pitchFamily="18" charset="0"/>
                        </a:rPr>
                        <a:t> </a:t>
                      </a:r>
                    </a:p>
                  </a:txBody>
                  <a:tcPr marL="4351" marR="4351" marT="43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a:txBody>
                    <a:bodyPr/>
                    <a:lstStyle/>
                    <a:p>
                      <a:pPr algn="ctr" fontAlgn="b"/>
                      <a:r>
                        <a:rPr lang="nb-NO" sz="500" b="1" i="0" u="none" strike="noStrike">
                          <a:effectLst/>
                          <a:latin typeface="Times New Roman" panose="02020603050405020304" pitchFamily="18" charset="0"/>
                        </a:rPr>
                        <a:t> -------------------- Driftsinntekter ----------------------</a:t>
                      </a:r>
                    </a:p>
                  </a:txBody>
                  <a:tcPr marL="4351" marR="4351" marT="4351" marB="0" anchor="b">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nb-NO"/>
                    </a:p>
                  </a:txBody>
                  <a:tcPr/>
                </a:tc>
                <a:tc hMerge="1">
                  <a:txBody>
                    <a:bodyPr/>
                    <a:lstStyle/>
                    <a:p>
                      <a:endParaRPr lang="nb-NO"/>
                    </a:p>
                  </a:txBody>
                  <a:tcPr/>
                </a:tc>
                <a:tc hMerge="1">
                  <a:txBody>
                    <a:bodyPr/>
                    <a:lstStyle/>
                    <a:p>
                      <a:endParaRPr lang="nb-NO"/>
                    </a:p>
                  </a:txBody>
                  <a:tcPr/>
                </a:tc>
                <a:tc gridSpan="6">
                  <a:txBody>
                    <a:bodyPr/>
                    <a:lstStyle/>
                    <a:p>
                      <a:pPr algn="ctr" fontAlgn="b"/>
                      <a:r>
                        <a:rPr lang="nb-NO" sz="500" b="1" i="0" u="none" strike="noStrike">
                          <a:effectLst/>
                          <a:latin typeface="Times New Roman" panose="02020603050405020304" pitchFamily="18" charset="0"/>
                        </a:rPr>
                        <a:t> </a:t>
                      </a:r>
                    </a:p>
                  </a:txBody>
                  <a:tcPr marL="4351" marR="4351" marT="4351"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gridSpan="3">
                  <a:txBody>
                    <a:bodyPr/>
                    <a:lstStyle/>
                    <a:p>
                      <a:pPr algn="ctr" fontAlgn="b"/>
                      <a:r>
                        <a:rPr lang="nb-NO" sz="500" b="1" i="0" u="none" strike="noStrike">
                          <a:effectLst/>
                          <a:latin typeface="Times New Roman" panose="02020603050405020304" pitchFamily="18" charset="0"/>
                        </a:rPr>
                        <a:t> ---------- Finansposter ----------</a:t>
                      </a:r>
                    </a:p>
                  </a:txBody>
                  <a:tcPr marL="4351" marR="4351" marT="4351" marB="0" anchor="b">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nb-NO"/>
                    </a:p>
                  </a:txBody>
                  <a:tcPr/>
                </a:tc>
                <a:tc hMerge="1">
                  <a:txBody>
                    <a:bodyPr/>
                    <a:lstStyle/>
                    <a:p>
                      <a:endParaRPr lang="nb-NO"/>
                    </a:p>
                  </a:txBody>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04977717"/>
                  </a:ext>
                </a:extLst>
              </a:tr>
              <a:tr h="684239">
                <a:tc>
                  <a:txBody>
                    <a:bodyPr/>
                    <a:lstStyle/>
                    <a:p>
                      <a:pPr algn="l" fontAlgn="b"/>
                      <a:r>
                        <a:rPr lang="nb-NO" sz="500" b="1" i="0" u="none" strike="noStrike">
                          <a:effectLst/>
                          <a:latin typeface="Times New Roman" panose="02020603050405020304" pitchFamily="18" charset="0"/>
                        </a:rPr>
                        <a:t>Avd.</a:t>
                      </a:r>
                    </a:p>
                  </a:txBody>
                  <a:tcPr marL="4351" marR="4351" marT="435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Tekst</a:t>
                      </a:r>
                    </a:p>
                  </a:txBody>
                  <a:tcPr marL="4351" marR="4351" marT="4351"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Kost senter</a:t>
                      </a:r>
                    </a:p>
                  </a:txBody>
                  <a:tcPr marL="4351" marR="4351" marT="4351"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Betegnelse</a:t>
                      </a:r>
                    </a:p>
                  </a:txBody>
                  <a:tcPr marL="4351" marR="4351" marT="4351"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Medlems inntekter</a:t>
                      </a:r>
                    </a:p>
                  </a:txBody>
                  <a:tcPr marL="4351" marR="4351" marT="4351"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Tilskudd</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Kurs-inntekter</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SUM</a:t>
                      </a:r>
                    </a:p>
                  </a:txBody>
                  <a:tcPr marL="4351" marR="4351" marT="4351"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Personal-kostnader</a:t>
                      </a:r>
                    </a:p>
                  </a:txBody>
                  <a:tcPr marL="4351" marR="4351" marT="4351"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Kontor-hold</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Fremmed-tjenester</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Reise-/ møtekost.</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Andre kostn.</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SUM</a:t>
                      </a:r>
                    </a:p>
                  </a:txBody>
                  <a:tcPr marL="4351" marR="4351" marT="4351"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Inntekter</a:t>
                      </a:r>
                    </a:p>
                  </a:txBody>
                  <a:tcPr marL="4351" marR="4351" marT="4351" marB="0" anchor="b">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Kost-nader</a:t>
                      </a:r>
                    </a:p>
                  </a:txBody>
                  <a:tcPr marL="4351" marR="4351" marT="435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Netto</a:t>
                      </a:r>
                    </a:p>
                  </a:txBody>
                  <a:tcPr marL="4351" marR="4351" marT="4351" marB="0" anchor="b">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nb-NO" sz="500" b="1" i="0" u="none" strike="noStrike">
                          <a:effectLst/>
                          <a:latin typeface="Times New Roman" panose="02020603050405020304" pitchFamily="18" charset="0"/>
                        </a:rPr>
                        <a:t>Resultat</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89688"/>
                  </a:ext>
                </a:extLst>
              </a:tr>
              <a:tr h="197315">
                <a:tc>
                  <a:txBody>
                    <a:bodyPr/>
                    <a:lstStyle/>
                    <a:p>
                      <a:pPr algn="l" fontAlgn="b"/>
                      <a:r>
                        <a:rPr lang="nb-NO" sz="500" b="0" i="0" u="none" strike="noStrike">
                          <a:effectLst/>
                          <a:latin typeface="Times New Roman" panose="02020603050405020304" pitchFamily="18" charset="0"/>
                        </a:rPr>
                        <a:t>10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Administrasjon</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111</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Sekretariatet</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3 600 000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3 600 000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52 500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903 500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11 000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967 000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60 000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60 000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2 693 000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893371443"/>
                  </a:ext>
                </a:extLst>
              </a:tr>
              <a:tr h="197315">
                <a:tc>
                  <a:txBody>
                    <a:bodyPr/>
                    <a:lstStyle/>
                    <a:p>
                      <a:pPr algn="l" fontAlgn="b"/>
                      <a:r>
                        <a:rPr lang="nb-NO" sz="500" b="0" i="0" u="none" strike="noStrike">
                          <a:effectLst/>
                          <a:latin typeface="Times New Roman" panose="02020603050405020304" pitchFamily="18" charset="0"/>
                        </a:rPr>
                        <a:t>10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Administrasjon</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112</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Styreadm.</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664 000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664 000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-664 000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520361305"/>
                  </a:ext>
                </a:extLst>
              </a:tr>
              <a:tr h="228080">
                <a:tc>
                  <a:txBody>
                    <a:bodyPr/>
                    <a:lstStyle/>
                    <a:p>
                      <a:pPr algn="l" fontAlgn="b"/>
                      <a:r>
                        <a:rPr lang="nb-NO" sz="500" b="0" i="0" u="none" strike="noStrike">
                          <a:effectLst/>
                          <a:latin typeface="Times New Roman" panose="02020603050405020304" pitchFamily="18" charset="0"/>
                        </a:rPr>
                        <a:t>20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Faglig 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200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Styrearbeid/-møter</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234 000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dirty="0">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335 000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-335 000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25062962"/>
                  </a:ext>
                </a:extLst>
              </a:tr>
              <a:tr h="201559">
                <a:tc>
                  <a:txBody>
                    <a:bodyPr/>
                    <a:lstStyle/>
                    <a:p>
                      <a:pPr algn="l" fontAlgn="b"/>
                      <a:r>
                        <a:rPr lang="nb-NO" sz="500" b="0" i="0" u="none" strike="noStrike">
                          <a:effectLst/>
                          <a:latin typeface="Times New Roman" panose="02020603050405020304" pitchFamily="18" charset="0"/>
                        </a:rPr>
                        <a:t>20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Faglig 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210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Styrets arbeidsmøte</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68 000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190 000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258 000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-258 000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59768059"/>
                  </a:ext>
                </a:extLst>
              </a:tr>
              <a:tr h="197315">
                <a:tc>
                  <a:txBody>
                    <a:bodyPr/>
                    <a:lstStyle/>
                    <a:p>
                      <a:pPr algn="l" fontAlgn="b"/>
                      <a:r>
                        <a:rPr lang="nb-NO" sz="500" b="0" i="0" u="none" strike="noStrike">
                          <a:effectLst/>
                          <a:latin typeface="Times New Roman" panose="02020603050405020304" pitchFamily="18" charset="0"/>
                        </a:rPr>
                        <a:t>20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Faglig 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240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Landsrådsmøte</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25 000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125 000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-125 000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48448634"/>
                  </a:ext>
                </a:extLst>
              </a:tr>
              <a:tr h="197315">
                <a:tc>
                  <a:txBody>
                    <a:bodyPr/>
                    <a:lstStyle/>
                    <a:p>
                      <a:pPr algn="l" fontAlgn="b"/>
                      <a:r>
                        <a:rPr lang="nb-NO" sz="500" b="0" i="0" u="none" strike="noStrike">
                          <a:effectLst/>
                          <a:latin typeface="Times New Roman" panose="02020603050405020304" pitchFamily="18" charset="0"/>
                        </a:rPr>
                        <a:t>20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Faglig 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250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Diverse møter</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84 000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20 000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104 000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-104 000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793458410"/>
                  </a:ext>
                </a:extLst>
              </a:tr>
              <a:tr h="197315">
                <a:tc>
                  <a:txBody>
                    <a:bodyPr/>
                    <a:lstStyle/>
                    <a:p>
                      <a:pPr algn="l" fontAlgn="b"/>
                      <a:r>
                        <a:rPr lang="nb-NO" sz="500" b="0" i="0" u="none" strike="noStrike">
                          <a:effectLst/>
                          <a:latin typeface="Times New Roman" panose="02020603050405020304" pitchFamily="18" charset="0"/>
                        </a:rPr>
                        <a:t>20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Faglig 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260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Samarbeidsutvalget</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136 000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20 000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156 000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-156 000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177893720"/>
                  </a:ext>
                </a:extLst>
              </a:tr>
              <a:tr h="197315">
                <a:tc>
                  <a:txBody>
                    <a:bodyPr/>
                    <a:lstStyle/>
                    <a:p>
                      <a:pPr algn="l" fontAlgn="b"/>
                      <a:r>
                        <a:rPr lang="nb-NO" sz="500" b="0" i="0" u="none" strike="noStrike">
                          <a:effectLst/>
                          <a:latin typeface="Times New Roman" panose="02020603050405020304" pitchFamily="18" charset="0"/>
                        </a:rPr>
                        <a:t>20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Faglig 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270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Lokale møter</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64938098"/>
                  </a:ext>
                </a:extLst>
              </a:tr>
              <a:tr h="197315">
                <a:tc>
                  <a:txBody>
                    <a:bodyPr/>
                    <a:lstStyle/>
                    <a:p>
                      <a:pPr algn="l" fontAlgn="b"/>
                      <a:r>
                        <a:rPr lang="nb-NO" sz="500" b="0" i="0" u="none" strike="noStrike">
                          <a:effectLst/>
                          <a:latin typeface="Times New Roman" panose="02020603050405020304" pitchFamily="18" charset="0"/>
                        </a:rPr>
                        <a:t>30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Kurs og konferanser</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310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Årsmøte/høstkurs</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1 350 000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1 350 000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120 000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80 000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1 150 000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1 350 000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043515"/>
                  </a:ext>
                </a:extLst>
              </a:tr>
              <a:tr h="197315">
                <a:tc>
                  <a:txBody>
                    <a:bodyPr/>
                    <a:lstStyle/>
                    <a:p>
                      <a:pPr algn="l" fontAlgn="b"/>
                      <a:r>
                        <a:rPr lang="nb-NO" sz="500" b="0" i="0" u="none" strike="noStrike">
                          <a:effectLst/>
                          <a:latin typeface="Times New Roman" panose="02020603050405020304" pitchFamily="18" charset="0"/>
                        </a:rPr>
                        <a:t>40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Tidsskrifter</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400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Legekunsten</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40 000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410 000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500 000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-500 000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45866657"/>
                  </a:ext>
                </a:extLst>
              </a:tr>
              <a:tr h="197315">
                <a:tc>
                  <a:txBody>
                    <a:bodyPr/>
                    <a:lstStyle/>
                    <a:p>
                      <a:pPr algn="l" fontAlgn="b"/>
                      <a:r>
                        <a:rPr lang="nb-NO" sz="500" b="0" i="0" u="none" strike="noStrike">
                          <a:effectLst/>
                          <a:latin typeface="Times New Roman" panose="02020603050405020304" pitchFamily="18" charset="0"/>
                        </a:rPr>
                        <a:t>50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Lokalt tillitsvalgtarbeid</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500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Pkomp intervjuer og SU</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0"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460 000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40 000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500 000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0"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-500 000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863963"/>
                  </a:ext>
                </a:extLst>
              </a:tr>
              <a:tr h="180342">
                <a:tc>
                  <a:txBody>
                    <a:bodyPr/>
                    <a:lstStyle/>
                    <a:p>
                      <a:pPr algn="l" fontAlgn="b"/>
                      <a:r>
                        <a:rPr lang="nb-NO" sz="500" b="1"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SUM</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3 600 000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nb-NO" sz="500" b="1" i="0" u="none" strike="noStrike">
                          <a:effectLst/>
                          <a:latin typeface="Times New Roman" panose="02020603050405020304" pitchFamily="18" charset="0"/>
                        </a:rPr>
                        <a:t> </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1 350 000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4 950 000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1 918 500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1 033 500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1 685 000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422 000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5 059 000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60 000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a:effectLst/>
                          <a:latin typeface="Times New Roman" panose="02020603050405020304" pitchFamily="18" charset="0"/>
                        </a:rPr>
                        <a:t>60 000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nb-NO" sz="500" b="1" i="0" u="none" strike="noStrike" dirty="0">
                          <a:effectLst/>
                          <a:latin typeface="Times New Roman" panose="02020603050405020304" pitchFamily="18" charset="0"/>
                        </a:rPr>
                        <a:t>-49 000</a:t>
                      </a:r>
                    </a:p>
                  </a:txBody>
                  <a:tcPr marL="4351" marR="4351" marT="435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52867"/>
                  </a:ext>
                </a:extLst>
              </a:tr>
            </a:tbl>
          </a:graphicData>
        </a:graphic>
      </p:graphicFrame>
    </p:spTree>
    <p:extLst>
      <p:ext uri="{BB962C8B-B14F-4D97-AF65-F5344CB8AC3E}">
        <p14:creationId xmlns:p14="http://schemas.microsoft.com/office/powerpoint/2010/main" val="4290532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925706" y="-36477"/>
            <a:ext cx="5616624" cy="5401479"/>
          </a:xfrm>
          <a:prstGeom prst="rect">
            <a:avLst/>
          </a:prstGeom>
        </p:spPr>
        <p:txBody>
          <a:bodyPr wrap="square">
            <a:spAutoFit/>
          </a:bodyPr>
          <a:lstStyle/>
          <a:p>
            <a:pPr algn="ctr" defTabSz="685800">
              <a:defRPr/>
            </a:pPr>
            <a:r>
              <a:rPr lang="nb-NO" sz="2400" b="1" dirty="0" err="1">
                <a:solidFill>
                  <a:prstClr val="black"/>
                </a:solidFill>
                <a:latin typeface="Calisto MT"/>
                <a:ea typeface="Times New Roman"/>
              </a:rPr>
              <a:t>PSLs</a:t>
            </a:r>
            <a:r>
              <a:rPr lang="nb-NO" sz="2400" b="1" dirty="0">
                <a:solidFill>
                  <a:prstClr val="black"/>
                </a:solidFill>
                <a:latin typeface="Calisto MT"/>
                <a:ea typeface="Times New Roman"/>
              </a:rPr>
              <a:t> budsjett for 2024</a:t>
            </a:r>
            <a:endParaRPr lang="nb-NO" sz="1200" dirty="0">
              <a:solidFill>
                <a:prstClr val="black"/>
              </a:solidFill>
              <a:latin typeface="Times New Roman"/>
              <a:ea typeface="Times New Roman"/>
            </a:endParaRPr>
          </a:p>
          <a:p>
            <a:pPr algn="r" defTabSz="685800">
              <a:defRPr/>
            </a:pPr>
            <a:r>
              <a:rPr lang="nb-NO" sz="2400" b="1" dirty="0">
                <a:solidFill>
                  <a:prstClr val="black"/>
                </a:solidFill>
                <a:latin typeface="Calisto MT"/>
                <a:ea typeface="Times New Roman"/>
              </a:rPr>
              <a:t> </a:t>
            </a:r>
            <a:endParaRPr lang="nb-NO" sz="1350" dirty="0">
              <a:solidFill>
                <a:prstClr val="black"/>
              </a:solidFill>
              <a:latin typeface="Times New Roman"/>
              <a:ea typeface="Times New Roman"/>
            </a:endParaRPr>
          </a:p>
          <a:p>
            <a:pPr defTabSz="685800">
              <a:defRPr/>
            </a:pPr>
            <a:r>
              <a:rPr lang="nb-NO" sz="1500" b="1" dirty="0">
                <a:solidFill>
                  <a:prstClr val="black"/>
                </a:solidFill>
                <a:latin typeface="Calibri"/>
              </a:rPr>
              <a:t>Forslag til vedtak:</a:t>
            </a:r>
            <a:endParaRPr lang="nb-NO" sz="1500" dirty="0">
              <a:solidFill>
                <a:prstClr val="black"/>
              </a:solidFill>
              <a:latin typeface="Times New Roman" panose="02020603050405020304" pitchFamily="18" charset="0"/>
              <a:ea typeface="Times New Roman" panose="02020603050405020304" pitchFamily="18" charset="0"/>
            </a:endParaRPr>
          </a:p>
          <a:p>
            <a:pPr defTabSz="685800">
              <a:defRPr/>
            </a:pPr>
            <a:r>
              <a:rPr lang="nb-NO" sz="1500" dirty="0">
                <a:solidFill>
                  <a:prstClr val="black"/>
                </a:solidFill>
                <a:latin typeface="Times New Roman" panose="02020603050405020304" pitchFamily="18" charset="0"/>
                <a:ea typeface="Times New Roman" panose="02020603050405020304" pitchFamily="18" charset="0"/>
              </a:rPr>
              <a:t>Styrets forslag til budsjett for 2024 godkjennes. </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 </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Styrets leder får et honorar tilsvarende 3G, mens øvrige styremedlemmers honorar blir på 0,2G. I tillegg kommer IKT-godtgjørelse. For 2024 totalt anslått til kr 548.203,- fordelt på kr 334.2431,- til leder, og kr 22.295,- til øvrige styremedlemmer. I tillegg kommer IKT-godtgjørelse på kr 20.000,- til leder og kr 10.000,- til øvrige styremedlemmer. </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 </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Praksisgodtgjørelse holdes i samsvar med Legeforeningens satser for 2024. Disse er ikke vedtatt ennå. Møtegodtgjørelse (når ikke </a:t>
            </a:r>
            <a:r>
              <a:rPr lang="nb-NO" sz="1500" dirty="0" err="1">
                <a:solidFill>
                  <a:prstClr val="black"/>
                </a:solidFill>
                <a:latin typeface="Times New Roman" panose="02020603050405020304" pitchFamily="18" charset="0"/>
                <a:ea typeface="Times New Roman" panose="02020603050405020304" pitchFamily="18" charset="0"/>
              </a:rPr>
              <a:t>praksikompensasjon</a:t>
            </a:r>
            <a:r>
              <a:rPr lang="nb-NO" sz="1500" dirty="0">
                <a:solidFill>
                  <a:prstClr val="black"/>
                </a:solidFill>
                <a:latin typeface="Times New Roman" panose="02020603050405020304" pitchFamily="18" charset="0"/>
                <a:ea typeface="Times New Roman" panose="02020603050405020304" pitchFamily="18" charset="0"/>
              </a:rPr>
              <a:t> er aktuelt) settes lik Legeforeningens sats for 2024.</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 </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Tilleggskontingent til PSL fastsettes til kr 400 for 2024. </a:t>
            </a:r>
          </a:p>
          <a:p>
            <a:pPr defTabSz="685800">
              <a:defRPr/>
            </a:pPr>
            <a:r>
              <a:rPr lang="nb-NO" sz="1500" dirty="0">
                <a:solidFill>
                  <a:prstClr val="black"/>
                </a:solidFill>
                <a:latin typeface="Times New Roman" panose="02020603050405020304" pitchFamily="18" charset="0"/>
                <a:ea typeface="Times New Roman" panose="02020603050405020304" pitchFamily="18" charset="0"/>
              </a:rPr>
              <a:t> </a:t>
            </a:r>
          </a:p>
          <a:p>
            <a:pPr defTabSz="685800">
              <a:defRPr/>
            </a:pPr>
            <a:r>
              <a:rPr lang="nb-NO" sz="1500" dirty="0" err="1">
                <a:solidFill>
                  <a:prstClr val="black"/>
                </a:solidFill>
                <a:latin typeface="Times New Roman" panose="02020603050405020304" pitchFamily="18" charset="0"/>
                <a:ea typeface="Times New Roman" panose="02020603050405020304" pitchFamily="18" charset="0"/>
              </a:rPr>
              <a:t>Kjeldstup</a:t>
            </a:r>
            <a:r>
              <a:rPr lang="nb-NO" sz="1500" dirty="0">
                <a:solidFill>
                  <a:prstClr val="black"/>
                </a:solidFill>
                <a:latin typeface="Times New Roman" panose="02020603050405020304" pitchFamily="18" charset="0"/>
                <a:ea typeface="Times New Roman" panose="02020603050405020304" pitchFamily="18" charset="0"/>
              </a:rPr>
              <a:t> og Wiggen velges som revisor for 2024.</a:t>
            </a:r>
          </a:p>
          <a:p>
            <a:pPr defTabSz="685800">
              <a:defRPr/>
            </a:pPr>
            <a:r>
              <a:rPr lang="nb-NO" sz="1350" b="1" dirty="0">
                <a:solidFill>
                  <a:prstClr val="black"/>
                </a:solidFill>
                <a:latin typeface="Calisto MT" panose="02040603050505030304" pitchFamily="18" charset="0"/>
                <a:ea typeface="Times New Roman" panose="02020603050405020304" pitchFamily="18" charset="0"/>
              </a:rPr>
              <a:t> </a:t>
            </a:r>
            <a:endParaRPr lang="nb-NO" sz="1350" dirty="0">
              <a:solidFill>
                <a:prstClr val="black"/>
              </a:solidFill>
              <a:latin typeface="Times New Roman" panose="02020603050405020304" pitchFamily="18" charset="0"/>
              <a:ea typeface="Times New Roman" panose="02020603050405020304" pitchFamily="18" charset="0"/>
            </a:endParaRPr>
          </a:p>
          <a:p>
            <a:pPr defTabSz="685800">
              <a:defRPr/>
            </a:pPr>
            <a:endParaRPr lang="nb-NO" sz="1350" dirty="0">
              <a:solidFill>
                <a:prstClr val="black"/>
              </a:solidFill>
              <a:latin typeface="Calibri"/>
            </a:endParaRPr>
          </a:p>
        </p:txBody>
      </p:sp>
    </p:spTree>
    <p:extLst>
      <p:ext uri="{BB962C8B-B14F-4D97-AF65-F5344CB8AC3E}">
        <p14:creationId xmlns:p14="http://schemas.microsoft.com/office/powerpoint/2010/main" val="1396487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979712" y="897564"/>
            <a:ext cx="5454606" cy="3600986"/>
          </a:xfrm>
          <a:prstGeom prst="rect">
            <a:avLst/>
          </a:prstGeom>
        </p:spPr>
        <p:txBody>
          <a:bodyPr wrap="square">
            <a:spAutoFit/>
          </a:bodyPr>
          <a:lstStyle/>
          <a:p>
            <a:pPr algn="ctr"/>
            <a:r>
              <a:rPr lang="nb-NO" sz="2400" b="1" dirty="0">
                <a:latin typeface="Calisto MT"/>
                <a:ea typeface="Times New Roman"/>
              </a:rPr>
              <a:t>Sak 6 – Valg</a:t>
            </a:r>
            <a:endParaRPr lang="nb-NO" sz="1200" dirty="0">
              <a:latin typeface="Times New Roman"/>
              <a:ea typeface="Times New Roman"/>
            </a:endParaRPr>
          </a:p>
          <a:p>
            <a:r>
              <a:rPr lang="nb-NO" sz="1200" dirty="0">
                <a:latin typeface="Times New Roman"/>
                <a:ea typeface="Times New Roman"/>
              </a:rPr>
              <a:t> </a:t>
            </a:r>
          </a:p>
          <a:p>
            <a:r>
              <a:rPr lang="nb-NO" sz="1350" dirty="0">
                <a:latin typeface="Times New Roman"/>
                <a:ea typeface="Times New Roman"/>
              </a:rPr>
              <a:t> </a:t>
            </a:r>
            <a:endParaRPr lang="nb-NO" sz="1200" dirty="0">
              <a:latin typeface="Times New Roman"/>
              <a:ea typeface="Times New Roman"/>
            </a:endParaRPr>
          </a:p>
          <a:p>
            <a:r>
              <a:rPr lang="nb-NO" sz="1500" dirty="0">
                <a:latin typeface="Times New Roman" panose="02020603050405020304" pitchFamily="18" charset="0"/>
                <a:ea typeface="Times New Roman" panose="02020603050405020304" pitchFamily="18" charset="0"/>
              </a:rPr>
              <a:t>Valgkomiteen legger fram sin innstilling for valgperioden 1. september 2023 til 31. august 2025. </a:t>
            </a:r>
          </a:p>
          <a:p>
            <a:r>
              <a:rPr lang="nb-NO" sz="1500" dirty="0">
                <a:latin typeface="Times New Roman" panose="02020603050405020304" pitchFamily="18" charset="0"/>
                <a:ea typeface="Times New Roman" panose="02020603050405020304" pitchFamily="18" charset="0"/>
              </a:rPr>
              <a:t> </a:t>
            </a:r>
          </a:p>
          <a:p>
            <a:r>
              <a:rPr lang="nb-NO" sz="1500" dirty="0">
                <a:latin typeface="Times New Roman" panose="02020603050405020304" pitchFamily="18" charset="0"/>
                <a:ea typeface="Times New Roman" panose="02020603050405020304" pitchFamily="18" charset="0"/>
              </a:rPr>
              <a:t>Følgende valg skal gjøres:</a:t>
            </a:r>
          </a:p>
          <a:p>
            <a:r>
              <a:rPr lang="nb-NO" sz="1500" dirty="0">
                <a:latin typeface="Times New Roman" panose="02020603050405020304" pitchFamily="18" charset="0"/>
                <a:ea typeface="Times New Roman" panose="02020603050405020304" pitchFamily="18" charset="0"/>
              </a:rPr>
              <a:t> </a:t>
            </a:r>
          </a:p>
          <a:p>
            <a:pPr marL="257175" indent="-257175">
              <a:buFont typeface="+mj-lt"/>
              <a:buAutoNum type="alphaLcParenR"/>
            </a:pPr>
            <a:r>
              <a:rPr lang="nb-NO" sz="1500" dirty="0">
                <a:latin typeface="Times New Roman" panose="02020603050405020304" pitchFamily="18" charset="0"/>
                <a:ea typeface="Times New Roman" panose="02020603050405020304" pitchFamily="18" charset="0"/>
              </a:rPr>
              <a:t>Valg av leder for </a:t>
            </a:r>
            <a:r>
              <a:rPr lang="nb-NO" sz="1500" dirty="0" err="1">
                <a:latin typeface="Times New Roman" panose="02020603050405020304" pitchFamily="18" charset="0"/>
                <a:ea typeface="Times New Roman" panose="02020603050405020304" pitchFamily="18" charset="0"/>
              </a:rPr>
              <a:t>PSLs</a:t>
            </a:r>
            <a:r>
              <a:rPr lang="nb-NO" sz="1500" dirty="0">
                <a:latin typeface="Times New Roman" panose="02020603050405020304" pitchFamily="18" charset="0"/>
                <a:ea typeface="Times New Roman" panose="02020603050405020304" pitchFamily="18" charset="0"/>
              </a:rPr>
              <a:t> styre</a:t>
            </a:r>
          </a:p>
          <a:p>
            <a:pPr marL="257175" indent="-257175">
              <a:buFont typeface="+mj-lt"/>
              <a:buAutoNum type="alphaLcParenR"/>
            </a:pPr>
            <a:r>
              <a:rPr lang="nb-NO" sz="1500" dirty="0">
                <a:latin typeface="Times New Roman" panose="02020603050405020304" pitchFamily="18" charset="0"/>
                <a:ea typeface="Times New Roman" panose="02020603050405020304" pitchFamily="18" charset="0"/>
              </a:rPr>
              <a:t>Valg av 6 styremedlemmer</a:t>
            </a:r>
          </a:p>
          <a:p>
            <a:pPr marL="257175" indent="-257175">
              <a:buFont typeface="+mj-lt"/>
              <a:buAutoNum type="alphaLcParenR"/>
            </a:pPr>
            <a:r>
              <a:rPr lang="nb-NO" sz="1500" dirty="0">
                <a:latin typeface="Times New Roman" panose="02020603050405020304" pitchFamily="18" charset="0"/>
                <a:ea typeface="Times New Roman" panose="02020603050405020304" pitchFamily="18" charset="0"/>
              </a:rPr>
              <a:t>Valg av 1 vararepresentant til styret</a:t>
            </a:r>
          </a:p>
          <a:p>
            <a:pPr marL="257175" indent="-257175">
              <a:buFont typeface="+mj-lt"/>
              <a:buAutoNum type="alphaLcParenR"/>
            </a:pPr>
            <a:r>
              <a:rPr lang="nb-NO" sz="1500" dirty="0">
                <a:latin typeface="Times New Roman" panose="02020603050405020304" pitchFamily="18" charset="0"/>
                <a:ea typeface="Times New Roman" panose="02020603050405020304" pitchFamily="18" charset="0"/>
              </a:rPr>
              <a:t>Valg av fagutvalg </a:t>
            </a:r>
          </a:p>
          <a:p>
            <a:pPr marL="257175" indent="-257175">
              <a:buFont typeface="+mj-lt"/>
              <a:buAutoNum type="alphaLcParenR"/>
            </a:pPr>
            <a:r>
              <a:rPr lang="nb-NO" sz="1500" dirty="0">
                <a:latin typeface="Times New Roman" panose="02020603050405020304" pitchFamily="18" charset="0"/>
                <a:ea typeface="Times New Roman" panose="02020603050405020304" pitchFamily="18" charset="0"/>
              </a:rPr>
              <a:t>Valg av forskningsutvalg </a:t>
            </a:r>
          </a:p>
          <a:p>
            <a:endParaRPr lang="nb-NO" sz="1500" dirty="0"/>
          </a:p>
          <a:p>
            <a:pPr lvl="0"/>
            <a:endParaRPr lang="nb-NO" sz="1350" dirty="0"/>
          </a:p>
        </p:txBody>
      </p:sp>
    </p:spTree>
    <p:extLst>
      <p:ext uri="{BB962C8B-B14F-4D97-AF65-F5344CB8AC3E}">
        <p14:creationId xmlns:p14="http://schemas.microsoft.com/office/powerpoint/2010/main" val="3429428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solidFill>
                  <a:srgbClr val="0000FF"/>
                </a:solidFill>
              </a:rPr>
              <a:t>Valg PSL 2023</a:t>
            </a:r>
          </a:p>
        </p:txBody>
      </p:sp>
      <p:sp>
        <p:nvSpPr>
          <p:cNvPr id="4" name="Rektangel 3"/>
          <p:cNvSpPr/>
          <p:nvPr/>
        </p:nvSpPr>
        <p:spPr>
          <a:xfrm>
            <a:off x="2857500" y="2121628"/>
            <a:ext cx="3429000" cy="1384995"/>
          </a:xfrm>
          <a:prstGeom prst="rect">
            <a:avLst/>
          </a:prstGeom>
        </p:spPr>
        <p:txBody>
          <a:bodyPr>
            <a:spAutoFit/>
          </a:bodyPr>
          <a:lstStyle/>
          <a:p>
            <a:r>
              <a:rPr lang="nb-NO" sz="2100" b="1" u="sng" dirty="0"/>
              <a:t>Valgkomite 2022-2024</a:t>
            </a:r>
            <a:endParaRPr lang="nb-NO" sz="2100" dirty="0"/>
          </a:p>
          <a:p>
            <a:r>
              <a:rPr lang="nb-NO" sz="2100" b="1" dirty="0"/>
              <a:t>Leder: Sverre Sand</a:t>
            </a:r>
            <a:endParaRPr lang="nb-NO" sz="2100" dirty="0"/>
          </a:p>
          <a:p>
            <a:r>
              <a:rPr lang="nb-NO" sz="2100" b="1" dirty="0"/>
              <a:t>Vibeke </a:t>
            </a:r>
            <a:r>
              <a:rPr lang="nb-NO" sz="2100" b="1" dirty="0" err="1"/>
              <a:t>Huun</a:t>
            </a:r>
            <a:r>
              <a:rPr lang="nb-NO" sz="2100" b="1" dirty="0"/>
              <a:t> Birkeland</a:t>
            </a:r>
            <a:endParaRPr lang="nb-NO" sz="2100" dirty="0"/>
          </a:p>
          <a:p>
            <a:r>
              <a:rPr lang="nb-NO" sz="2100" b="1" dirty="0"/>
              <a:t>Frøydis Olafsen</a:t>
            </a:r>
            <a:endParaRPr lang="nb-NO" sz="2100" dirty="0"/>
          </a:p>
        </p:txBody>
      </p:sp>
    </p:spTree>
    <p:extLst>
      <p:ext uri="{BB962C8B-B14F-4D97-AF65-F5344CB8AC3E}">
        <p14:creationId xmlns:p14="http://schemas.microsoft.com/office/powerpoint/2010/main" val="1879689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b="1" dirty="0">
                <a:solidFill>
                  <a:srgbClr val="0000FF"/>
                </a:solidFill>
              </a:rPr>
              <a:t>Valg PSL 2023</a:t>
            </a:r>
            <a:endParaRPr lang="nb-NO" dirty="0">
              <a:solidFill>
                <a:srgbClr val="0000FF"/>
              </a:solidFill>
            </a:endParaRPr>
          </a:p>
        </p:txBody>
      </p:sp>
      <p:sp>
        <p:nvSpPr>
          <p:cNvPr id="5" name="Rektangel 4"/>
          <p:cNvSpPr/>
          <p:nvPr/>
        </p:nvSpPr>
        <p:spPr>
          <a:xfrm>
            <a:off x="2857500" y="1394505"/>
            <a:ext cx="3429000" cy="2631490"/>
          </a:xfrm>
          <a:prstGeom prst="rect">
            <a:avLst/>
          </a:prstGeom>
        </p:spPr>
        <p:txBody>
          <a:bodyPr>
            <a:spAutoFit/>
          </a:bodyPr>
          <a:lstStyle/>
          <a:p>
            <a:r>
              <a:rPr lang="nb-NO" sz="1500" b="1" u="sng" dirty="0"/>
              <a:t>Styre PSL 2021-2023</a:t>
            </a:r>
            <a:endParaRPr lang="nb-NO" sz="1500" dirty="0"/>
          </a:p>
          <a:p>
            <a:r>
              <a:rPr lang="nb-NO" sz="1500" b="1" dirty="0"/>
              <a:t> </a:t>
            </a:r>
            <a:endParaRPr lang="nb-NO" sz="1500" dirty="0"/>
          </a:p>
          <a:p>
            <a:r>
              <a:rPr lang="nb-NO" sz="1500" b="1" dirty="0">
                <a:solidFill>
                  <a:srgbClr val="FF0000"/>
                </a:solidFill>
              </a:rPr>
              <a:t>Leder Erik Dyb Liaaen</a:t>
            </a:r>
          </a:p>
          <a:p>
            <a:r>
              <a:rPr lang="nb-NO" sz="1500" b="1" dirty="0">
                <a:solidFill>
                  <a:srgbClr val="FF0000"/>
                </a:solidFill>
              </a:rPr>
              <a:t>Irina Eide</a:t>
            </a:r>
          </a:p>
          <a:p>
            <a:r>
              <a:rPr lang="nb-NO" sz="1500" b="1" dirty="0"/>
              <a:t>Tor Øivind Grøndahl</a:t>
            </a:r>
            <a:endParaRPr lang="nb-NO" sz="1500" dirty="0"/>
          </a:p>
          <a:p>
            <a:r>
              <a:rPr lang="nb-NO" sz="1500" b="1" dirty="0"/>
              <a:t>Yngvild </a:t>
            </a:r>
            <a:r>
              <a:rPr lang="nb-NO" sz="1500" b="1" dirty="0" err="1"/>
              <a:t>Skåtun</a:t>
            </a:r>
            <a:r>
              <a:rPr lang="nb-NO" sz="1500" b="1" dirty="0"/>
              <a:t> Hannestad</a:t>
            </a:r>
            <a:endParaRPr lang="nb-NO" sz="1500" dirty="0"/>
          </a:p>
          <a:p>
            <a:r>
              <a:rPr lang="nb-NO" sz="1500" b="1" dirty="0"/>
              <a:t>Stein Helge Glad Nordahl</a:t>
            </a:r>
            <a:endParaRPr lang="nb-NO" sz="1500" dirty="0"/>
          </a:p>
          <a:p>
            <a:r>
              <a:rPr lang="nb-NO" sz="1500" b="1" dirty="0" err="1"/>
              <a:t>Sivi</a:t>
            </a:r>
            <a:r>
              <a:rPr lang="nb-NO" sz="1500" b="1" dirty="0"/>
              <a:t> Elisabeth H Rosendahl</a:t>
            </a:r>
            <a:endParaRPr lang="nb-NO" sz="1500" dirty="0"/>
          </a:p>
          <a:p>
            <a:r>
              <a:rPr lang="nb-NO" sz="1500" b="1" dirty="0"/>
              <a:t>Alexandros </a:t>
            </a:r>
            <a:r>
              <a:rPr lang="nb-NO" sz="1500" b="1" dirty="0" err="1"/>
              <a:t>Lazaros</a:t>
            </a:r>
            <a:r>
              <a:rPr lang="nb-NO" sz="1500" b="1" dirty="0"/>
              <a:t> </a:t>
            </a:r>
            <a:r>
              <a:rPr lang="nb-NO" sz="1500" b="1" dirty="0" err="1"/>
              <a:t>Stefou</a:t>
            </a:r>
            <a:endParaRPr lang="nb-NO" sz="1500" dirty="0"/>
          </a:p>
          <a:p>
            <a:r>
              <a:rPr lang="nb-NO" sz="1500" b="1" dirty="0"/>
              <a:t> </a:t>
            </a:r>
            <a:endParaRPr lang="nb-NO" sz="1500" dirty="0"/>
          </a:p>
          <a:p>
            <a:r>
              <a:rPr lang="nb-NO" sz="1500" b="1" dirty="0"/>
              <a:t>Vara Karin Stang Volden</a:t>
            </a:r>
            <a:endParaRPr lang="nb-NO" sz="1500" dirty="0"/>
          </a:p>
        </p:txBody>
      </p:sp>
    </p:spTree>
    <p:extLst>
      <p:ext uri="{BB962C8B-B14F-4D97-AF65-F5344CB8AC3E}">
        <p14:creationId xmlns:p14="http://schemas.microsoft.com/office/powerpoint/2010/main" val="2117980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solidFill>
                  <a:srgbClr val="0000FF"/>
                </a:solidFill>
              </a:rPr>
              <a:t>Valg PSL 2023</a:t>
            </a:r>
            <a:endParaRPr lang="nb-NO" dirty="0">
              <a:solidFill>
                <a:srgbClr val="0000FF"/>
              </a:solidFill>
            </a:endParaRPr>
          </a:p>
        </p:txBody>
      </p:sp>
      <p:sp>
        <p:nvSpPr>
          <p:cNvPr id="3" name="Rektangel 2"/>
          <p:cNvSpPr/>
          <p:nvPr/>
        </p:nvSpPr>
        <p:spPr>
          <a:xfrm>
            <a:off x="2857500" y="1394505"/>
            <a:ext cx="3429000" cy="2631490"/>
          </a:xfrm>
          <a:prstGeom prst="rect">
            <a:avLst/>
          </a:prstGeom>
        </p:spPr>
        <p:txBody>
          <a:bodyPr>
            <a:spAutoFit/>
          </a:bodyPr>
          <a:lstStyle/>
          <a:p>
            <a:r>
              <a:rPr lang="nb-NO" sz="1500" b="1" u="sng" dirty="0"/>
              <a:t>Fagutvalget 2021-2023</a:t>
            </a:r>
            <a:endParaRPr lang="nb-NO" sz="1500" b="1" dirty="0"/>
          </a:p>
          <a:p>
            <a:r>
              <a:rPr lang="nb-NO" sz="1500" b="1" dirty="0">
                <a:solidFill>
                  <a:srgbClr val="FF0000"/>
                </a:solidFill>
              </a:rPr>
              <a:t>Leder Signe Marit </a:t>
            </a:r>
            <a:r>
              <a:rPr lang="nb-NO" sz="1500" b="1" dirty="0" err="1">
                <a:solidFill>
                  <a:srgbClr val="FF0000"/>
                </a:solidFill>
              </a:rPr>
              <a:t>Stephanides</a:t>
            </a:r>
            <a:endParaRPr lang="nb-NO" sz="1500" b="1" dirty="0">
              <a:solidFill>
                <a:srgbClr val="FF0000"/>
              </a:solidFill>
            </a:endParaRPr>
          </a:p>
          <a:p>
            <a:r>
              <a:rPr lang="nb-NO" sz="1500" b="1" dirty="0"/>
              <a:t>Vibeke </a:t>
            </a:r>
            <a:r>
              <a:rPr lang="nb-NO" sz="1500" b="1" dirty="0" err="1"/>
              <a:t>Huun</a:t>
            </a:r>
            <a:r>
              <a:rPr lang="nb-NO" sz="1500" b="1" dirty="0"/>
              <a:t> Birkeland</a:t>
            </a:r>
          </a:p>
          <a:p>
            <a:r>
              <a:rPr lang="nb-NO" sz="1500" b="1" dirty="0"/>
              <a:t>Karen Herlofsen</a:t>
            </a:r>
          </a:p>
          <a:p>
            <a:r>
              <a:rPr lang="nb-NO" sz="1500" b="1" dirty="0"/>
              <a:t>(+</a:t>
            </a:r>
            <a:r>
              <a:rPr lang="nb-NO" sz="1500" b="1" dirty="0" err="1"/>
              <a:t>styrerepr</a:t>
            </a:r>
            <a:r>
              <a:rPr lang="nb-NO" sz="1500" b="1" dirty="0"/>
              <a:t>)</a:t>
            </a:r>
          </a:p>
          <a:p>
            <a:r>
              <a:rPr lang="nb-NO" sz="1500" b="1" dirty="0"/>
              <a:t> </a:t>
            </a:r>
          </a:p>
          <a:p>
            <a:r>
              <a:rPr lang="nb-NO" sz="1500" b="1" u="sng" dirty="0"/>
              <a:t>Forskningsutvalget 2021-2023</a:t>
            </a:r>
            <a:endParaRPr lang="nb-NO" sz="1500" b="1" dirty="0"/>
          </a:p>
          <a:p>
            <a:r>
              <a:rPr lang="nb-NO" sz="1500" b="1" dirty="0">
                <a:solidFill>
                  <a:srgbClr val="FF0000"/>
                </a:solidFill>
              </a:rPr>
              <a:t>Leder </a:t>
            </a:r>
            <a:r>
              <a:rPr lang="nb-NO" sz="1500" b="1" dirty="0" err="1">
                <a:solidFill>
                  <a:srgbClr val="FF0000"/>
                </a:solidFill>
              </a:rPr>
              <a:t>Siegfried</a:t>
            </a:r>
            <a:r>
              <a:rPr lang="nb-NO" sz="1500" b="1" dirty="0">
                <a:solidFill>
                  <a:srgbClr val="FF0000"/>
                </a:solidFill>
              </a:rPr>
              <a:t> </a:t>
            </a:r>
            <a:r>
              <a:rPr lang="nb-NO" sz="1500" b="1" dirty="0" err="1">
                <a:solidFill>
                  <a:srgbClr val="FF0000"/>
                </a:solidFill>
              </a:rPr>
              <a:t>Wenus</a:t>
            </a:r>
            <a:endParaRPr lang="nb-NO" sz="1500" b="1" dirty="0">
              <a:solidFill>
                <a:srgbClr val="FF0000"/>
              </a:solidFill>
            </a:endParaRPr>
          </a:p>
          <a:p>
            <a:r>
              <a:rPr lang="nb-NO" sz="1500" b="1" dirty="0"/>
              <a:t>Daniel de la Rosa-</a:t>
            </a:r>
            <a:r>
              <a:rPr lang="nb-NO" sz="1500" b="1" dirty="0" err="1"/>
              <a:t>Carrillo</a:t>
            </a:r>
            <a:endParaRPr lang="nb-NO" sz="1500" b="1" dirty="0"/>
          </a:p>
          <a:p>
            <a:r>
              <a:rPr lang="nb-NO" sz="1500" b="1" dirty="0"/>
              <a:t>Birgitte Sanda</a:t>
            </a:r>
          </a:p>
          <a:p>
            <a:r>
              <a:rPr lang="nb-NO" sz="1500" b="1" dirty="0"/>
              <a:t>(+</a:t>
            </a:r>
            <a:r>
              <a:rPr lang="nb-NO" sz="1500" b="1" dirty="0" err="1"/>
              <a:t>styrerepr</a:t>
            </a:r>
            <a:r>
              <a:rPr lang="nb-NO" sz="1500" b="1" dirty="0"/>
              <a:t>)</a:t>
            </a:r>
          </a:p>
        </p:txBody>
      </p:sp>
    </p:spTree>
    <p:extLst>
      <p:ext uri="{BB962C8B-B14F-4D97-AF65-F5344CB8AC3E}">
        <p14:creationId xmlns:p14="http://schemas.microsoft.com/office/powerpoint/2010/main" val="2029840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095427" y="628054"/>
            <a:ext cx="4814468" cy="2862322"/>
          </a:xfrm>
          <a:prstGeom prst="rect">
            <a:avLst/>
          </a:prstGeom>
        </p:spPr>
        <p:txBody>
          <a:bodyPr wrap="square">
            <a:spAutoFit/>
          </a:bodyPr>
          <a:lstStyle/>
          <a:p>
            <a:r>
              <a:rPr lang="nb-NO" sz="3000" b="1" dirty="0">
                <a:solidFill>
                  <a:srgbClr val="0000FF"/>
                </a:solidFill>
              </a:rPr>
              <a:t>Valgkomiteens innstilling til ny leder i PSL:</a:t>
            </a:r>
          </a:p>
          <a:p>
            <a:endParaRPr lang="nb-NO" sz="1500" b="1" dirty="0">
              <a:solidFill>
                <a:srgbClr val="0000FF"/>
              </a:solidFill>
            </a:endParaRPr>
          </a:p>
          <a:p>
            <a:endParaRPr lang="nb-NO" sz="1500" b="1" dirty="0">
              <a:solidFill>
                <a:srgbClr val="0000FF"/>
              </a:solidFill>
            </a:endParaRPr>
          </a:p>
          <a:p>
            <a:r>
              <a:rPr lang="nb-NO" sz="1500" b="1" dirty="0">
                <a:solidFill>
                  <a:srgbClr val="0000FF"/>
                </a:solidFill>
              </a:rPr>
              <a:t>YNGVILD SKÅTUN HANNESTAD</a:t>
            </a:r>
          </a:p>
          <a:p>
            <a:r>
              <a:rPr lang="nb-NO" sz="1500" b="1" dirty="0"/>
              <a:t> </a:t>
            </a:r>
          </a:p>
          <a:p>
            <a:r>
              <a:rPr lang="nb-NO" sz="1500" b="1" dirty="0"/>
              <a:t>Personalia:</a:t>
            </a:r>
          </a:p>
          <a:p>
            <a:r>
              <a:rPr lang="nb-NO" sz="1500" b="1" dirty="0"/>
              <a:t>Født 16.08.68</a:t>
            </a:r>
          </a:p>
          <a:p>
            <a:r>
              <a:rPr lang="nb-NO" sz="1500" b="1" dirty="0"/>
              <a:t>Gift, tre barn</a:t>
            </a:r>
          </a:p>
          <a:p>
            <a:r>
              <a:rPr lang="nb-NO" sz="1500" b="1" dirty="0"/>
              <a:t>Arbeidsadresse: Bryggen 13, 5003 Bergen</a:t>
            </a:r>
          </a:p>
        </p:txBody>
      </p:sp>
    </p:spTree>
    <p:extLst>
      <p:ext uri="{BB962C8B-B14F-4D97-AF65-F5344CB8AC3E}">
        <p14:creationId xmlns:p14="http://schemas.microsoft.com/office/powerpoint/2010/main" val="1088725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511381"/>
            <a:ext cx="3429000" cy="4247317"/>
          </a:xfrm>
          <a:prstGeom prst="rect">
            <a:avLst/>
          </a:prstGeom>
        </p:spPr>
        <p:txBody>
          <a:bodyPr>
            <a:spAutoFit/>
          </a:bodyPr>
          <a:lstStyle/>
          <a:p>
            <a:r>
              <a:rPr lang="nb-NO" sz="1500" b="1" dirty="0">
                <a:solidFill>
                  <a:srgbClr val="0000FF"/>
                </a:solidFill>
              </a:rPr>
              <a:t>CV Yngvild </a:t>
            </a:r>
            <a:r>
              <a:rPr lang="nb-NO" sz="1500" b="1" dirty="0" err="1">
                <a:solidFill>
                  <a:srgbClr val="0000FF"/>
                </a:solidFill>
              </a:rPr>
              <a:t>Skåtun</a:t>
            </a:r>
            <a:r>
              <a:rPr lang="nb-NO" sz="1500" b="1" dirty="0">
                <a:solidFill>
                  <a:srgbClr val="0000FF"/>
                </a:solidFill>
              </a:rPr>
              <a:t> Hannestad forts.</a:t>
            </a:r>
          </a:p>
          <a:p>
            <a:r>
              <a:rPr lang="nb-NO" sz="1500" b="1" dirty="0"/>
              <a:t>Utdannelse: </a:t>
            </a:r>
          </a:p>
          <a:p>
            <a:r>
              <a:rPr lang="nb-NO" sz="1500" b="1" dirty="0"/>
              <a:t> 1995: Cand.med., Universitetet i Bergen,</a:t>
            </a:r>
          </a:p>
          <a:p>
            <a:r>
              <a:rPr lang="nb-NO" sz="1500" b="1" dirty="0"/>
              <a:t> 2003: Dr.med., Universitet i Bergen</a:t>
            </a:r>
          </a:p>
          <a:p>
            <a:r>
              <a:rPr lang="nb-NO" sz="1500" b="1" dirty="0"/>
              <a:t> 2011: Godkjent spesialist i fødselshjelp og kvinnesykdommer</a:t>
            </a:r>
          </a:p>
          <a:p>
            <a:endParaRPr lang="nb-NO" sz="1500" b="1" dirty="0"/>
          </a:p>
          <a:p>
            <a:r>
              <a:rPr lang="nb-NO" sz="1500" b="1" dirty="0"/>
              <a:t>Avtalespesialist Bryggen, </a:t>
            </a:r>
            <a:r>
              <a:rPr lang="nb-NO" sz="1500" b="1" dirty="0" err="1"/>
              <a:t>Bergen,HV</a:t>
            </a:r>
            <a:endParaRPr lang="nb-NO" sz="1500" b="1" dirty="0"/>
          </a:p>
          <a:p>
            <a:endParaRPr lang="nb-NO" sz="1500" b="1" dirty="0"/>
          </a:p>
          <a:p>
            <a:r>
              <a:rPr lang="nb-NO" sz="1500" b="1" dirty="0"/>
              <a:t>Kliniske stillinger:</a:t>
            </a:r>
          </a:p>
          <a:p>
            <a:r>
              <a:rPr lang="nb-NO" sz="1500" b="1" dirty="0"/>
              <a:t> Mai 2008-mai 2009 assistentlegevikar på Kirurgisk klinikk, </a:t>
            </a:r>
            <a:r>
              <a:rPr lang="nb-NO" sz="1500" b="1" dirty="0" err="1"/>
              <a:t>Haraldsplass</a:t>
            </a:r>
            <a:endParaRPr lang="nb-NO" sz="1500" b="1" dirty="0"/>
          </a:p>
          <a:p>
            <a:r>
              <a:rPr lang="nb-NO" sz="1500" b="1" dirty="0"/>
              <a:t>Diakonale Sykehus, Bergen</a:t>
            </a:r>
          </a:p>
          <a:p>
            <a:r>
              <a:rPr lang="nb-NO" sz="1500" b="1" dirty="0"/>
              <a:t> Februar 2004 – nov 2011 assistentlege/LIS ved Kvinneklinikken, Haukeland</a:t>
            </a:r>
          </a:p>
          <a:p>
            <a:r>
              <a:rPr lang="nb-NO" sz="1500" b="1" dirty="0"/>
              <a:t>Universitetssykehus</a:t>
            </a:r>
          </a:p>
        </p:txBody>
      </p:sp>
    </p:spTree>
    <p:extLst>
      <p:ext uri="{BB962C8B-B14F-4D97-AF65-F5344CB8AC3E}">
        <p14:creationId xmlns:p14="http://schemas.microsoft.com/office/powerpoint/2010/main" val="3473364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01CAB8-05CB-A3F1-2260-D20C82DAFEE4}"/>
              </a:ext>
            </a:extLst>
          </p:cNvPr>
          <p:cNvSpPr>
            <a:spLocks noGrp="1"/>
          </p:cNvSpPr>
          <p:nvPr>
            <p:ph type="title"/>
          </p:nvPr>
        </p:nvSpPr>
        <p:spPr/>
        <p:txBody>
          <a:bodyPr>
            <a:normAutofit/>
          </a:bodyPr>
          <a:lstStyle/>
          <a:p>
            <a:r>
              <a:rPr lang="nb-NO" dirty="0"/>
              <a:t>Opprop til stede + stemmeberettiget</a:t>
            </a:r>
          </a:p>
        </p:txBody>
      </p:sp>
      <p:sp>
        <p:nvSpPr>
          <p:cNvPr id="4" name="Plassholder for innhold 3">
            <a:extLst>
              <a:ext uri="{FF2B5EF4-FFF2-40B4-BE49-F238E27FC236}">
                <a16:creationId xmlns:a16="http://schemas.microsoft.com/office/drawing/2014/main" id="{5440DB8C-E591-2885-6710-049C47CEC79E}"/>
              </a:ext>
            </a:extLst>
          </p:cNvPr>
          <p:cNvSpPr>
            <a:spLocks noGrp="1"/>
          </p:cNvSpPr>
          <p:nvPr>
            <p:ph idx="1"/>
          </p:nvPr>
        </p:nvSpPr>
        <p:spPr/>
        <p:txBody>
          <a:bodyPr/>
          <a:lstStyle/>
          <a:p>
            <a:endParaRPr lang="nb-NO"/>
          </a:p>
        </p:txBody>
      </p:sp>
    </p:spTree>
    <p:extLst>
      <p:ext uri="{BB962C8B-B14F-4D97-AF65-F5344CB8AC3E}">
        <p14:creationId xmlns:p14="http://schemas.microsoft.com/office/powerpoint/2010/main" val="2429441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715269"/>
            <a:ext cx="3714750" cy="3093154"/>
          </a:xfrm>
          <a:prstGeom prst="rect">
            <a:avLst/>
          </a:prstGeom>
        </p:spPr>
        <p:txBody>
          <a:bodyPr wrap="square">
            <a:spAutoFit/>
          </a:bodyPr>
          <a:lstStyle/>
          <a:p>
            <a:r>
              <a:rPr lang="nb-NO" sz="1500" b="1" dirty="0">
                <a:solidFill>
                  <a:srgbClr val="0000FF"/>
                </a:solidFill>
              </a:rPr>
              <a:t> Nåværende verv</a:t>
            </a:r>
          </a:p>
          <a:p>
            <a:r>
              <a:rPr lang="nb-NO" sz="1500" b="1" dirty="0"/>
              <a:t> </a:t>
            </a:r>
          </a:p>
          <a:p>
            <a:r>
              <a:rPr lang="nb-NO" sz="1500" b="1" dirty="0"/>
              <a:t>o Nestleder Praktiserende Spesialister Landsforening (PSL) fra </a:t>
            </a:r>
            <a:r>
              <a:rPr lang="nb-NO" sz="1500" b="1" dirty="0" err="1"/>
              <a:t>sept</a:t>
            </a:r>
            <a:r>
              <a:rPr lang="nb-NO" sz="1500" b="1" dirty="0"/>
              <a:t> 2021</a:t>
            </a:r>
          </a:p>
          <a:p>
            <a:r>
              <a:rPr lang="nb-NO" sz="1500" b="1" dirty="0"/>
              <a:t>o Styremedlem Norsk Gynekologisk forening (fra jan 2018)</a:t>
            </a:r>
          </a:p>
          <a:p>
            <a:r>
              <a:rPr lang="nb-NO" sz="1500" b="1" dirty="0"/>
              <a:t>o Lokaltillitsvalgt PSL Hordaland (fra </a:t>
            </a:r>
            <a:r>
              <a:rPr lang="nb-NO" sz="1500" b="1" dirty="0" err="1"/>
              <a:t>sept</a:t>
            </a:r>
            <a:r>
              <a:rPr lang="nb-NO" sz="1500" b="1" dirty="0"/>
              <a:t> 2019)</a:t>
            </a:r>
          </a:p>
          <a:p>
            <a:r>
              <a:rPr lang="nb-NO" sz="1500" b="1" dirty="0"/>
              <a:t>o Styremedlem Hordaland Legeforening (fra </a:t>
            </a:r>
            <a:r>
              <a:rPr lang="nb-NO" sz="1500" b="1" dirty="0" err="1"/>
              <a:t>sept</a:t>
            </a:r>
            <a:r>
              <a:rPr lang="nb-NO" sz="1500" b="1" dirty="0"/>
              <a:t> 2019)</a:t>
            </a:r>
          </a:p>
          <a:p>
            <a:r>
              <a:rPr lang="nb-NO" sz="1500" b="1" dirty="0"/>
              <a:t>o Medlem Fondsutvalget for Den norske legeforenings fond for kvalitetsforbedring og pasientsikkerhet (fra 2018)</a:t>
            </a:r>
          </a:p>
        </p:txBody>
      </p:sp>
    </p:spTree>
    <p:extLst>
      <p:ext uri="{BB962C8B-B14F-4D97-AF65-F5344CB8AC3E}">
        <p14:creationId xmlns:p14="http://schemas.microsoft.com/office/powerpoint/2010/main" val="690183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459633"/>
            <a:ext cx="3590925" cy="4016484"/>
          </a:xfrm>
          <a:prstGeom prst="rect">
            <a:avLst/>
          </a:prstGeom>
        </p:spPr>
        <p:txBody>
          <a:bodyPr wrap="square">
            <a:spAutoFit/>
          </a:bodyPr>
          <a:lstStyle/>
          <a:p>
            <a:r>
              <a:rPr lang="nb-NO" sz="1500" b="1" dirty="0">
                <a:solidFill>
                  <a:srgbClr val="0000FF"/>
                </a:solidFill>
              </a:rPr>
              <a:t> Tidligere verv</a:t>
            </a:r>
          </a:p>
          <a:p>
            <a:endParaRPr lang="nb-NO" sz="1500" b="1" dirty="0">
              <a:solidFill>
                <a:srgbClr val="0000FF"/>
              </a:solidFill>
            </a:endParaRPr>
          </a:p>
          <a:p>
            <a:r>
              <a:rPr lang="nb-NO" sz="1500" b="1" dirty="0"/>
              <a:t>o Fra 2015 – 2021 leder Forskningsutvalget PSL</a:t>
            </a:r>
          </a:p>
          <a:p>
            <a:r>
              <a:rPr lang="nb-NO" sz="1500" b="1" dirty="0"/>
              <a:t>o Fra mai 2013 – 2019 vara PSL Hordaland</a:t>
            </a:r>
          </a:p>
          <a:p>
            <a:r>
              <a:rPr lang="nb-NO" sz="1500" b="1" dirty="0"/>
              <a:t>o Fra jan 2014 – </a:t>
            </a:r>
            <a:r>
              <a:rPr lang="nb-NO" sz="1500" b="1" dirty="0" err="1"/>
              <a:t>des</a:t>
            </a:r>
            <a:r>
              <a:rPr lang="nb-NO" sz="1500" b="1" dirty="0"/>
              <a:t> 2015 møtende varamedlem, jan 2016 - </a:t>
            </a:r>
            <a:r>
              <a:rPr lang="nb-NO" sz="1500" b="1" dirty="0" err="1"/>
              <a:t>des</a:t>
            </a:r>
            <a:r>
              <a:rPr lang="nb-NO" sz="1500" b="1" dirty="0"/>
              <a:t> 2020</a:t>
            </a:r>
          </a:p>
          <a:p>
            <a:r>
              <a:rPr lang="nb-NO" sz="1500" b="1" dirty="0"/>
              <a:t>medlem spesialitetskomiteen for fødselshjelp og kvinnesykdommer</a:t>
            </a:r>
          </a:p>
          <a:p>
            <a:r>
              <a:rPr lang="nb-NO" sz="1500" b="1" dirty="0"/>
              <a:t>o Januar 2010 – nov 2011 YLF-plasstillitsvalgt på KK Bergen</a:t>
            </a:r>
          </a:p>
          <a:p>
            <a:r>
              <a:rPr lang="nb-NO" sz="1500" b="1" dirty="0"/>
              <a:t>o Hovedtillitsvalgt for leger i vitenskapelige stillinger ved Universitetet i</a:t>
            </a:r>
          </a:p>
          <a:p>
            <a:r>
              <a:rPr lang="nb-NO" sz="1500" b="1" dirty="0"/>
              <a:t>Bergen, august 2000 – januar 2002</a:t>
            </a:r>
          </a:p>
          <a:p>
            <a:r>
              <a:rPr lang="nb-NO" sz="1500" b="1" dirty="0"/>
              <a:t>o Medlem av styret i Hordaland legeforening, januar 2000 – desember</a:t>
            </a:r>
          </a:p>
          <a:p>
            <a:r>
              <a:rPr lang="nb-NO" sz="1500" b="1" dirty="0"/>
              <a:t>2001</a:t>
            </a:r>
          </a:p>
        </p:txBody>
      </p:sp>
    </p:spTree>
    <p:extLst>
      <p:ext uri="{BB962C8B-B14F-4D97-AF65-F5344CB8AC3E}">
        <p14:creationId xmlns:p14="http://schemas.microsoft.com/office/powerpoint/2010/main" val="52004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1011064"/>
            <a:ext cx="3429000" cy="2608406"/>
          </a:xfrm>
          <a:prstGeom prst="rect">
            <a:avLst/>
          </a:prstGeom>
        </p:spPr>
        <p:txBody>
          <a:bodyPr>
            <a:spAutoFit/>
          </a:bodyPr>
          <a:lstStyle/>
          <a:p>
            <a:r>
              <a:rPr lang="nb-NO" sz="1500" b="1" dirty="0">
                <a:solidFill>
                  <a:srgbClr val="0000FF"/>
                </a:solidFill>
              </a:rPr>
              <a:t>Internasjonale verv</a:t>
            </a:r>
          </a:p>
          <a:p>
            <a:endParaRPr lang="nb-NO" sz="1500" b="1" dirty="0"/>
          </a:p>
          <a:p>
            <a:r>
              <a:rPr lang="nb-NO" sz="1500" b="1" dirty="0"/>
              <a:t> Fra mai 2009 styremedlem i NUGA (Nordic </a:t>
            </a:r>
            <a:r>
              <a:rPr lang="nb-NO" sz="1500" b="1" dirty="0" err="1"/>
              <a:t>Urogynecological</a:t>
            </a:r>
            <a:r>
              <a:rPr lang="nb-NO" sz="1500" b="1" dirty="0"/>
              <a:t> Association), fra</a:t>
            </a:r>
          </a:p>
          <a:p>
            <a:r>
              <a:rPr lang="nb-NO" sz="1500" b="1" dirty="0"/>
              <a:t>2010 – 2015 styreleder NUGA</a:t>
            </a:r>
          </a:p>
          <a:p>
            <a:r>
              <a:rPr lang="nb-NO" sz="1500" b="1" dirty="0"/>
              <a:t> Fra nov 2018 – d.d. Norsk gynekologisk forenings representant i Council i</a:t>
            </a:r>
          </a:p>
          <a:p>
            <a:r>
              <a:rPr lang="nb-NO" sz="1500" b="1" dirty="0"/>
              <a:t>EBCOG European Board and College </a:t>
            </a:r>
            <a:r>
              <a:rPr lang="nb-NO" sz="1500" b="1" dirty="0" err="1"/>
              <a:t>of</a:t>
            </a:r>
            <a:r>
              <a:rPr lang="nb-NO" sz="1500" b="1" dirty="0"/>
              <a:t> </a:t>
            </a:r>
            <a:r>
              <a:rPr lang="nb-NO" sz="1500" b="1" dirty="0" err="1"/>
              <a:t>Obstetrics</a:t>
            </a:r>
            <a:r>
              <a:rPr lang="nb-NO" sz="1500" b="1" dirty="0"/>
              <a:t> and </a:t>
            </a:r>
            <a:r>
              <a:rPr lang="nb-NO" sz="1500" b="1" dirty="0" err="1"/>
              <a:t>Gynecology</a:t>
            </a:r>
            <a:endParaRPr lang="nb-NO" sz="1500" b="1" dirty="0"/>
          </a:p>
          <a:p>
            <a:endParaRPr lang="nb-NO" sz="1350" b="1" dirty="0"/>
          </a:p>
        </p:txBody>
      </p:sp>
    </p:spTree>
    <p:extLst>
      <p:ext uri="{BB962C8B-B14F-4D97-AF65-F5344CB8AC3E}">
        <p14:creationId xmlns:p14="http://schemas.microsoft.com/office/powerpoint/2010/main" val="236734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1135209"/>
            <a:ext cx="3429000" cy="2400657"/>
          </a:xfrm>
          <a:prstGeom prst="rect">
            <a:avLst/>
          </a:prstGeom>
        </p:spPr>
        <p:txBody>
          <a:bodyPr>
            <a:spAutoFit/>
          </a:bodyPr>
          <a:lstStyle/>
          <a:p>
            <a:r>
              <a:rPr lang="nb-NO" sz="1500" b="1" dirty="0">
                <a:solidFill>
                  <a:srgbClr val="0000FF"/>
                </a:solidFill>
              </a:rPr>
              <a:t>Andre verv</a:t>
            </a:r>
          </a:p>
          <a:p>
            <a:r>
              <a:rPr lang="nb-NO" sz="1500" b="1" dirty="0"/>
              <a:t> Fra 2001 – 2022 styremedlem i Filosofisk Poliklinikk. Filosofisk Poliklinikk er en ideell forening som arrangerer debattmøter og kurs innenfor medisinsk filosofi i vid forstand.</a:t>
            </a:r>
          </a:p>
          <a:p>
            <a:endParaRPr lang="nb-NO" sz="1500" b="1" dirty="0"/>
          </a:p>
          <a:p>
            <a:r>
              <a:rPr lang="nb-NO" sz="1500" b="1" dirty="0"/>
              <a:t>Aktiv som spiller (norgesmester) og trener  i basketball</a:t>
            </a:r>
          </a:p>
          <a:p>
            <a:endParaRPr lang="nb-NO" sz="1500" b="1" dirty="0"/>
          </a:p>
        </p:txBody>
      </p:sp>
    </p:spTree>
    <p:extLst>
      <p:ext uri="{BB962C8B-B14F-4D97-AF65-F5344CB8AC3E}">
        <p14:creationId xmlns:p14="http://schemas.microsoft.com/office/powerpoint/2010/main" val="827130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solidFill>
                  <a:srgbClr val="0000FF"/>
                </a:solidFill>
              </a:rPr>
              <a:t>Valg PSL </a:t>
            </a:r>
            <a:br>
              <a:rPr lang="nb-NO" dirty="0">
                <a:solidFill>
                  <a:srgbClr val="0000FF"/>
                </a:solidFill>
              </a:rPr>
            </a:br>
            <a:r>
              <a:rPr lang="nb-NO" dirty="0">
                <a:solidFill>
                  <a:srgbClr val="0000FF"/>
                </a:solidFill>
              </a:rPr>
              <a:t>Innstilling ny leder</a:t>
            </a:r>
            <a:endParaRPr lang="nb-NO" dirty="0"/>
          </a:p>
        </p:txBody>
      </p:sp>
      <p:sp>
        <p:nvSpPr>
          <p:cNvPr id="3" name="Rektangel 2"/>
          <p:cNvSpPr/>
          <p:nvPr/>
        </p:nvSpPr>
        <p:spPr>
          <a:xfrm>
            <a:off x="2857500" y="1290630"/>
            <a:ext cx="3429000" cy="1962076"/>
          </a:xfrm>
          <a:prstGeom prst="rect">
            <a:avLst/>
          </a:prstGeom>
        </p:spPr>
        <p:txBody>
          <a:bodyPr>
            <a:spAutoFit/>
          </a:bodyPr>
          <a:lstStyle/>
          <a:p>
            <a:r>
              <a:rPr lang="nb-NO" sz="1350" b="1" dirty="0"/>
              <a:t>Styret PSL:</a:t>
            </a:r>
          </a:p>
          <a:p>
            <a:r>
              <a:rPr lang="nb-NO" sz="1350" b="1" dirty="0"/>
              <a:t>Leder </a:t>
            </a:r>
          </a:p>
          <a:p>
            <a:r>
              <a:rPr lang="nb-NO" sz="1350" b="1" dirty="0">
                <a:solidFill>
                  <a:srgbClr val="FF0000"/>
                </a:solidFill>
              </a:rPr>
              <a:t>Yngvild </a:t>
            </a:r>
            <a:r>
              <a:rPr lang="nb-NO" sz="1350" b="1" dirty="0" err="1">
                <a:solidFill>
                  <a:srgbClr val="FF0000"/>
                </a:solidFill>
              </a:rPr>
              <a:t>Skåtun</a:t>
            </a:r>
            <a:r>
              <a:rPr lang="nb-NO" sz="1350" b="1" dirty="0">
                <a:solidFill>
                  <a:srgbClr val="FF0000"/>
                </a:solidFill>
              </a:rPr>
              <a:t> Hannestad(</a:t>
            </a:r>
            <a:r>
              <a:rPr lang="nb-NO" sz="1350" b="1" dirty="0" err="1">
                <a:solidFill>
                  <a:srgbClr val="FF0000"/>
                </a:solidFill>
              </a:rPr>
              <a:t>gyn</a:t>
            </a:r>
            <a:r>
              <a:rPr lang="nb-NO" sz="1350" b="1" dirty="0">
                <a:solidFill>
                  <a:srgbClr val="FF0000"/>
                </a:solidFill>
              </a:rPr>
              <a:t>)V</a:t>
            </a:r>
          </a:p>
          <a:p>
            <a:r>
              <a:rPr lang="nb-NO" sz="1350" b="1" dirty="0"/>
              <a:t>Tor Øivind Grøndahl (øye)SØ</a:t>
            </a:r>
          </a:p>
          <a:p>
            <a:r>
              <a:rPr lang="nb-NO" sz="1350" b="1" dirty="0"/>
              <a:t>Stein Helge Nordahl(ØNH)V</a:t>
            </a:r>
          </a:p>
          <a:p>
            <a:r>
              <a:rPr lang="nb-NO" sz="1350" b="1" dirty="0" err="1"/>
              <a:t>Sivi</a:t>
            </a:r>
            <a:r>
              <a:rPr lang="nb-NO" sz="1350" b="1" dirty="0"/>
              <a:t> Elisabeth Rosendahl(psyk)V</a:t>
            </a:r>
          </a:p>
          <a:p>
            <a:r>
              <a:rPr lang="nb-NO" sz="1350" b="1" dirty="0"/>
              <a:t>Alexandros </a:t>
            </a:r>
            <a:r>
              <a:rPr lang="nb-NO" sz="1350" b="1" dirty="0" err="1"/>
              <a:t>Lazaros</a:t>
            </a:r>
            <a:r>
              <a:rPr lang="nb-NO" sz="1350" b="1" dirty="0"/>
              <a:t> </a:t>
            </a:r>
            <a:r>
              <a:rPr lang="nb-NO" sz="1350" b="1" dirty="0" err="1"/>
              <a:t>Stefous</a:t>
            </a:r>
            <a:r>
              <a:rPr lang="nb-NO" sz="1350" b="1" dirty="0"/>
              <a:t>(hud)SØ </a:t>
            </a:r>
          </a:p>
          <a:p>
            <a:r>
              <a:rPr lang="nb-NO" sz="1350" b="1" dirty="0"/>
              <a:t>Vara:</a:t>
            </a:r>
          </a:p>
          <a:p>
            <a:r>
              <a:rPr lang="nb-NO" sz="1350" b="1" dirty="0"/>
              <a:t>Karin Stang Volden(lunge)V</a:t>
            </a:r>
          </a:p>
        </p:txBody>
      </p:sp>
    </p:spTree>
    <p:extLst>
      <p:ext uri="{BB962C8B-B14F-4D97-AF65-F5344CB8AC3E}">
        <p14:creationId xmlns:p14="http://schemas.microsoft.com/office/powerpoint/2010/main" val="2340253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solidFill>
                  <a:srgbClr val="0000FF"/>
                </a:solidFill>
              </a:rPr>
              <a:t>Valg PSL </a:t>
            </a:r>
            <a:br>
              <a:rPr lang="nb-NO" dirty="0">
                <a:solidFill>
                  <a:srgbClr val="0000FF"/>
                </a:solidFill>
              </a:rPr>
            </a:br>
            <a:r>
              <a:rPr lang="nb-NO" dirty="0">
                <a:solidFill>
                  <a:srgbClr val="0000FF"/>
                </a:solidFill>
              </a:rPr>
              <a:t>Styre </a:t>
            </a:r>
            <a:r>
              <a:rPr lang="mr-IN" dirty="0">
                <a:solidFill>
                  <a:srgbClr val="0000FF"/>
                </a:solidFill>
              </a:rPr>
              <a:t>–</a:t>
            </a:r>
            <a:r>
              <a:rPr lang="nb-NO" dirty="0">
                <a:solidFill>
                  <a:srgbClr val="0000FF"/>
                </a:solidFill>
              </a:rPr>
              <a:t> Fag-/Forskningsutvalget</a:t>
            </a:r>
          </a:p>
        </p:txBody>
      </p:sp>
      <p:sp>
        <p:nvSpPr>
          <p:cNvPr id="3" name="Rektangel 2"/>
          <p:cNvSpPr/>
          <p:nvPr/>
        </p:nvSpPr>
        <p:spPr>
          <a:xfrm>
            <a:off x="2857500" y="1290630"/>
            <a:ext cx="3429000" cy="2862322"/>
          </a:xfrm>
          <a:prstGeom prst="rect">
            <a:avLst/>
          </a:prstGeom>
        </p:spPr>
        <p:txBody>
          <a:bodyPr>
            <a:spAutoFit/>
          </a:bodyPr>
          <a:lstStyle/>
          <a:p>
            <a:r>
              <a:rPr lang="nb-NO" sz="1500" b="1" dirty="0"/>
              <a:t>Styret PSL:</a:t>
            </a:r>
          </a:p>
          <a:p>
            <a:r>
              <a:rPr lang="nb-NO" sz="1500" b="1" dirty="0"/>
              <a:t>Leder </a:t>
            </a:r>
          </a:p>
          <a:p>
            <a:r>
              <a:rPr lang="nb-NO" sz="1500" b="1" dirty="0"/>
              <a:t>Yngvild </a:t>
            </a:r>
            <a:r>
              <a:rPr lang="nb-NO" sz="1500" b="1" dirty="0" err="1"/>
              <a:t>Skåtun</a:t>
            </a:r>
            <a:r>
              <a:rPr lang="nb-NO" sz="1500" b="1" dirty="0"/>
              <a:t> Hannestad(</a:t>
            </a:r>
            <a:r>
              <a:rPr lang="nb-NO" sz="1500" b="1" dirty="0" err="1"/>
              <a:t>gyn</a:t>
            </a:r>
            <a:r>
              <a:rPr lang="nb-NO" sz="1500" b="1" dirty="0"/>
              <a:t>)V</a:t>
            </a:r>
          </a:p>
          <a:p>
            <a:r>
              <a:rPr lang="nb-NO" sz="1500" b="1" dirty="0"/>
              <a:t>Tor Øivind Grøndahl (øye)SØ</a:t>
            </a:r>
          </a:p>
          <a:p>
            <a:r>
              <a:rPr lang="nb-NO" sz="1500" b="1" dirty="0"/>
              <a:t>Stein Helge Nordahl(ØNH)V</a:t>
            </a:r>
          </a:p>
          <a:p>
            <a:r>
              <a:rPr lang="nb-NO" sz="1500" b="1" dirty="0" err="1"/>
              <a:t>Sivi</a:t>
            </a:r>
            <a:r>
              <a:rPr lang="nb-NO" sz="1500" b="1" dirty="0"/>
              <a:t> Elisabeth Rosendahl(psyk)V</a:t>
            </a:r>
          </a:p>
          <a:p>
            <a:r>
              <a:rPr lang="nb-NO" sz="1500" b="1" dirty="0"/>
              <a:t>Alexandros </a:t>
            </a:r>
            <a:r>
              <a:rPr lang="nb-NO" sz="1500" b="1" dirty="0" err="1"/>
              <a:t>Lazaros</a:t>
            </a:r>
            <a:r>
              <a:rPr lang="nb-NO" sz="1500" b="1" dirty="0"/>
              <a:t> </a:t>
            </a:r>
            <a:r>
              <a:rPr lang="nb-NO" sz="1500" b="1" dirty="0" err="1"/>
              <a:t>Stefous</a:t>
            </a:r>
            <a:r>
              <a:rPr lang="nb-NO" sz="1500" b="1" dirty="0"/>
              <a:t>(hud)SØ </a:t>
            </a:r>
          </a:p>
          <a:p>
            <a:r>
              <a:rPr lang="nb-NO" sz="1500" b="1" dirty="0"/>
              <a:t>Nye:</a:t>
            </a:r>
          </a:p>
          <a:p>
            <a:r>
              <a:rPr lang="nb-NO" sz="1500" b="1" dirty="0">
                <a:solidFill>
                  <a:srgbClr val="FF0000"/>
                </a:solidFill>
              </a:rPr>
              <a:t>Anders </a:t>
            </a:r>
            <a:r>
              <a:rPr lang="nb-NO" sz="1500" b="1" dirty="0" err="1">
                <a:solidFill>
                  <a:srgbClr val="FF0000"/>
                </a:solidFill>
              </a:rPr>
              <a:t>Prestmo</a:t>
            </a:r>
            <a:r>
              <a:rPr lang="nb-NO" sz="1500" b="1" dirty="0">
                <a:solidFill>
                  <a:srgbClr val="FF0000"/>
                </a:solidFill>
              </a:rPr>
              <a:t>(</a:t>
            </a:r>
            <a:r>
              <a:rPr lang="nb-NO" sz="1500" b="1" dirty="0" err="1">
                <a:solidFill>
                  <a:srgbClr val="FF0000"/>
                </a:solidFill>
              </a:rPr>
              <a:t>endokr</a:t>
            </a:r>
            <a:r>
              <a:rPr lang="nb-NO" sz="1500" b="1" dirty="0">
                <a:solidFill>
                  <a:srgbClr val="FF0000"/>
                </a:solidFill>
              </a:rPr>
              <a:t>)M </a:t>
            </a:r>
          </a:p>
          <a:p>
            <a:r>
              <a:rPr lang="nb-NO" sz="1500" b="1" dirty="0">
                <a:solidFill>
                  <a:srgbClr val="FF0000"/>
                </a:solidFill>
              </a:rPr>
              <a:t>Morten Mangersnes (</a:t>
            </a:r>
            <a:r>
              <a:rPr lang="nb-NO" sz="1500" b="1" dirty="0" err="1">
                <a:solidFill>
                  <a:srgbClr val="FF0000"/>
                </a:solidFill>
              </a:rPr>
              <a:t>gyn</a:t>
            </a:r>
            <a:r>
              <a:rPr lang="nb-NO" sz="1500" b="1" dirty="0">
                <a:solidFill>
                  <a:srgbClr val="FF0000"/>
                </a:solidFill>
              </a:rPr>
              <a:t>)N</a:t>
            </a:r>
          </a:p>
          <a:p>
            <a:r>
              <a:rPr lang="nb-NO" sz="1500" b="1" dirty="0"/>
              <a:t>Vara:</a:t>
            </a:r>
          </a:p>
          <a:p>
            <a:r>
              <a:rPr lang="nb-NO" sz="1500" b="1" dirty="0"/>
              <a:t>Karin Stang Volden(lunge)V</a:t>
            </a:r>
          </a:p>
        </p:txBody>
      </p:sp>
    </p:spTree>
    <p:extLst>
      <p:ext uri="{BB962C8B-B14F-4D97-AF65-F5344CB8AC3E}">
        <p14:creationId xmlns:p14="http://schemas.microsoft.com/office/powerpoint/2010/main" val="1233179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857500" y="563508"/>
            <a:ext cx="3429000" cy="4939814"/>
          </a:xfrm>
          <a:prstGeom prst="rect">
            <a:avLst/>
          </a:prstGeom>
        </p:spPr>
        <p:txBody>
          <a:bodyPr>
            <a:spAutoFit/>
          </a:bodyPr>
          <a:lstStyle/>
          <a:p>
            <a:r>
              <a:rPr lang="nb-NO" sz="1500" b="1" dirty="0">
                <a:solidFill>
                  <a:srgbClr val="0000FF"/>
                </a:solidFill>
              </a:rPr>
              <a:t>CV Anders </a:t>
            </a:r>
            <a:r>
              <a:rPr lang="nb-NO" sz="1500" b="1" dirty="0" err="1">
                <a:solidFill>
                  <a:srgbClr val="0000FF"/>
                </a:solidFill>
              </a:rPr>
              <a:t>Prestmo</a:t>
            </a:r>
            <a:endParaRPr lang="nb-NO" sz="1500" b="1" dirty="0"/>
          </a:p>
          <a:p>
            <a:r>
              <a:rPr lang="nb-NO" sz="1500" b="1" dirty="0"/>
              <a:t>f. 280969. </a:t>
            </a:r>
          </a:p>
          <a:p>
            <a:r>
              <a:rPr lang="nb-NO" sz="1500" b="1" dirty="0"/>
              <a:t>Gift, 2 barn. Trondheim</a:t>
            </a:r>
          </a:p>
          <a:p>
            <a:r>
              <a:rPr lang="nb-NO" sz="1500" b="1" dirty="0" err="1"/>
              <a:t>Cand.med</a:t>
            </a:r>
            <a:r>
              <a:rPr lang="nb-NO" sz="1500" b="1" dirty="0"/>
              <a:t> Universitet i Bergen 88-94</a:t>
            </a:r>
            <a:endParaRPr lang="nb-NO" sz="1500" b="1" dirty="0">
              <a:solidFill>
                <a:srgbClr val="0000FF"/>
              </a:solidFill>
            </a:endParaRPr>
          </a:p>
          <a:p>
            <a:pPr marL="257175" indent="-257175">
              <a:buFont typeface="Arial"/>
              <a:buChar char="•"/>
            </a:pPr>
            <a:r>
              <a:rPr lang="nb-NO" sz="1500" b="1" dirty="0" err="1"/>
              <a:t>Turnustjen</a:t>
            </a:r>
            <a:r>
              <a:rPr lang="nb-NO" sz="1500" b="1" dirty="0"/>
              <a:t> ved Kirkenes sykehus/Tana. </a:t>
            </a:r>
          </a:p>
          <a:p>
            <a:pPr marL="257175" indent="-257175">
              <a:buFont typeface="Arial"/>
              <a:buChar char="•"/>
            </a:pPr>
            <a:r>
              <a:rPr lang="nb-NO" sz="1500" b="1" dirty="0"/>
              <a:t>Vernepliktig løytnant og avdelingslege   </a:t>
            </a:r>
          </a:p>
          <a:p>
            <a:r>
              <a:rPr lang="nb-NO" sz="1500" b="1" dirty="0"/>
              <a:t>      Garnisonen i Porsanger 1996.</a:t>
            </a:r>
          </a:p>
          <a:p>
            <a:pPr marL="257175" indent="-257175">
              <a:buFont typeface="Arial"/>
              <a:buChar char="•"/>
            </a:pPr>
            <a:r>
              <a:rPr lang="nb-NO" sz="1500" b="1" dirty="0"/>
              <a:t>1996-2004 </a:t>
            </a:r>
            <a:r>
              <a:rPr lang="nb-NO" sz="1500" b="1" dirty="0" err="1"/>
              <a:t>Ass.l</a:t>
            </a:r>
            <a:r>
              <a:rPr lang="nb-NO" sz="1500" b="1" dirty="0"/>
              <a:t> </a:t>
            </a:r>
          </a:p>
          <a:p>
            <a:r>
              <a:rPr lang="nb-NO" sz="1500" b="1" dirty="0"/>
              <a:t>      Med/Endokrin/Lunge/</a:t>
            </a:r>
            <a:r>
              <a:rPr lang="nb-NO" sz="1500" b="1" dirty="0" err="1"/>
              <a:t>infek</a:t>
            </a:r>
            <a:r>
              <a:rPr lang="nb-NO" sz="1500" b="1" dirty="0"/>
              <a:t> avdeling     </a:t>
            </a:r>
          </a:p>
          <a:p>
            <a:r>
              <a:rPr lang="nb-NO" sz="1500" b="1" dirty="0"/>
              <a:t>      Namsos Sykehus/St Olav </a:t>
            </a:r>
          </a:p>
          <a:p>
            <a:pPr marL="257175" indent="-257175">
              <a:buFont typeface="Arial"/>
              <a:buChar char="•"/>
            </a:pPr>
            <a:r>
              <a:rPr lang="nb-NO" sz="1500" b="1" dirty="0"/>
              <a:t>2004-05 overlege ved Orkdal sykehus</a:t>
            </a:r>
          </a:p>
          <a:p>
            <a:pPr marL="257175" indent="-257175">
              <a:buFont typeface="Arial"/>
              <a:buChar char="•"/>
            </a:pPr>
            <a:r>
              <a:rPr lang="nb-NO" sz="1500" b="1" dirty="0"/>
              <a:t>2005-2008 </a:t>
            </a:r>
            <a:r>
              <a:rPr lang="nb-NO" sz="1500" b="1" dirty="0" err="1"/>
              <a:t>Nyreavd</a:t>
            </a:r>
            <a:r>
              <a:rPr lang="nb-NO" sz="1500" b="1" dirty="0"/>
              <a:t> St Olav</a:t>
            </a:r>
          </a:p>
          <a:p>
            <a:pPr marL="257175" indent="-257175">
              <a:buFont typeface="Arial"/>
              <a:buChar char="•"/>
            </a:pPr>
            <a:r>
              <a:rPr lang="nb-NO" sz="1500" b="1" dirty="0"/>
              <a:t>2008-2010 </a:t>
            </a:r>
            <a:r>
              <a:rPr lang="nb-NO" sz="1500" b="1" dirty="0" err="1"/>
              <a:t>overl</a:t>
            </a:r>
            <a:r>
              <a:rPr lang="nb-NO" sz="1500" b="1" dirty="0"/>
              <a:t> hoftebruddenheten</a:t>
            </a:r>
          </a:p>
          <a:p>
            <a:pPr marL="257175" indent="-257175">
              <a:buFont typeface="Arial"/>
              <a:buChar char="•"/>
            </a:pPr>
            <a:r>
              <a:rPr lang="nb-NO" sz="1500" b="1" dirty="0"/>
              <a:t>2010-15 som konstituert overlege.</a:t>
            </a:r>
          </a:p>
          <a:p>
            <a:pPr marL="257175" indent="-257175">
              <a:buFont typeface="Arial"/>
              <a:buChar char="•"/>
            </a:pPr>
            <a:r>
              <a:rPr lang="nb-NO" sz="1500" b="1" dirty="0" err="1"/>
              <a:t>pHD</a:t>
            </a:r>
            <a:r>
              <a:rPr lang="nb-NO" sz="1500" b="1" dirty="0"/>
              <a:t> 2015</a:t>
            </a:r>
          </a:p>
          <a:p>
            <a:pPr marL="257175" indent="-257175">
              <a:buFont typeface="Arial"/>
              <a:buChar char="•"/>
            </a:pPr>
            <a:r>
              <a:rPr lang="nb-NO" sz="1500" b="1" dirty="0"/>
              <a:t>Spes: </a:t>
            </a:r>
            <a:r>
              <a:rPr lang="nb-NO" sz="1500" b="1" dirty="0" err="1"/>
              <a:t>Indrem</a:t>
            </a:r>
            <a:r>
              <a:rPr lang="nb-NO" sz="1500" b="1" dirty="0"/>
              <a:t>, </a:t>
            </a:r>
            <a:r>
              <a:rPr lang="nb-NO" sz="1500" b="1" dirty="0" err="1"/>
              <a:t>endokr</a:t>
            </a:r>
            <a:r>
              <a:rPr lang="nb-NO" sz="1500" b="1" dirty="0"/>
              <a:t>, nefrologi</a:t>
            </a:r>
          </a:p>
          <a:p>
            <a:r>
              <a:rPr lang="nb-NO" sz="1500" b="1" dirty="0"/>
              <a:t>2015 avtalespesialist i nefrologi og indremedisin; </a:t>
            </a:r>
            <a:r>
              <a:rPr lang="nb-NO" sz="1500" b="1" dirty="0" err="1"/>
              <a:t>Prestmo</a:t>
            </a:r>
            <a:r>
              <a:rPr lang="nb-NO" sz="1500" b="1" dirty="0"/>
              <a:t> </a:t>
            </a:r>
            <a:r>
              <a:rPr lang="nb-NO" sz="1500" b="1" dirty="0" err="1"/>
              <a:t>Spes.l.senter</a:t>
            </a:r>
            <a:r>
              <a:rPr lang="nb-NO" sz="1500" b="1" dirty="0"/>
              <a:t> AS </a:t>
            </a:r>
          </a:p>
          <a:p>
            <a:pPr marL="257175" indent="-257175">
              <a:buFont typeface="Arial"/>
              <a:buChar char="•"/>
            </a:pPr>
            <a:endParaRPr lang="nb-NO" sz="1500" b="1" dirty="0"/>
          </a:p>
        </p:txBody>
      </p:sp>
    </p:spTree>
    <p:extLst>
      <p:ext uri="{BB962C8B-B14F-4D97-AF65-F5344CB8AC3E}">
        <p14:creationId xmlns:p14="http://schemas.microsoft.com/office/powerpoint/2010/main" val="458708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857500" y="355759"/>
            <a:ext cx="3429000" cy="4939814"/>
          </a:xfrm>
          <a:prstGeom prst="rect">
            <a:avLst/>
          </a:prstGeom>
        </p:spPr>
        <p:txBody>
          <a:bodyPr>
            <a:spAutoFit/>
          </a:bodyPr>
          <a:lstStyle/>
          <a:p>
            <a:r>
              <a:rPr lang="nb-NO" sz="1500" b="1" dirty="0">
                <a:solidFill>
                  <a:srgbClr val="0000FF"/>
                </a:solidFill>
              </a:rPr>
              <a:t>Morten Mangersnes. CV</a:t>
            </a:r>
          </a:p>
          <a:p>
            <a:r>
              <a:rPr lang="nb-NO" sz="1500" b="1" dirty="0"/>
              <a:t>55 år  gammel, gift.2 voksne  barn, bosatt i Harstad.  </a:t>
            </a:r>
          </a:p>
          <a:p>
            <a:r>
              <a:rPr lang="nb-NO" sz="1500" b="1" dirty="0"/>
              <a:t> </a:t>
            </a:r>
          </a:p>
          <a:p>
            <a:r>
              <a:rPr lang="nb-NO" sz="1500" b="1" dirty="0"/>
              <a:t>1994 Cand.med.</a:t>
            </a:r>
          </a:p>
          <a:p>
            <a:r>
              <a:rPr lang="nb-NO" sz="1500" b="1" dirty="0"/>
              <a:t> </a:t>
            </a:r>
          </a:p>
          <a:p>
            <a:r>
              <a:rPr lang="nb-NO" sz="1500" b="1" dirty="0"/>
              <a:t>2005 Spesialist i </a:t>
            </a:r>
            <a:r>
              <a:rPr lang="nb-NO" sz="1500" b="1" dirty="0" err="1"/>
              <a:t>gyn</a:t>
            </a:r>
            <a:r>
              <a:rPr lang="nb-NO" sz="1500" b="1" dirty="0"/>
              <a:t>. og fødselshjelp</a:t>
            </a:r>
          </a:p>
          <a:p>
            <a:r>
              <a:rPr lang="nb-NO" sz="1500" b="1" dirty="0"/>
              <a:t>Spesialist utdannet i Harstad, Stavanger og Narvik</a:t>
            </a:r>
          </a:p>
          <a:p>
            <a:r>
              <a:rPr lang="nb-NO" sz="1500" b="1" dirty="0"/>
              <a:t> </a:t>
            </a:r>
          </a:p>
          <a:p>
            <a:r>
              <a:rPr lang="nb-NO" sz="1500" b="1" dirty="0"/>
              <a:t>2014. Nyopprettet  avtalehjemmel i gynekologi på Finnsnes. 100% til d.d.</a:t>
            </a:r>
          </a:p>
          <a:p>
            <a:r>
              <a:rPr lang="nb-NO" sz="1500" b="1" dirty="0"/>
              <a:t>Praksis ble  flyttet til Harstad i 2021. </a:t>
            </a:r>
          </a:p>
          <a:p>
            <a:r>
              <a:rPr lang="nb-NO" sz="1500" b="1" dirty="0"/>
              <a:t> </a:t>
            </a:r>
          </a:p>
          <a:p>
            <a:r>
              <a:rPr lang="nb-NO" sz="1500" b="1" dirty="0"/>
              <a:t>Har jobbet som fastlege, militærlege og rådgivende overlege i NAV.</a:t>
            </a:r>
          </a:p>
          <a:p>
            <a:r>
              <a:rPr lang="nb-NO" sz="1500" b="1" dirty="0"/>
              <a:t>Verv</a:t>
            </a:r>
          </a:p>
          <a:p>
            <a:r>
              <a:rPr lang="nb-NO" sz="1500" b="1" dirty="0"/>
              <a:t>Medlem styret i Troms legeforening.  Medlem SU   og  RU  i nord.</a:t>
            </a:r>
          </a:p>
          <a:p>
            <a:r>
              <a:rPr lang="nb-NO" sz="1500" b="1" dirty="0"/>
              <a:t>Landsrådsrepresentant  i PSL</a:t>
            </a:r>
          </a:p>
        </p:txBody>
      </p:sp>
    </p:spTree>
    <p:extLst>
      <p:ext uri="{BB962C8B-B14F-4D97-AF65-F5344CB8AC3E}">
        <p14:creationId xmlns:p14="http://schemas.microsoft.com/office/powerpoint/2010/main" val="32139482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solidFill>
                  <a:srgbClr val="0000FF"/>
                </a:solidFill>
              </a:rPr>
              <a:t>Valg PSL </a:t>
            </a:r>
            <a:br>
              <a:rPr lang="nb-NO" dirty="0">
                <a:solidFill>
                  <a:srgbClr val="0000FF"/>
                </a:solidFill>
              </a:rPr>
            </a:br>
            <a:r>
              <a:rPr lang="nb-NO" dirty="0">
                <a:solidFill>
                  <a:srgbClr val="0000FF"/>
                </a:solidFill>
              </a:rPr>
              <a:t>Styre </a:t>
            </a:r>
            <a:r>
              <a:rPr lang="mr-IN" dirty="0">
                <a:solidFill>
                  <a:srgbClr val="0000FF"/>
                </a:solidFill>
              </a:rPr>
              <a:t>–</a:t>
            </a:r>
            <a:r>
              <a:rPr lang="nb-NO" dirty="0">
                <a:solidFill>
                  <a:srgbClr val="0000FF"/>
                </a:solidFill>
              </a:rPr>
              <a:t> Fag-/Forskningsutvalget</a:t>
            </a:r>
            <a:endParaRPr lang="nb-NO" dirty="0"/>
          </a:p>
        </p:txBody>
      </p:sp>
      <p:sp>
        <p:nvSpPr>
          <p:cNvPr id="3" name="Rektangel 2"/>
          <p:cNvSpPr/>
          <p:nvPr/>
        </p:nvSpPr>
        <p:spPr>
          <a:xfrm>
            <a:off x="2857500" y="1290630"/>
            <a:ext cx="3429000" cy="2377574"/>
          </a:xfrm>
          <a:prstGeom prst="rect">
            <a:avLst/>
          </a:prstGeom>
        </p:spPr>
        <p:txBody>
          <a:bodyPr>
            <a:spAutoFit/>
          </a:bodyPr>
          <a:lstStyle/>
          <a:p>
            <a:r>
              <a:rPr lang="nb-NO" sz="1350" b="1" dirty="0"/>
              <a:t>Styret PSL:</a:t>
            </a:r>
          </a:p>
          <a:p>
            <a:r>
              <a:rPr lang="nb-NO" sz="1350" b="1" dirty="0"/>
              <a:t>Leder </a:t>
            </a:r>
          </a:p>
          <a:p>
            <a:r>
              <a:rPr lang="nb-NO" sz="1350" b="1" dirty="0"/>
              <a:t>Yngvild </a:t>
            </a:r>
            <a:r>
              <a:rPr lang="nb-NO" sz="1350" b="1" dirty="0" err="1"/>
              <a:t>Skåtun</a:t>
            </a:r>
            <a:r>
              <a:rPr lang="nb-NO" sz="1350" b="1" dirty="0"/>
              <a:t> Hannestad(</a:t>
            </a:r>
            <a:r>
              <a:rPr lang="nb-NO" sz="1350" b="1" dirty="0" err="1"/>
              <a:t>gyn</a:t>
            </a:r>
            <a:r>
              <a:rPr lang="nb-NO" sz="1350" b="1" dirty="0"/>
              <a:t>)V</a:t>
            </a:r>
          </a:p>
          <a:p>
            <a:r>
              <a:rPr lang="nb-NO" sz="1350" b="1" dirty="0"/>
              <a:t>Tor Øivind Grøndahl (øye)SØ</a:t>
            </a:r>
          </a:p>
          <a:p>
            <a:r>
              <a:rPr lang="nb-NO" sz="1350" b="1" dirty="0"/>
              <a:t>Stein Helge Nordahl(ØNH)V</a:t>
            </a:r>
          </a:p>
          <a:p>
            <a:r>
              <a:rPr lang="nb-NO" sz="1350" b="1" dirty="0" err="1"/>
              <a:t>Sivi</a:t>
            </a:r>
            <a:r>
              <a:rPr lang="nb-NO" sz="1350" b="1" dirty="0"/>
              <a:t> Elisabeth Rosendahl(psyk)V</a:t>
            </a:r>
          </a:p>
          <a:p>
            <a:r>
              <a:rPr lang="nb-NO" sz="1350" b="1" dirty="0"/>
              <a:t>Alexandros </a:t>
            </a:r>
            <a:r>
              <a:rPr lang="nb-NO" sz="1350" b="1" dirty="0" err="1"/>
              <a:t>Lazaros</a:t>
            </a:r>
            <a:r>
              <a:rPr lang="nb-NO" sz="1350" b="1" dirty="0"/>
              <a:t> </a:t>
            </a:r>
            <a:r>
              <a:rPr lang="nb-NO" sz="1350" b="1" dirty="0" err="1"/>
              <a:t>Stefous</a:t>
            </a:r>
            <a:r>
              <a:rPr lang="nb-NO" sz="1350" b="1" dirty="0"/>
              <a:t>(hud)SØ </a:t>
            </a:r>
          </a:p>
          <a:p>
            <a:r>
              <a:rPr lang="nb-NO" sz="1350" b="1" dirty="0"/>
              <a:t>Anders </a:t>
            </a:r>
            <a:r>
              <a:rPr lang="nb-NO" sz="1350" b="1" dirty="0" err="1"/>
              <a:t>Prestmo</a:t>
            </a:r>
            <a:r>
              <a:rPr lang="nb-NO" sz="1350" b="1" dirty="0"/>
              <a:t>(</a:t>
            </a:r>
            <a:r>
              <a:rPr lang="nb-NO" sz="1350" b="1" dirty="0" err="1"/>
              <a:t>endokr</a:t>
            </a:r>
            <a:r>
              <a:rPr lang="nb-NO" sz="1350" b="1" dirty="0"/>
              <a:t>)M</a:t>
            </a:r>
          </a:p>
          <a:p>
            <a:r>
              <a:rPr lang="nb-NO" sz="1350" b="1" dirty="0"/>
              <a:t>Morten Mangersnes (</a:t>
            </a:r>
            <a:r>
              <a:rPr lang="nb-NO" sz="1350" b="1" dirty="0" err="1"/>
              <a:t>gyn</a:t>
            </a:r>
            <a:r>
              <a:rPr lang="nb-NO" sz="1350" b="1" dirty="0"/>
              <a:t>)N </a:t>
            </a:r>
          </a:p>
          <a:p>
            <a:r>
              <a:rPr lang="nb-NO" sz="1350" b="1" dirty="0"/>
              <a:t>Vara:</a:t>
            </a:r>
          </a:p>
          <a:p>
            <a:r>
              <a:rPr lang="nb-NO" sz="1350" b="1" dirty="0"/>
              <a:t>Karin Stang Volden(lunge)V</a:t>
            </a:r>
          </a:p>
        </p:txBody>
      </p:sp>
    </p:spTree>
    <p:extLst>
      <p:ext uri="{BB962C8B-B14F-4D97-AF65-F5344CB8AC3E}">
        <p14:creationId xmlns:p14="http://schemas.microsoft.com/office/powerpoint/2010/main" val="301037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solidFill>
                  <a:srgbClr val="0000FF"/>
                </a:solidFill>
              </a:rPr>
              <a:t>Valg PSL </a:t>
            </a:r>
            <a:br>
              <a:rPr lang="nb-NO" dirty="0">
                <a:solidFill>
                  <a:srgbClr val="0000FF"/>
                </a:solidFill>
              </a:rPr>
            </a:br>
            <a:r>
              <a:rPr lang="nb-NO" dirty="0">
                <a:solidFill>
                  <a:srgbClr val="0000FF"/>
                </a:solidFill>
              </a:rPr>
              <a:t>Styre </a:t>
            </a:r>
            <a:r>
              <a:rPr lang="mr-IN" dirty="0">
                <a:solidFill>
                  <a:srgbClr val="0000FF"/>
                </a:solidFill>
              </a:rPr>
              <a:t>–</a:t>
            </a:r>
            <a:r>
              <a:rPr lang="nb-NO" dirty="0">
                <a:solidFill>
                  <a:srgbClr val="0000FF"/>
                </a:solidFill>
              </a:rPr>
              <a:t> Fag-/Forskningsutvalget</a:t>
            </a:r>
          </a:p>
        </p:txBody>
      </p:sp>
      <p:sp>
        <p:nvSpPr>
          <p:cNvPr id="3" name="Rektangel 2"/>
          <p:cNvSpPr/>
          <p:nvPr/>
        </p:nvSpPr>
        <p:spPr>
          <a:xfrm>
            <a:off x="2857500" y="1706129"/>
            <a:ext cx="3429000" cy="1938992"/>
          </a:xfrm>
          <a:prstGeom prst="rect">
            <a:avLst/>
          </a:prstGeom>
        </p:spPr>
        <p:txBody>
          <a:bodyPr>
            <a:spAutoFit/>
          </a:bodyPr>
          <a:lstStyle/>
          <a:p>
            <a:r>
              <a:rPr lang="nb-NO" sz="1500" b="1" dirty="0"/>
              <a:t>Fagutvalget:</a:t>
            </a:r>
          </a:p>
          <a:p>
            <a:r>
              <a:rPr lang="nb-NO" sz="1500" b="1" dirty="0"/>
              <a:t>Leder</a:t>
            </a:r>
          </a:p>
          <a:p>
            <a:r>
              <a:rPr lang="nb-NO" sz="1500" b="1" dirty="0">
                <a:solidFill>
                  <a:srgbClr val="FF0000"/>
                </a:solidFill>
              </a:rPr>
              <a:t>Karen Herlofsen (</a:t>
            </a:r>
            <a:r>
              <a:rPr lang="nb-NO" sz="1500" b="1" dirty="0" err="1">
                <a:solidFill>
                  <a:srgbClr val="FF0000"/>
                </a:solidFill>
              </a:rPr>
              <a:t>nevro</a:t>
            </a:r>
            <a:r>
              <a:rPr lang="nb-NO" sz="1500" b="1" dirty="0">
                <a:solidFill>
                  <a:srgbClr val="FF0000"/>
                </a:solidFill>
              </a:rPr>
              <a:t>)SØ</a:t>
            </a:r>
          </a:p>
          <a:p>
            <a:r>
              <a:rPr lang="nb-NO" sz="1500" b="1" dirty="0"/>
              <a:t>Vibeke </a:t>
            </a:r>
            <a:r>
              <a:rPr lang="nb-NO" sz="1500" b="1" dirty="0" err="1"/>
              <a:t>Huun</a:t>
            </a:r>
            <a:r>
              <a:rPr lang="nb-NO" sz="1500" b="1" dirty="0"/>
              <a:t> Birkeland (øye)V</a:t>
            </a:r>
          </a:p>
          <a:p>
            <a:r>
              <a:rPr lang="da-DK" sz="1500" b="1" dirty="0"/>
              <a:t>Ny:</a:t>
            </a:r>
          </a:p>
          <a:p>
            <a:r>
              <a:rPr lang="da-DK" sz="1500" b="1" dirty="0">
                <a:solidFill>
                  <a:srgbClr val="FF0000"/>
                </a:solidFill>
              </a:rPr>
              <a:t>Kristin Offerdal ( </a:t>
            </a:r>
            <a:r>
              <a:rPr lang="da-DK" sz="1500" b="1" dirty="0" err="1">
                <a:solidFill>
                  <a:srgbClr val="FF0000"/>
                </a:solidFill>
              </a:rPr>
              <a:t>gyn</a:t>
            </a:r>
            <a:r>
              <a:rPr lang="da-DK" sz="1500" b="1" dirty="0">
                <a:solidFill>
                  <a:srgbClr val="FF0000"/>
                </a:solidFill>
              </a:rPr>
              <a:t>) M - 53</a:t>
            </a:r>
          </a:p>
          <a:p>
            <a:endParaRPr lang="da-DK" sz="1500" b="1" dirty="0"/>
          </a:p>
          <a:p>
            <a:r>
              <a:rPr lang="da-DK" sz="1500" b="1" dirty="0" err="1"/>
              <a:t>Styrerepresentant</a:t>
            </a:r>
            <a:endParaRPr lang="nb-NO" sz="1500" b="1" dirty="0"/>
          </a:p>
        </p:txBody>
      </p:sp>
    </p:spTree>
    <p:extLst>
      <p:ext uri="{BB962C8B-B14F-4D97-AF65-F5344CB8AC3E}">
        <p14:creationId xmlns:p14="http://schemas.microsoft.com/office/powerpoint/2010/main" val="827921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665CFA00-E16A-9547-A4F2-498243F6260C}"/>
              </a:ext>
            </a:extLst>
          </p:cNvPr>
          <p:cNvPicPr>
            <a:picLocks noChangeAspect="1"/>
          </p:cNvPicPr>
          <p:nvPr/>
        </p:nvPicPr>
        <p:blipFill rotWithShape="1">
          <a:blip r:embed="rId3"/>
          <a:srcRect l="31348" r="19108"/>
          <a:stretch/>
        </p:blipFill>
        <p:spPr>
          <a:xfrm>
            <a:off x="7867356" y="3431914"/>
            <a:ext cx="1276644" cy="1711586"/>
          </a:xfrm>
          <a:prstGeom prst="rect">
            <a:avLst/>
          </a:prstGeom>
        </p:spPr>
      </p:pic>
      <p:sp>
        <p:nvSpPr>
          <p:cNvPr id="3" name="Tittel 2">
            <a:extLst>
              <a:ext uri="{FF2B5EF4-FFF2-40B4-BE49-F238E27FC236}">
                <a16:creationId xmlns:a16="http://schemas.microsoft.com/office/drawing/2014/main" id="{4517BB03-1D53-0CC3-023F-D7793D8FE3C2}"/>
              </a:ext>
            </a:extLst>
          </p:cNvPr>
          <p:cNvSpPr>
            <a:spLocks noGrp="1"/>
          </p:cNvSpPr>
          <p:nvPr>
            <p:ph type="title"/>
          </p:nvPr>
        </p:nvSpPr>
        <p:spPr>
          <a:xfrm>
            <a:off x="1485900" y="205979"/>
            <a:ext cx="6172200" cy="857250"/>
          </a:xfrm>
        </p:spPr>
        <p:txBody>
          <a:bodyPr anchor="ctr">
            <a:normAutofit/>
          </a:bodyPr>
          <a:lstStyle/>
          <a:p>
            <a:pPr algn="l"/>
            <a:r>
              <a:rPr lang="nb-NO" sz="3075" dirty="0">
                <a:solidFill>
                  <a:schemeClr val="bg1"/>
                </a:solidFill>
              </a:rPr>
              <a:t>Til minne</a:t>
            </a:r>
          </a:p>
        </p:txBody>
      </p:sp>
      <p:sp>
        <p:nvSpPr>
          <p:cNvPr id="9" name="Content Placeholder 2">
            <a:extLst>
              <a:ext uri="{FF2B5EF4-FFF2-40B4-BE49-F238E27FC236}">
                <a16:creationId xmlns:a16="http://schemas.microsoft.com/office/drawing/2014/main" id="{1B736D1B-9D06-1216-FE6C-D00A0167A637}"/>
              </a:ext>
            </a:extLst>
          </p:cNvPr>
          <p:cNvSpPr>
            <a:spLocks noGrp="1"/>
          </p:cNvSpPr>
          <p:nvPr>
            <p:ph sz="half" idx="1"/>
          </p:nvPr>
        </p:nvSpPr>
        <p:spPr>
          <a:xfrm>
            <a:off x="1485900" y="1200151"/>
            <a:ext cx="3086100" cy="3261810"/>
          </a:xfrm>
          <a:solidFill>
            <a:schemeClr val="tx1"/>
          </a:solidFill>
        </p:spPr>
        <p:txBody>
          <a:bodyPr>
            <a:normAutofit lnSpcReduction="10000"/>
          </a:bodyPr>
          <a:lstStyle/>
          <a:p>
            <a:r>
              <a:rPr lang="en-US" dirty="0">
                <a:solidFill>
                  <a:schemeClr val="bg1"/>
                </a:solidFill>
              </a:rPr>
              <a:t>Harald </a:t>
            </a:r>
            <a:r>
              <a:rPr lang="en-US" dirty="0" err="1">
                <a:solidFill>
                  <a:schemeClr val="bg1"/>
                </a:solidFill>
              </a:rPr>
              <a:t>Ørbeck</a:t>
            </a:r>
            <a:r>
              <a:rPr lang="en-US" dirty="0">
                <a:solidFill>
                  <a:schemeClr val="bg1"/>
                </a:solidFill>
              </a:rPr>
              <a:t> </a:t>
            </a:r>
          </a:p>
          <a:p>
            <a:r>
              <a:rPr lang="en-US" dirty="0">
                <a:solidFill>
                  <a:schemeClr val="bg1"/>
                </a:solidFill>
              </a:rPr>
              <a:t>Gunnar Aas-Aune</a:t>
            </a:r>
          </a:p>
          <a:p>
            <a:r>
              <a:rPr lang="en-US" dirty="0">
                <a:solidFill>
                  <a:schemeClr val="bg1"/>
                </a:solidFill>
              </a:rPr>
              <a:t>Per Tore </a:t>
            </a:r>
            <a:r>
              <a:rPr lang="en-US" dirty="0" err="1">
                <a:solidFill>
                  <a:schemeClr val="bg1"/>
                </a:solidFill>
              </a:rPr>
              <a:t>Nordmark</a:t>
            </a:r>
            <a:endParaRPr lang="en-US" dirty="0">
              <a:solidFill>
                <a:schemeClr val="bg1"/>
              </a:solidFill>
            </a:endParaRPr>
          </a:p>
          <a:p>
            <a:r>
              <a:rPr lang="en-US" dirty="0" err="1">
                <a:solidFill>
                  <a:schemeClr val="bg1"/>
                </a:solidFill>
              </a:rPr>
              <a:t>Agnete</a:t>
            </a:r>
            <a:r>
              <a:rPr lang="en-US" dirty="0">
                <a:solidFill>
                  <a:schemeClr val="bg1"/>
                </a:solidFill>
              </a:rPr>
              <a:t> L. </a:t>
            </a:r>
            <a:r>
              <a:rPr lang="en-US" dirty="0" err="1">
                <a:solidFill>
                  <a:schemeClr val="bg1"/>
                </a:solidFill>
              </a:rPr>
              <a:t>Lølandsmo</a:t>
            </a:r>
            <a:endParaRPr lang="en-US" dirty="0">
              <a:solidFill>
                <a:schemeClr val="bg1"/>
              </a:solidFill>
            </a:endParaRPr>
          </a:p>
          <a:p>
            <a:r>
              <a:rPr lang="en-US" dirty="0" err="1">
                <a:solidFill>
                  <a:schemeClr val="bg1"/>
                </a:solidFill>
              </a:rPr>
              <a:t>Magnhild</a:t>
            </a:r>
            <a:r>
              <a:rPr lang="en-US" dirty="0">
                <a:solidFill>
                  <a:schemeClr val="bg1"/>
                </a:solidFill>
              </a:rPr>
              <a:t> </a:t>
            </a:r>
            <a:r>
              <a:rPr lang="en-US" dirty="0" err="1">
                <a:solidFill>
                  <a:schemeClr val="bg1"/>
                </a:solidFill>
              </a:rPr>
              <a:t>Gaasemyr</a:t>
            </a:r>
            <a:endParaRPr lang="en-US" dirty="0">
              <a:solidFill>
                <a:schemeClr val="bg1"/>
              </a:solidFill>
            </a:endParaRPr>
          </a:p>
          <a:p>
            <a:r>
              <a:rPr lang="en-US" dirty="0">
                <a:solidFill>
                  <a:schemeClr val="bg1"/>
                </a:solidFill>
              </a:rPr>
              <a:t>Gunnar Volden</a:t>
            </a:r>
          </a:p>
          <a:p>
            <a:r>
              <a:rPr lang="en-US" dirty="0">
                <a:solidFill>
                  <a:schemeClr val="bg1"/>
                </a:solidFill>
              </a:rPr>
              <a:t>Einar-Johan </a:t>
            </a:r>
            <a:r>
              <a:rPr lang="en-US" dirty="0" err="1">
                <a:solidFill>
                  <a:schemeClr val="bg1"/>
                </a:solidFill>
              </a:rPr>
              <a:t>Milde</a:t>
            </a:r>
            <a:endParaRPr lang="en-US" dirty="0">
              <a:solidFill>
                <a:schemeClr val="bg1"/>
              </a:solidFill>
            </a:endParaRPr>
          </a:p>
          <a:p>
            <a:r>
              <a:rPr lang="en-US" dirty="0">
                <a:solidFill>
                  <a:schemeClr val="bg1"/>
                </a:solidFill>
              </a:rPr>
              <a:t>Kristin A. </a:t>
            </a:r>
            <a:r>
              <a:rPr lang="en-US" dirty="0" err="1">
                <a:solidFill>
                  <a:schemeClr val="bg1"/>
                </a:solidFill>
              </a:rPr>
              <a:t>Jarmund</a:t>
            </a:r>
            <a:endParaRPr lang="en-US" dirty="0">
              <a:solidFill>
                <a:schemeClr val="bg1"/>
              </a:solidFill>
            </a:endParaRPr>
          </a:p>
          <a:p>
            <a:r>
              <a:rPr lang="en-US" dirty="0">
                <a:solidFill>
                  <a:schemeClr val="bg1"/>
                </a:solidFill>
              </a:rPr>
              <a:t>Knut </a:t>
            </a:r>
            <a:r>
              <a:rPr lang="en-US" dirty="0" err="1">
                <a:solidFill>
                  <a:schemeClr val="bg1"/>
                </a:solidFill>
              </a:rPr>
              <a:t>Thunem</a:t>
            </a:r>
            <a:endParaRPr lang="en-US" dirty="0">
              <a:solidFill>
                <a:schemeClr val="bg1"/>
              </a:solidFill>
            </a:endParaRPr>
          </a:p>
          <a:p>
            <a:endParaRPr lang="en-US" dirty="0"/>
          </a:p>
        </p:txBody>
      </p:sp>
      <p:sp>
        <p:nvSpPr>
          <p:cNvPr id="11" name="Content Placeholder 3">
            <a:extLst>
              <a:ext uri="{FF2B5EF4-FFF2-40B4-BE49-F238E27FC236}">
                <a16:creationId xmlns:a16="http://schemas.microsoft.com/office/drawing/2014/main" id="{82148151-3A9D-6763-F254-6AEAF4D7E973}"/>
              </a:ext>
            </a:extLst>
          </p:cNvPr>
          <p:cNvSpPr>
            <a:spLocks noGrp="1"/>
          </p:cNvSpPr>
          <p:nvPr>
            <p:ph sz="half" idx="2"/>
          </p:nvPr>
        </p:nvSpPr>
        <p:spPr>
          <a:xfrm>
            <a:off x="4572000" y="1200150"/>
            <a:ext cx="3086100" cy="3261811"/>
          </a:xfrm>
          <a:noFill/>
        </p:spPr>
        <p:txBody>
          <a:bodyPr>
            <a:normAutofit lnSpcReduction="10000"/>
          </a:bodyPr>
          <a:lstStyle/>
          <a:p>
            <a:r>
              <a:rPr lang="en-US" dirty="0">
                <a:solidFill>
                  <a:schemeClr val="bg1"/>
                </a:solidFill>
              </a:rPr>
              <a:t>Finn Olav </a:t>
            </a:r>
            <a:r>
              <a:rPr lang="en-US" dirty="0" err="1">
                <a:solidFill>
                  <a:schemeClr val="bg1"/>
                </a:solidFill>
              </a:rPr>
              <a:t>Skogmo</a:t>
            </a:r>
            <a:endParaRPr lang="en-US" dirty="0">
              <a:solidFill>
                <a:schemeClr val="bg1"/>
              </a:solidFill>
            </a:endParaRPr>
          </a:p>
          <a:p>
            <a:r>
              <a:rPr lang="en-US" dirty="0">
                <a:solidFill>
                  <a:schemeClr val="bg1"/>
                </a:solidFill>
              </a:rPr>
              <a:t>Einar </a:t>
            </a:r>
            <a:r>
              <a:rPr lang="en-US" dirty="0" err="1">
                <a:solidFill>
                  <a:schemeClr val="bg1"/>
                </a:solidFill>
              </a:rPr>
              <a:t>Årnes</a:t>
            </a:r>
            <a:endParaRPr lang="en-US" dirty="0">
              <a:solidFill>
                <a:schemeClr val="bg1"/>
              </a:solidFill>
            </a:endParaRPr>
          </a:p>
          <a:p>
            <a:r>
              <a:rPr lang="en-US" dirty="0">
                <a:solidFill>
                  <a:schemeClr val="bg1"/>
                </a:solidFill>
              </a:rPr>
              <a:t>Ola Marstein</a:t>
            </a:r>
          </a:p>
          <a:p>
            <a:r>
              <a:rPr lang="en-US" dirty="0">
                <a:solidFill>
                  <a:schemeClr val="bg1"/>
                </a:solidFill>
              </a:rPr>
              <a:t>Roar Jon </a:t>
            </a:r>
            <a:r>
              <a:rPr lang="en-US" dirty="0" err="1">
                <a:solidFill>
                  <a:schemeClr val="bg1"/>
                </a:solidFill>
              </a:rPr>
              <a:t>Vatne</a:t>
            </a:r>
            <a:endParaRPr lang="en-US" dirty="0">
              <a:solidFill>
                <a:schemeClr val="bg1"/>
              </a:solidFill>
            </a:endParaRPr>
          </a:p>
          <a:p>
            <a:r>
              <a:rPr lang="en-US" dirty="0" err="1">
                <a:solidFill>
                  <a:schemeClr val="bg1"/>
                </a:solidFill>
              </a:rPr>
              <a:t>Terje</a:t>
            </a:r>
            <a:r>
              <a:rPr lang="en-US" dirty="0">
                <a:solidFill>
                  <a:schemeClr val="bg1"/>
                </a:solidFill>
              </a:rPr>
              <a:t> </a:t>
            </a:r>
            <a:r>
              <a:rPr lang="en-US" dirty="0" err="1">
                <a:solidFill>
                  <a:schemeClr val="bg1"/>
                </a:solidFill>
              </a:rPr>
              <a:t>Lycke</a:t>
            </a:r>
            <a:endParaRPr lang="en-US" dirty="0">
              <a:solidFill>
                <a:schemeClr val="bg1"/>
              </a:solidFill>
            </a:endParaRPr>
          </a:p>
          <a:p>
            <a:r>
              <a:rPr lang="en-US" dirty="0" err="1">
                <a:solidFill>
                  <a:schemeClr val="bg1"/>
                </a:solidFill>
              </a:rPr>
              <a:t>Eivind</a:t>
            </a:r>
            <a:r>
              <a:rPr lang="en-US" dirty="0">
                <a:solidFill>
                  <a:schemeClr val="bg1"/>
                </a:solidFill>
              </a:rPr>
              <a:t> </a:t>
            </a:r>
            <a:r>
              <a:rPr lang="en-US" dirty="0" err="1">
                <a:solidFill>
                  <a:schemeClr val="bg1"/>
                </a:solidFill>
              </a:rPr>
              <a:t>Mår</a:t>
            </a:r>
            <a:r>
              <a:rPr lang="en-US" dirty="0">
                <a:solidFill>
                  <a:schemeClr val="bg1"/>
                </a:solidFill>
              </a:rPr>
              <a:t> Hannås</a:t>
            </a:r>
          </a:p>
          <a:p>
            <a:r>
              <a:rPr lang="en-US" dirty="0">
                <a:solidFill>
                  <a:schemeClr val="bg1"/>
                </a:solidFill>
              </a:rPr>
              <a:t>Kari </a:t>
            </a:r>
            <a:r>
              <a:rPr lang="en-US" dirty="0" err="1">
                <a:solidFill>
                  <a:schemeClr val="bg1"/>
                </a:solidFill>
              </a:rPr>
              <a:t>Nygård</a:t>
            </a:r>
            <a:endParaRPr lang="en-US" dirty="0">
              <a:solidFill>
                <a:schemeClr val="bg1"/>
              </a:solidFill>
            </a:endParaRPr>
          </a:p>
          <a:p>
            <a:r>
              <a:rPr lang="en-US" dirty="0" err="1">
                <a:solidFill>
                  <a:schemeClr val="bg1"/>
                </a:solidFill>
              </a:rPr>
              <a:t>Enok</a:t>
            </a:r>
            <a:r>
              <a:rPr lang="en-US" dirty="0">
                <a:solidFill>
                  <a:schemeClr val="bg1"/>
                </a:solidFill>
              </a:rPr>
              <a:t> Arnold L. </a:t>
            </a:r>
            <a:r>
              <a:rPr lang="en-US" dirty="0" err="1">
                <a:solidFill>
                  <a:schemeClr val="bg1"/>
                </a:solidFill>
              </a:rPr>
              <a:t>Tjøtta</a:t>
            </a:r>
            <a:endParaRPr lang="en-US" dirty="0">
              <a:solidFill>
                <a:schemeClr val="bg1"/>
              </a:solidFill>
            </a:endParaRPr>
          </a:p>
          <a:p>
            <a:r>
              <a:rPr lang="en-US" dirty="0" err="1">
                <a:solidFill>
                  <a:schemeClr val="bg1"/>
                </a:solidFill>
              </a:rPr>
              <a:t>Kolbein</a:t>
            </a:r>
            <a:r>
              <a:rPr lang="en-US" dirty="0">
                <a:solidFill>
                  <a:schemeClr val="bg1"/>
                </a:solidFill>
              </a:rPr>
              <a:t> </a:t>
            </a:r>
            <a:r>
              <a:rPr lang="en-US" dirty="0" err="1">
                <a:solidFill>
                  <a:schemeClr val="bg1"/>
                </a:solidFill>
              </a:rPr>
              <a:t>Asbjørn</a:t>
            </a:r>
            <a:r>
              <a:rPr lang="en-US" dirty="0">
                <a:solidFill>
                  <a:schemeClr val="bg1"/>
                </a:solidFill>
              </a:rPr>
              <a:t> </a:t>
            </a:r>
            <a:r>
              <a:rPr lang="en-US" dirty="0" err="1">
                <a:solidFill>
                  <a:schemeClr val="bg1"/>
                </a:solidFill>
              </a:rPr>
              <a:t>Finsnes</a:t>
            </a:r>
            <a:endParaRPr lang="en-US" dirty="0">
              <a:solidFill>
                <a:schemeClr val="bg1"/>
              </a:solidFill>
            </a:endParaRPr>
          </a:p>
        </p:txBody>
      </p:sp>
    </p:spTree>
    <p:extLst>
      <p:ext uri="{BB962C8B-B14F-4D97-AF65-F5344CB8AC3E}">
        <p14:creationId xmlns:p14="http://schemas.microsoft.com/office/powerpoint/2010/main" val="3420130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2857500" y="459633"/>
            <a:ext cx="3429000" cy="4478149"/>
          </a:xfrm>
          <a:prstGeom prst="rect">
            <a:avLst/>
          </a:prstGeom>
        </p:spPr>
        <p:txBody>
          <a:bodyPr>
            <a:spAutoFit/>
          </a:bodyPr>
          <a:lstStyle/>
          <a:p>
            <a:r>
              <a:rPr lang="nb-NO" sz="1500" b="1" dirty="0">
                <a:solidFill>
                  <a:srgbClr val="0000FF"/>
                </a:solidFill>
              </a:rPr>
              <a:t>CV Kristin Offerdal - Fagutvalget</a:t>
            </a:r>
          </a:p>
          <a:p>
            <a:r>
              <a:rPr lang="nb-NO" sz="1500" b="1" dirty="0"/>
              <a:t>- Født 21.02.1969</a:t>
            </a:r>
          </a:p>
          <a:p>
            <a:r>
              <a:rPr lang="nb-NO" sz="1500" b="1" dirty="0"/>
              <a:t> </a:t>
            </a:r>
          </a:p>
          <a:p>
            <a:r>
              <a:rPr lang="nb-NO" sz="1500" b="1" dirty="0"/>
              <a:t>Utdanning: 	Medisinstudium ved LMU M</a:t>
            </a:r>
            <a:r>
              <a:rPr lang="de-DE" sz="1500" b="1" dirty="0" err="1"/>
              <a:t>ünchen</a:t>
            </a:r>
            <a:r>
              <a:rPr lang="de-DE" sz="1500" b="1" dirty="0"/>
              <a:t> 1994</a:t>
            </a:r>
            <a:endParaRPr lang="nb-NO" sz="1500" b="1" dirty="0"/>
          </a:p>
          <a:p>
            <a:r>
              <a:rPr lang="nb-NO" sz="1500" b="1" dirty="0"/>
              <a:t> </a:t>
            </a:r>
          </a:p>
          <a:p>
            <a:r>
              <a:rPr lang="nb-NO" sz="1500" b="1" dirty="0"/>
              <a:t>Spesialistutdanning i gynekologi og obstetrikk 1995-2000</a:t>
            </a:r>
          </a:p>
          <a:p>
            <a:r>
              <a:rPr lang="nb-NO" sz="1500" b="1" dirty="0" err="1"/>
              <a:t>Klinikum</a:t>
            </a:r>
            <a:r>
              <a:rPr lang="nb-NO" sz="1500" b="1" dirty="0"/>
              <a:t> </a:t>
            </a:r>
            <a:r>
              <a:rPr lang="nb-NO" sz="1500" b="1" dirty="0" err="1"/>
              <a:t>Straubing</a:t>
            </a:r>
            <a:r>
              <a:rPr lang="nb-NO" sz="1500" b="1" dirty="0"/>
              <a:t>, Tyskland</a:t>
            </a:r>
          </a:p>
          <a:p>
            <a:r>
              <a:rPr lang="nb-NO" sz="1500" b="1" dirty="0" err="1"/>
              <a:t>Klinikum</a:t>
            </a:r>
            <a:r>
              <a:rPr lang="nb-NO" sz="1500" b="1" dirty="0"/>
              <a:t> Nord Nürnberg, Tyskland </a:t>
            </a:r>
          </a:p>
          <a:p>
            <a:r>
              <a:rPr lang="nb-NO" sz="1500" b="1" dirty="0"/>
              <a:t>Aker sykehus, Oslo</a:t>
            </a:r>
          </a:p>
          <a:p>
            <a:r>
              <a:rPr lang="nb-NO" sz="1500" b="1" dirty="0"/>
              <a:t> </a:t>
            </a:r>
          </a:p>
          <a:p>
            <a:r>
              <a:rPr lang="nb-NO" sz="1500" b="1" dirty="0"/>
              <a:t>Overlege på Kvinneklinikken St. Olavs </a:t>
            </a:r>
            <a:r>
              <a:rPr lang="nb-NO" sz="1500" b="1" dirty="0" err="1"/>
              <a:t>Universitetsykehus</a:t>
            </a:r>
            <a:r>
              <a:rPr lang="nb-NO" sz="1500" b="1" dirty="0"/>
              <a:t> 2000-2008 </a:t>
            </a:r>
          </a:p>
          <a:p>
            <a:r>
              <a:rPr lang="nb-NO" sz="1500" b="1" dirty="0"/>
              <a:t>pH D St. Olavs 2008</a:t>
            </a:r>
          </a:p>
          <a:p>
            <a:r>
              <a:rPr lang="nb-NO" sz="1500" b="1" dirty="0" err="1"/>
              <a:t>Avt</a:t>
            </a:r>
            <a:r>
              <a:rPr lang="nb-NO" sz="1500" b="1" dirty="0"/>
              <a:t> spes 20% 2008, 100% 2012 </a:t>
            </a:r>
            <a:r>
              <a:rPr lang="nb-NO" sz="1500" b="1" dirty="0" err="1"/>
              <a:t>Tr</a:t>
            </a:r>
            <a:r>
              <a:rPr lang="nb-NO" sz="1500" b="1" dirty="0"/>
              <a:t> heim</a:t>
            </a:r>
          </a:p>
          <a:p>
            <a:r>
              <a:rPr lang="nb-NO" sz="1500" b="1" dirty="0" err="1"/>
              <a:t>Div</a:t>
            </a:r>
            <a:r>
              <a:rPr lang="nb-NO" sz="1500" b="1" dirty="0"/>
              <a:t> faglige verv.</a:t>
            </a:r>
          </a:p>
          <a:p>
            <a:r>
              <a:rPr lang="nb-NO" sz="1500" b="1" dirty="0"/>
              <a:t>Honorærkonsul for Tyskland i Trøndelag</a:t>
            </a:r>
          </a:p>
          <a:p>
            <a:endParaRPr lang="nb-NO" sz="1500" b="1" dirty="0"/>
          </a:p>
        </p:txBody>
      </p:sp>
    </p:spTree>
    <p:extLst>
      <p:ext uri="{BB962C8B-B14F-4D97-AF65-F5344CB8AC3E}">
        <p14:creationId xmlns:p14="http://schemas.microsoft.com/office/powerpoint/2010/main" val="4236341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solidFill>
                  <a:srgbClr val="0000FF"/>
                </a:solidFill>
              </a:rPr>
              <a:t>Valg PSL </a:t>
            </a:r>
            <a:br>
              <a:rPr lang="nb-NO" dirty="0">
                <a:solidFill>
                  <a:srgbClr val="0000FF"/>
                </a:solidFill>
              </a:rPr>
            </a:br>
            <a:r>
              <a:rPr lang="nb-NO" dirty="0">
                <a:solidFill>
                  <a:srgbClr val="0000FF"/>
                </a:solidFill>
              </a:rPr>
              <a:t>Styre </a:t>
            </a:r>
            <a:r>
              <a:rPr lang="mr-IN" dirty="0">
                <a:solidFill>
                  <a:srgbClr val="0000FF"/>
                </a:solidFill>
              </a:rPr>
              <a:t>–</a:t>
            </a:r>
            <a:r>
              <a:rPr lang="nb-NO" dirty="0">
                <a:solidFill>
                  <a:srgbClr val="0000FF"/>
                </a:solidFill>
              </a:rPr>
              <a:t> Fag-/Forskningsutvalget</a:t>
            </a:r>
          </a:p>
        </p:txBody>
      </p:sp>
      <p:sp>
        <p:nvSpPr>
          <p:cNvPr id="3" name="Rektangel 2"/>
          <p:cNvSpPr/>
          <p:nvPr/>
        </p:nvSpPr>
        <p:spPr>
          <a:xfrm>
            <a:off x="2857500" y="1810004"/>
            <a:ext cx="3429000" cy="1938992"/>
          </a:xfrm>
          <a:prstGeom prst="rect">
            <a:avLst/>
          </a:prstGeom>
        </p:spPr>
        <p:txBody>
          <a:bodyPr>
            <a:spAutoFit/>
          </a:bodyPr>
          <a:lstStyle/>
          <a:p>
            <a:r>
              <a:rPr lang="nb-NO" sz="1500" b="1" dirty="0"/>
              <a:t>Forskningsutvalget:</a:t>
            </a:r>
          </a:p>
          <a:p>
            <a:r>
              <a:rPr lang="nb-NO" sz="1500" b="1" dirty="0">
                <a:solidFill>
                  <a:srgbClr val="FF0000"/>
                </a:solidFill>
              </a:rPr>
              <a:t>Leder</a:t>
            </a:r>
          </a:p>
          <a:p>
            <a:r>
              <a:rPr lang="nb-NO" sz="1500" b="1" dirty="0">
                <a:solidFill>
                  <a:srgbClr val="FF0000"/>
                </a:solidFill>
              </a:rPr>
              <a:t>Birgitte Sanda(</a:t>
            </a:r>
            <a:r>
              <a:rPr lang="nb-NO" sz="1500" b="1" dirty="0" err="1">
                <a:solidFill>
                  <a:srgbClr val="FF0000"/>
                </a:solidFill>
              </a:rPr>
              <a:t>gyn</a:t>
            </a:r>
            <a:r>
              <a:rPr lang="nb-NO" sz="1500" b="1" dirty="0">
                <a:solidFill>
                  <a:srgbClr val="FF0000"/>
                </a:solidFill>
              </a:rPr>
              <a:t>)SØ</a:t>
            </a:r>
          </a:p>
          <a:p>
            <a:r>
              <a:rPr lang="nb-NO" sz="1500" b="1" dirty="0"/>
              <a:t>Daniel de la Ross-</a:t>
            </a:r>
            <a:r>
              <a:rPr lang="nb-NO" sz="1500" b="1" dirty="0" err="1"/>
              <a:t>Carrillo</a:t>
            </a:r>
            <a:r>
              <a:rPr lang="nb-NO" sz="1500" b="1" dirty="0"/>
              <a:t>( hud)SØ</a:t>
            </a:r>
          </a:p>
          <a:p>
            <a:r>
              <a:rPr lang="da-DK" sz="1500" b="1" dirty="0"/>
              <a:t>Ny:</a:t>
            </a:r>
          </a:p>
          <a:p>
            <a:r>
              <a:rPr lang="da-DK" sz="1500" b="1" dirty="0">
                <a:solidFill>
                  <a:srgbClr val="FF0000"/>
                </a:solidFill>
              </a:rPr>
              <a:t>Svein Ove Semb ( </a:t>
            </a:r>
            <a:r>
              <a:rPr lang="da-DK" sz="1500" b="1" dirty="0" err="1">
                <a:solidFill>
                  <a:srgbClr val="FF0000"/>
                </a:solidFill>
              </a:rPr>
              <a:t>øye</a:t>
            </a:r>
            <a:r>
              <a:rPr lang="da-DK" sz="1500" b="1" dirty="0">
                <a:solidFill>
                  <a:srgbClr val="FF0000"/>
                </a:solidFill>
              </a:rPr>
              <a:t>)SØ -61</a:t>
            </a:r>
          </a:p>
          <a:p>
            <a:endParaRPr lang="da-DK" sz="1500" b="1" dirty="0"/>
          </a:p>
          <a:p>
            <a:r>
              <a:rPr lang="da-DK" sz="1500" b="1" dirty="0" err="1"/>
              <a:t>Styrerepresentant</a:t>
            </a:r>
            <a:endParaRPr lang="nb-NO" sz="1500" b="1" dirty="0"/>
          </a:p>
        </p:txBody>
      </p:sp>
    </p:spTree>
    <p:extLst>
      <p:ext uri="{BB962C8B-B14F-4D97-AF65-F5344CB8AC3E}">
        <p14:creationId xmlns:p14="http://schemas.microsoft.com/office/powerpoint/2010/main" val="3760619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857500" y="771257"/>
            <a:ext cx="3429000" cy="4247317"/>
          </a:xfrm>
          <a:prstGeom prst="rect">
            <a:avLst/>
          </a:prstGeom>
        </p:spPr>
        <p:txBody>
          <a:bodyPr>
            <a:spAutoFit/>
          </a:bodyPr>
          <a:lstStyle/>
          <a:p>
            <a:r>
              <a:rPr lang="nb-NO" sz="1500" b="1" dirty="0">
                <a:solidFill>
                  <a:srgbClr val="0000FF"/>
                </a:solidFill>
              </a:rPr>
              <a:t>CV Svein Ove Semb </a:t>
            </a:r>
            <a:r>
              <a:rPr lang="nb-NO" sz="1500" b="1" dirty="0"/>
              <a:t>- </a:t>
            </a:r>
            <a:r>
              <a:rPr lang="nb-NO" sz="1500" b="1" dirty="0">
                <a:solidFill>
                  <a:srgbClr val="0000FF"/>
                </a:solidFill>
              </a:rPr>
              <a:t>Forskningsutvalget</a:t>
            </a:r>
          </a:p>
          <a:p>
            <a:r>
              <a:rPr lang="nb-NO" sz="1500" b="1" dirty="0"/>
              <a:t>Gift ,tre barn 61 år</a:t>
            </a:r>
          </a:p>
          <a:p>
            <a:r>
              <a:rPr lang="nb-NO" sz="1500" b="1" dirty="0"/>
              <a:t> </a:t>
            </a:r>
          </a:p>
          <a:p>
            <a:r>
              <a:rPr lang="nb-NO" sz="1500" b="1" dirty="0" err="1"/>
              <a:t>Cand</a:t>
            </a:r>
            <a:r>
              <a:rPr lang="nb-NO" sz="1500" b="1" dirty="0"/>
              <a:t> med 1991 </a:t>
            </a:r>
          </a:p>
          <a:p>
            <a:r>
              <a:rPr lang="en-US" sz="1500" b="1" dirty="0"/>
              <a:t>1992 – 1998 </a:t>
            </a:r>
            <a:endParaRPr lang="nb-NO" sz="1500" b="1" dirty="0"/>
          </a:p>
          <a:p>
            <a:r>
              <a:rPr lang="en-US" sz="1500" b="1" dirty="0" err="1"/>
              <a:t>Institutt</a:t>
            </a:r>
            <a:r>
              <a:rPr lang="en-US" sz="1500" b="1" dirty="0"/>
              <a:t> for </a:t>
            </a:r>
            <a:r>
              <a:rPr lang="en-US" sz="1500" b="1" dirty="0" err="1"/>
              <a:t>eksperimentell</a:t>
            </a:r>
            <a:r>
              <a:rPr lang="en-US" sz="1500" b="1" dirty="0"/>
              <a:t> </a:t>
            </a:r>
            <a:r>
              <a:rPr lang="en-US" sz="1500" b="1" dirty="0" err="1"/>
              <a:t>medisinsk</a:t>
            </a:r>
            <a:r>
              <a:rPr lang="en-US" sz="1500" b="1" dirty="0"/>
              <a:t> </a:t>
            </a:r>
            <a:r>
              <a:rPr lang="en-US" sz="1500" b="1" dirty="0" err="1"/>
              <a:t>forskning</a:t>
            </a:r>
            <a:r>
              <a:rPr lang="en-US" sz="1500" b="1" dirty="0"/>
              <a:t>, </a:t>
            </a:r>
            <a:r>
              <a:rPr lang="en-US" sz="1500" b="1" dirty="0" err="1"/>
              <a:t>Ullevål</a:t>
            </a:r>
            <a:r>
              <a:rPr lang="en-US" sz="1500" b="1" dirty="0"/>
              <a:t> </a:t>
            </a:r>
            <a:r>
              <a:rPr lang="en-US" sz="1500" b="1" dirty="0" err="1"/>
              <a:t>sykehus</a:t>
            </a:r>
            <a:r>
              <a:rPr lang="en-US" sz="1500" b="1" dirty="0"/>
              <a:t>, N-0407 OSLO ◼ </a:t>
            </a:r>
            <a:r>
              <a:rPr lang="en-US" sz="1500" b="1" dirty="0" err="1"/>
              <a:t>medisinsk</a:t>
            </a:r>
            <a:r>
              <a:rPr lang="en-US" sz="1500" b="1" dirty="0"/>
              <a:t> </a:t>
            </a:r>
            <a:r>
              <a:rPr lang="en-US" sz="1500" b="1" dirty="0" err="1"/>
              <a:t>doktorgrad</a:t>
            </a:r>
            <a:r>
              <a:rPr lang="en-US" sz="1500" b="1" dirty="0"/>
              <a:t> </a:t>
            </a:r>
            <a:r>
              <a:rPr lang="en-US" sz="1500" b="1" dirty="0" err="1"/>
              <a:t>mai</a:t>
            </a:r>
            <a:r>
              <a:rPr lang="en-US" sz="1500" b="1" dirty="0"/>
              <a:t> 1998. </a:t>
            </a:r>
            <a:endParaRPr lang="nb-NO" sz="1500" b="1" dirty="0"/>
          </a:p>
          <a:p>
            <a:r>
              <a:rPr lang="en-US" sz="1500" b="1" dirty="0"/>
              <a:t>1999 – 2009</a:t>
            </a:r>
            <a:endParaRPr lang="nb-NO" sz="1500" b="1" dirty="0"/>
          </a:p>
          <a:p>
            <a:r>
              <a:rPr lang="en-US" sz="1500" b="1" dirty="0" err="1"/>
              <a:t>Øyeavdelingene</a:t>
            </a:r>
            <a:r>
              <a:rPr lang="en-US" sz="1500" b="1" dirty="0"/>
              <a:t> </a:t>
            </a:r>
            <a:r>
              <a:rPr lang="en-US" sz="1500" b="1" dirty="0" err="1"/>
              <a:t>Rikshospitalet</a:t>
            </a:r>
            <a:r>
              <a:rPr lang="en-US" sz="1500" b="1" dirty="0"/>
              <a:t> </a:t>
            </a:r>
            <a:r>
              <a:rPr lang="en-US" sz="1500" b="1" dirty="0" err="1"/>
              <a:t>og</a:t>
            </a:r>
            <a:r>
              <a:rPr lang="en-US" sz="1500" b="1" dirty="0"/>
              <a:t> </a:t>
            </a:r>
            <a:r>
              <a:rPr lang="en-US" sz="1500" b="1" dirty="0" err="1"/>
              <a:t>Ullevål</a:t>
            </a:r>
            <a:r>
              <a:rPr lang="en-US" sz="1500" b="1" dirty="0"/>
              <a:t> </a:t>
            </a:r>
            <a:r>
              <a:rPr lang="en-US" sz="1500" b="1" dirty="0" err="1"/>
              <a:t>sykehus</a:t>
            </a:r>
            <a:r>
              <a:rPr lang="en-US" sz="1500" b="1" dirty="0"/>
              <a:t> ◼ </a:t>
            </a:r>
            <a:r>
              <a:rPr lang="en-US" sz="1500" b="1" dirty="0" err="1"/>
              <a:t>spesialist</a:t>
            </a:r>
            <a:r>
              <a:rPr lang="en-US" sz="1500" b="1" dirty="0"/>
              <a:t> </a:t>
            </a:r>
            <a:r>
              <a:rPr lang="en-US" sz="1500" b="1" dirty="0" err="1"/>
              <a:t>i</a:t>
            </a:r>
            <a:r>
              <a:rPr lang="en-US" sz="1500" b="1" dirty="0"/>
              <a:t> </a:t>
            </a:r>
            <a:r>
              <a:rPr lang="en-US" sz="1500" b="1" dirty="0" err="1"/>
              <a:t>øyesykdommer</a:t>
            </a:r>
            <a:r>
              <a:rPr lang="en-US" sz="1500" b="1" dirty="0"/>
              <a:t> (</a:t>
            </a:r>
            <a:r>
              <a:rPr lang="en-US" sz="1500" b="1" dirty="0" err="1"/>
              <a:t>godkjent</a:t>
            </a:r>
            <a:r>
              <a:rPr lang="en-US" sz="1500" b="1" dirty="0"/>
              <a:t> 14.01.04) </a:t>
            </a:r>
            <a:endParaRPr lang="nb-NO" sz="1500" b="1" dirty="0"/>
          </a:p>
          <a:p>
            <a:r>
              <a:rPr lang="en-US" sz="1500" b="1" dirty="0"/>
              <a:t> </a:t>
            </a:r>
            <a:endParaRPr lang="nb-NO" sz="1500" b="1" dirty="0"/>
          </a:p>
          <a:p>
            <a:r>
              <a:rPr lang="en-US" sz="1500" b="1" dirty="0"/>
              <a:t>Fra 2009 </a:t>
            </a:r>
            <a:r>
              <a:rPr lang="en-US" sz="1500" b="1" dirty="0" err="1"/>
              <a:t>Avtalespesialist</a:t>
            </a:r>
            <a:r>
              <a:rPr lang="en-US" sz="1500" b="1" dirty="0"/>
              <a:t> </a:t>
            </a:r>
            <a:r>
              <a:rPr lang="en-US" sz="1500" b="1" dirty="0" err="1"/>
              <a:t>øye</a:t>
            </a:r>
            <a:r>
              <a:rPr lang="en-US" sz="1500" b="1" dirty="0"/>
              <a:t>:</a:t>
            </a:r>
            <a:endParaRPr lang="nb-NO" sz="1500" b="1" dirty="0"/>
          </a:p>
          <a:p>
            <a:r>
              <a:rPr lang="en-US" sz="1500" b="1" dirty="0" err="1"/>
              <a:t>Blikk</a:t>
            </a:r>
            <a:r>
              <a:rPr lang="en-US" sz="1500" b="1" dirty="0"/>
              <a:t> </a:t>
            </a:r>
            <a:r>
              <a:rPr lang="en-US" sz="1500" b="1" dirty="0" err="1"/>
              <a:t>øyeklinikk</a:t>
            </a:r>
            <a:r>
              <a:rPr lang="en-US" sz="1500" b="1" dirty="0"/>
              <a:t>, Oslo</a:t>
            </a:r>
            <a:endParaRPr lang="nb-NO" sz="1500" b="1" dirty="0"/>
          </a:p>
          <a:p>
            <a:r>
              <a:rPr lang="en-US" sz="1500" b="1" dirty="0"/>
              <a:t> </a:t>
            </a:r>
            <a:endParaRPr lang="nb-NO" sz="1500" b="1" dirty="0"/>
          </a:p>
          <a:p>
            <a:r>
              <a:rPr lang="en-US" sz="1500" b="1" dirty="0" err="1"/>
              <a:t>Doktorgrad</a:t>
            </a:r>
            <a:r>
              <a:rPr lang="en-US" sz="1500" b="1" dirty="0"/>
              <a:t> med. 1998</a:t>
            </a:r>
          </a:p>
          <a:p>
            <a:r>
              <a:rPr lang="en-US" sz="1500" b="1" dirty="0" err="1"/>
              <a:t>Div</a:t>
            </a:r>
            <a:r>
              <a:rPr lang="en-US" sz="1500" b="1" dirty="0"/>
              <a:t> </a:t>
            </a:r>
            <a:r>
              <a:rPr lang="en-US" sz="1500" b="1" dirty="0" err="1"/>
              <a:t>faglige</a:t>
            </a:r>
            <a:r>
              <a:rPr lang="en-US" sz="1500" b="1" dirty="0"/>
              <a:t> </a:t>
            </a:r>
            <a:r>
              <a:rPr lang="en-US" sz="1500" b="1" dirty="0" err="1"/>
              <a:t>verv</a:t>
            </a:r>
            <a:r>
              <a:rPr lang="en-US" sz="1500" b="1" dirty="0"/>
              <a:t>. </a:t>
            </a:r>
            <a:r>
              <a:rPr lang="en-US" sz="1500" b="1" dirty="0" err="1"/>
              <a:t>Tillitsvalg</a:t>
            </a:r>
            <a:r>
              <a:rPr lang="en-US" sz="1500" b="1" dirty="0"/>
              <a:t> </a:t>
            </a:r>
            <a:r>
              <a:rPr lang="en-US" sz="1500" b="1" dirty="0" err="1"/>
              <a:t>Ylf</a:t>
            </a:r>
            <a:r>
              <a:rPr lang="en-US" sz="1500" b="1" dirty="0"/>
              <a:t>/</a:t>
            </a:r>
            <a:r>
              <a:rPr lang="en-US" sz="1500" b="1" dirty="0" err="1"/>
              <a:t>Dnlf</a:t>
            </a:r>
            <a:endParaRPr lang="nb-NO" sz="1500" b="1" dirty="0"/>
          </a:p>
        </p:txBody>
      </p:sp>
    </p:spTree>
    <p:extLst>
      <p:ext uri="{BB962C8B-B14F-4D97-AF65-F5344CB8AC3E}">
        <p14:creationId xmlns:p14="http://schemas.microsoft.com/office/powerpoint/2010/main" val="38026239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solidFill>
                  <a:srgbClr val="0000FF"/>
                </a:solidFill>
              </a:rPr>
              <a:t>Valg PSL </a:t>
            </a:r>
            <a:br>
              <a:rPr lang="nb-NO" dirty="0">
                <a:solidFill>
                  <a:srgbClr val="0000FF"/>
                </a:solidFill>
              </a:rPr>
            </a:br>
            <a:r>
              <a:rPr lang="nb-NO" dirty="0">
                <a:solidFill>
                  <a:srgbClr val="0000FF"/>
                </a:solidFill>
              </a:rPr>
              <a:t>Styre </a:t>
            </a:r>
            <a:r>
              <a:rPr lang="mr-IN" dirty="0">
                <a:solidFill>
                  <a:srgbClr val="0000FF"/>
                </a:solidFill>
              </a:rPr>
              <a:t>–</a:t>
            </a:r>
            <a:r>
              <a:rPr lang="nb-NO" dirty="0">
                <a:solidFill>
                  <a:srgbClr val="0000FF"/>
                </a:solidFill>
              </a:rPr>
              <a:t> Fag-/Forskningsutvalget</a:t>
            </a:r>
          </a:p>
        </p:txBody>
      </p:sp>
      <p:sp>
        <p:nvSpPr>
          <p:cNvPr id="4" name="Rektangel 3"/>
          <p:cNvSpPr/>
          <p:nvPr/>
        </p:nvSpPr>
        <p:spPr>
          <a:xfrm>
            <a:off x="2857500" y="1394506"/>
            <a:ext cx="3826736" cy="3554819"/>
          </a:xfrm>
          <a:prstGeom prst="rect">
            <a:avLst/>
          </a:prstGeom>
        </p:spPr>
        <p:txBody>
          <a:bodyPr wrap="square">
            <a:spAutoFit/>
          </a:bodyPr>
          <a:lstStyle/>
          <a:p>
            <a:r>
              <a:rPr lang="nb-NO" sz="1500" b="1" dirty="0"/>
              <a:t>Innstilte:</a:t>
            </a:r>
          </a:p>
          <a:p>
            <a:r>
              <a:rPr lang="nb-NO" sz="1500" b="1" dirty="0"/>
              <a:t>Leder: Yngvild Hannestad</a:t>
            </a:r>
          </a:p>
          <a:p>
            <a:endParaRPr lang="nb-NO" sz="1500" b="1" dirty="0"/>
          </a:p>
          <a:p>
            <a:r>
              <a:rPr lang="nb-NO" sz="1500" b="1" dirty="0"/>
              <a:t>Nye styremedlemmer; </a:t>
            </a:r>
          </a:p>
          <a:p>
            <a:r>
              <a:rPr lang="nb-NO" sz="1500" b="1" dirty="0"/>
              <a:t>Morten Mangersnes</a:t>
            </a:r>
          </a:p>
          <a:p>
            <a:r>
              <a:rPr lang="is-IS" sz="1500" b="1" dirty="0"/>
              <a:t>Anders Prestmo</a:t>
            </a:r>
          </a:p>
          <a:p>
            <a:endParaRPr lang="is-IS" sz="1500" b="1" dirty="0"/>
          </a:p>
          <a:p>
            <a:r>
              <a:rPr lang="nb-NO" sz="1500" b="1" dirty="0"/>
              <a:t>Nytt medlem fagutvalget: </a:t>
            </a:r>
          </a:p>
          <a:p>
            <a:r>
              <a:rPr lang="nb-NO" sz="1500" b="1" dirty="0"/>
              <a:t>Kristin Offerdal</a:t>
            </a:r>
          </a:p>
          <a:p>
            <a:endParaRPr lang="nb-NO" sz="1500" b="1" dirty="0"/>
          </a:p>
          <a:p>
            <a:r>
              <a:rPr lang="nb-NO" sz="1500" b="1" dirty="0"/>
              <a:t>Nytt medlem forskningsutvalget: </a:t>
            </a:r>
          </a:p>
          <a:p>
            <a:r>
              <a:rPr lang="nb-NO" sz="1500" b="1" dirty="0"/>
              <a:t>Svein Ove Semb</a:t>
            </a:r>
          </a:p>
          <a:p>
            <a:endParaRPr lang="nb-NO" sz="1500" b="1" dirty="0"/>
          </a:p>
          <a:p>
            <a:r>
              <a:rPr lang="nb-NO" sz="1500" b="1" dirty="0"/>
              <a:t>Leder fagutvalget: Karen Herlofsen  </a:t>
            </a:r>
          </a:p>
          <a:p>
            <a:r>
              <a:rPr lang="nb-NO" sz="1500" b="1" dirty="0"/>
              <a:t>Leder forskningsutvalget: Birgitte Sanda</a:t>
            </a:r>
          </a:p>
        </p:txBody>
      </p:sp>
    </p:spTree>
    <p:extLst>
      <p:ext uri="{BB962C8B-B14F-4D97-AF65-F5344CB8AC3E}">
        <p14:creationId xmlns:p14="http://schemas.microsoft.com/office/powerpoint/2010/main" val="30915759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solidFill>
                  <a:srgbClr val="0000FF"/>
                </a:solidFill>
              </a:rPr>
              <a:t>Valg PSL 2023</a:t>
            </a:r>
            <a:endParaRPr lang="nb-NO" dirty="0">
              <a:solidFill>
                <a:srgbClr val="0000FF"/>
              </a:solidFill>
            </a:endParaRPr>
          </a:p>
        </p:txBody>
      </p:sp>
      <p:sp>
        <p:nvSpPr>
          <p:cNvPr id="3" name="Rektangel 2"/>
          <p:cNvSpPr/>
          <p:nvPr/>
        </p:nvSpPr>
        <p:spPr>
          <a:xfrm>
            <a:off x="2857500" y="1498380"/>
            <a:ext cx="3429000" cy="2400657"/>
          </a:xfrm>
          <a:prstGeom prst="rect">
            <a:avLst/>
          </a:prstGeom>
        </p:spPr>
        <p:txBody>
          <a:bodyPr>
            <a:spAutoFit/>
          </a:bodyPr>
          <a:lstStyle/>
          <a:p>
            <a:r>
              <a:rPr lang="nb-NO" sz="1500" b="1" dirty="0"/>
              <a:t>Etter dagen innstilling/valg: 1</a:t>
            </a:r>
          </a:p>
          <a:p>
            <a:r>
              <a:rPr lang="nb-NO" sz="1500" b="1" dirty="0"/>
              <a:t>14 tillitsvalgte i Styret, Fagutvalget  og Forskningsutvalget</a:t>
            </a:r>
          </a:p>
          <a:p>
            <a:r>
              <a:rPr lang="nb-NO" sz="1500" b="1" dirty="0"/>
              <a:t> </a:t>
            </a:r>
          </a:p>
          <a:p>
            <a:r>
              <a:rPr lang="nb-NO" sz="1500" b="1" dirty="0"/>
              <a:t>K/M: 7/7</a:t>
            </a:r>
          </a:p>
          <a:p>
            <a:r>
              <a:rPr lang="nb-NO" sz="1500" b="1" dirty="0"/>
              <a:t>Regioner:</a:t>
            </a:r>
          </a:p>
          <a:p>
            <a:r>
              <a:rPr lang="nb-NO" sz="1500" b="1" dirty="0"/>
              <a:t>SØ: 6</a:t>
            </a:r>
          </a:p>
          <a:p>
            <a:r>
              <a:rPr lang="nb-NO" sz="1500" b="1" dirty="0"/>
              <a:t>V : 5</a:t>
            </a:r>
          </a:p>
          <a:p>
            <a:r>
              <a:rPr lang="nb-NO" sz="1500" b="1" dirty="0"/>
              <a:t>M: 2</a:t>
            </a:r>
          </a:p>
          <a:p>
            <a:r>
              <a:rPr lang="nb-NO" sz="1500" b="1" dirty="0"/>
              <a:t>N : 1</a:t>
            </a:r>
          </a:p>
        </p:txBody>
      </p:sp>
    </p:spTree>
    <p:extLst>
      <p:ext uri="{BB962C8B-B14F-4D97-AF65-F5344CB8AC3E}">
        <p14:creationId xmlns:p14="http://schemas.microsoft.com/office/powerpoint/2010/main" val="2244389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259632" y="897564"/>
            <a:ext cx="6174686" cy="2108269"/>
          </a:xfrm>
          <a:prstGeom prst="rect">
            <a:avLst/>
          </a:prstGeom>
        </p:spPr>
        <p:txBody>
          <a:bodyPr wrap="square">
            <a:spAutoFit/>
          </a:bodyPr>
          <a:lstStyle/>
          <a:p>
            <a:pPr algn="ctr"/>
            <a:r>
              <a:rPr lang="nb-NO" sz="2400" b="1" dirty="0">
                <a:latin typeface="Calisto MT"/>
                <a:ea typeface="Times New Roman"/>
              </a:rPr>
              <a:t>Sak 7 – Tilmeldte saker</a:t>
            </a:r>
            <a:endParaRPr lang="nb-NO" sz="1200" dirty="0">
              <a:latin typeface="Times New Roman"/>
              <a:ea typeface="Times New Roman"/>
            </a:endParaRPr>
          </a:p>
          <a:p>
            <a:r>
              <a:rPr lang="nb-NO" sz="1200" dirty="0">
                <a:latin typeface="Times New Roman"/>
                <a:ea typeface="Times New Roman"/>
              </a:rPr>
              <a:t> </a:t>
            </a:r>
          </a:p>
          <a:p>
            <a:r>
              <a:rPr lang="nb-NO" sz="1350" dirty="0">
                <a:latin typeface="Times New Roman"/>
                <a:ea typeface="Times New Roman"/>
              </a:rPr>
              <a:t> </a:t>
            </a:r>
            <a:endParaRPr lang="nb-NO" sz="1425" dirty="0">
              <a:latin typeface="Calibri" panose="020F0502020204030204" pitchFamily="34" charset="0"/>
              <a:ea typeface="Times New Roman"/>
              <a:cs typeface="Calibri" panose="020F0502020204030204" pitchFamily="34" charset="0"/>
            </a:endParaRPr>
          </a:p>
          <a:p>
            <a:pPr lvl="0"/>
            <a:r>
              <a:rPr lang="nb-NO" sz="1600" dirty="0"/>
              <a:t>	</a:t>
            </a:r>
            <a:r>
              <a:rPr lang="nb-NO" sz="2000" dirty="0"/>
              <a:t>a) Navneendring (vedtektsendring) – </a:t>
            </a:r>
            <a:r>
              <a:rPr lang="nb-NO" sz="2000" dirty="0" err="1"/>
              <a:t>PSLs</a:t>
            </a:r>
            <a:r>
              <a:rPr lang="nb-NO" sz="2000" dirty="0"/>
              <a:t> styre</a:t>
            </a:r>
          </a:p>
          <a:p>
            <a:pPr lvl="0"/>
            <a:endParaRPr lang="nb-NO" dirty="0"/>
          </a:p>
          <a:p>
            <a:pPr lvl="0"/>
            <a:endParaRPr lang="nb-NO" sz="1500" dirty="0"/>
          </a:p>
          <a:p>
            <a:pPr lvl="0"/>
            <a:r>
              <a:rPr lang="nb-NO" sz="1500" dirty="0"/>
              <a:t>  </a:t>
            </a:r>
          </a:p>
          <a:p>
            <a:pPr lvl="0"/>
            <a:endParaRPr lang="nb-NO" sz="1350" dirty="0"/>
          </a:p>
        </p:txBody>
      </p:sp>
    </p:spTree>
    <p:extLst>
      <p:ext uri="{BB962C8B-B14F-4D97-AF65-F5344CB8AC3E}">
        <p14:creationId xmlns:p14="http://schemas.microsoft.com/office/powerpoint/2010/main" val="2589064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descr="Et bilde som inneholder bord&#10;&#10;Automatisk generert beskrivelse">
            <a:extLst>
              <a:ext uri="{FF2B5EF4-FFF2-40B4-BE49-F238E27FC236}">
                <a16:creationId xmlns:a16="http://schemas.microsoft.com/office/drawing/2014/main" id="{32AFF413-B2B4-6C43-A24C-21B28884958E}"/>
              </a:ext>
            </a:extLst>
          </p:cNvPr>
          <p:cNvPicPr>
            <a:picLocks noChangeAspect="1"/>
          </p:cNvPicPr>
          <p:nvPr/>
        </p:nvPicPr>
        <p:blipFill>
          <a:blip r:embed="rId2"/>
          <a:stretch>
            <a:fillRect/>
          </a:stretch>
        </p:blipFill>
        <p:spPr>
          <a:xfrm>
            <a:off x="260692" y="1418475"/>
            <a:ext cx="8622616" cy="2306549"/>
          </a:xfrm>
          <a:prstGeom prst="rect">
            <a:avLst/>
          </a:prstGeom>
        </p:spPr>
      </p:pic>
    </p:spTree>
    <p:extLst>
      <p:ext uri="{BB962C8B-B14F-4D97-AF65-F5344CB8AC3E}">
        <p14:creationId xmlns:p14="http://schemas.microsoft.com/office/powerpoint/2010/main" val="20522257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8E6C864-C5D5-C4AC-9111-B0C987B12B81}"/>
              </a:ext>
            </a:extLst>
          </p:cNvPr>
          <p:cNvSpPr>
            <a:spLocks noGrp="1"/>
          </p:cNvSpPr>
          <p:nvPr>
            <p:ph type="title"/>
          </p:nvPr>
        </p:nvSpPr>
        <p:spPr/>
        <p:txBody>
          <a:bodyPr/>
          <a:lstStyle/>
          <a:p>
            <a:r>
              <a:rPr lang="nb-NO" dirty="0"/>
              <a:t>Bakgrunn</a:t>
            </a:r>
          </a:p>
        </p:txBody>
      </p:sp>
      <p:sp>
        <p:nvSpPr>
          <p:cNvPr id="3" name="Plassholder for innhold 2">
            <a:extLst>
              <a:ext uri="{FF2B5EF4-FFF2-40B4-BE49-F238E27FC236}">
                <a16:creationId xmlns:a16="http://schemas.microsoft.com/office/drawing/2014/main" id="{9426F010-D48D-16DC-E1B2-6A2E11C94516}"/>
              </a:ext>
            </a:extLst>
          </p:cNvPr>
          <p:cNvSpPr>
            <a:spLocks noGrp="1"/>
          </p:cNvSpPr>
          <p:nvPr>
            <p:ph idx="1"/>
          </p:nvPr>
        </p:nvSpPr>
        <p:spPr/>
        <p:txBody>
          <a:bodyPr/>
          <a:lstStyle/>
          <a:p>
            <a:r>
              <a:rPr lang="nb-NO" dirty="0"/>
              <a:t>Vedtak årsmøte 2022</a:t>
            </a:r>
          </a:p>
          <a:p>
            <a:pPr marL="449580">
              <a:tabLst>
                <a:tab pos="449580" algn="l"/>
              </a:tabLst>
            </a:pPr>
            <a:endParaRPr lang="nb-NO" sz="1800" i="1" dirty="0">
              <a:effectLst/>
              <a:latin typeface="Times New Roman" panose="02020603050405020304" pitchFamily="18" charset="0"/>
              <a:ea typeface="Times New Roman" panose="02020603050405020304" pitchFamily="18" charset="0"/>
            </a:endParaRPr>
          </a:p>
          <a:p>
            <a:pPr marL="192405" indent="0">
              <a:buNone/>
              <a:tabLst>
                <a:tab pos="449580" algn="l"/>
              </a:tabLst>
            </a:pPr>
            <a:r>
              <a:rPr lang="nb-NO" sz="1800" i="1" dirty="0">
                <a:effectLst/>
                <a:latin typeface="Times New Roman" panose="02020603050405020304" pitchFamily="18" charset="0"/>
                <a:ea typeface="Times New Roman" panose="02020603050405020304" pitchFamily="18" charset="0"/>
              </a:rPr>
              <a:t>Årsmøtet ber styret gjøre en utredning med sikte på å endre foreningens navn slik at sak om eventuell navneendring fremmes for årsmøtet i 2023.</a:t>
            </a:r>
            <a:endParaRPr lang="nb-NO" sz="1800" dirty="0">
              <a:effectLst/>
              <a:latin typeface="Times New Roman" panose="02020603050405020304" pitchFamily="18" charset="0"/>
              <a:ea typeface="Times New Roman" panose="02020603050405020304" pitchFamily="18" charset="0"/>
            </a:endParaRPr>
          </a:p>
          <a:p>
            <a:endParaRPr lang="nb-NO" dirty="0"/>
          </a:p>
        </p:txBody>
      </p:sp>
    </p:spTree>
    <p:extLst>
      <p:ext uri="{BB962C8B-B14F-4D97-AF65-F5344CB8AC3E}">
        <p14:creationId xmlns:p14="http://schemas.microsoft.com/office/powerpoint/2010/main" val="22506484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AA7684-3065-514B-ABD3-74F3B5A1CCF4}"/>
              </a:ext>
            </a:extLst>
          </p:cNvPr>
          <p:cNvSpPr>
            <a:spLocks noGrp="1"/>
          </p:cNvSpPr>
          <p:nvPr>
            <p:ph type="title"/>
          </p:nvPr>
        </p:nvSpPr>
        <p:spPr/>
        <p:txBody>
          <a:bodyPr/>
          <a:lstStyle/>
          <a:p>
            <a:pPr algn="ctr"/>
            <a:r>
              <a:rPr lang="nb-NO" dirty="0"/>
              <a:t>Yrkesforeningene</a:t>
            </a:r>
          </a:p>
        </p:txBody>
      </p:sp>
      <p:sp>
        <p:nvSpPr>
          <p:cNvPr id="3" name="Plassholder for innhold 2">
            <a:extLst>
              <a:ext uri="{FF2B5EF4-FFF2-40B4-BE49-F238E27FC236}">
                <a16:creationId xmlns:a16="http://schemas.microsoft.com/office/drawing/2014/main" id="{000E3503-1D9C-E747-8118-2271EC67FEDF}"/>
              </a:ext>
            </a:extLst>
          </p:cNvPr>
          <p:cNvSpPr>
            <a:spLocks noGrp="1"/>
          </p:cNvSpPr>
          <p:nvPr>
            <p:ph idx="1"/>
          </p:nvPr>
        </p:nvSpPr>
        <p:spPr/>
        <p:txBody>
          <a:bodyPr/>
          <a:lstStyle/>
          <a:p>
            <a:r>
              <a:rPr lang="nb-NO" dirty="0"/>
              <a:t>Allmennlegeforeningen</a:t>
            </a:r>
          </a:p>
          <a:p>
            <a:r>
              <a:rPr lang="nb-NO" dirty="0"/>
              <a:t>Norsk overlegeforening</a:t>
            </a:r>
          </a:p>
          <a:p>
            <a:r>
              <a:rPr lang="nb-NO" dirty="0"/>
              <a:t>Yngre legers forening</a:t>
            </a:r>
          </a:p>
          <a:p>
            <a:r>
              <a:rPr lang="nb-NO" dirty="0"/>
              <a:t>Leger i vitenskapelige stillinger</a:t>
            </a:r>
          </a:p>
          <a:p>
            <a:r>
              <a:rPr lang="nb-NO" dirty="0"/>
              <a:t>Norsk arbeidsmedisinsk forening</a:t>
            </a:r>
          </a:p>
          <a:p>
            <a:r>
              <a:rPr lang="nb-NO" dirty="0"/>
              <a:t>Leger i samfunnsmedisinsk arbeid</a:t>
            </a:r>
          </a:p>
          <a:p>
            <a:r>
              <a:rPr lang="nb-NO" dirty="0"/>
              <a:t>Praktiserende spesialisters landsforening</a:t>
            </a:r>
          </a:p>
        </p:txBody>
      </p:sp>
    </p:spTree>
    <p:extLst>
      <p:ext uri="{BB962C8B-B14F-4D97-AF65-F5344CB8AC3E}">
        <p14:creationId xmlns:p14="http://schemas.microsoft.com/office/powerpoint/2010/main" val="2309515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187969D-4A49-5747-96FD-0AAA9BA9059D}"/>
              </a:ext>
            </a:extLst>
          </p:cNvPr>
          <p:cNvSpPr>
            <a:spLocks noGrp="1"/>
          </p:cNvSpPr>
          <p:nvPr>
            <p:ph type="title"/>
          </p:nvPr>
        </p:nvSpPr>
        <p:spPr/>
        <p:txBody>
          <a:bodyPr/>
          <a:lstStyle/>
          <a:p>
            <a:r>
              <a:rPr lang="nb-NO" dirty="0"/>
              <a:t>Formaliteter ved eventuelt navnebytte</a:t>
            </a:r>
          </a:p>
        </p:txBody>
      </p:sp>
      <p:sp>
        <p:nvSpPr>
          <p:cNvPr id="3" name="Plassholder for innhold 2">
            <a:extLst>
              <a:ext uri="{FF2B5EF4-FFF2-40B4-BE49-F238E27FC236}">
                <a16:creationId xmlns:a16="http://schemas.microsoft.com/office/drawing/2014/main" id="{02FA7C9F-5BEE-104B-9CE2-0D367359C020}"/>
              </a:ext>
            </a:extLst>
          </p:cNvPr>
          <p:cNvSpPr>
            <a:spLocks noGrp="1"/>
          </p:cNvSpPr>
          <p:nvPr>
            <p:ph idx="1"/>
          </p:nvPr>
        </p:nvSpPr>
        <p:spPr/>
        <p:txBody>
          <a:bodyPr/>
          <a:lstStyle/>
          <a:p>
            <a:r>
              <a:rPr lang="nb-NO" dirty="0"/>
              <a:t>Navneendring regnes som en vedtektsendring. </a:t>
            </a:r>
          </a:p>
          <a:p>
            <a:r>
              <a:rPr lang="nb-NO" dirty="0"/>
              <a:t>Vedtektsendringer vedtas på årsmøtet med 2/3 flertall</a:t>
            </a:r>
          </a:p>
          <a:p>
            <a:r>
              <a:rPr lang="nb-NO" dirty="0"/>
              <a:t>I etterkant skal endringen godkjennes av Sentralstyret. </a:t>
            </a:r>
          </a:p>
          <a:p>
            <a:pPr marL="0" indent="0">
              <a:buNone/>
            </a:pPr>
            <a:endParaRPr lang="nb-NO" sz="1800" b="1" i="1" dirty="0"/>
          </a:p>
        </p:txBody>
      </p:sp>
    </p:spTree>
    <p:extLst>
      <p:ext uri="{BB962C8B-B14F-4D97-AF65-F5344CB8AC3E}">
        <p14:creationId xmlns:p14="http://schemas.microsoft.com/office/powerpoint/2010/main" val="2022735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16FA044-C569-ACCF-9DD9-7E548772053A}"/>
              </a:ext>
            </a:extLst>
          </p:cNvPr>
          <p:cNvSpPr>
            <a:spLocks noGrp="1"/>
          </p:cNvSpPr>
          <p:nvPr>
            <p:ph type="title"/>
          </p:nvPr>
        </p:nvSpPr>
        <p:spPr/>
        <p:txBody>
          <a:bodyPr>
            <a:normAutofit/>
          </a:bodyPr>
          <a:lstStyle/>
          <a:p>
            <a:r>
              <a:rPr lang="nb-NO" dirty="0"/>
              <a:t>Vedta forretningsorden</a:t>
            </a:r>
          </a:p>
        </p:txBody>
      </p:sp>
      <p:sp>
        <p:nvSpPr>
          <p:cNvPr id="3" name="Plassholder for innhold 2">
            <a:extLst>
              <a:ext uri="{FF2B5EF4-FFF2-40B4-BE49-F238E27FC236}">
                <a16:creationId xmlns:a16="http://schemas.microsoft.com/office/drawing/2014/main" id="{D26F4DC6-C14F-56F1-A7C2-9C4FEFF9BCBA}"/>
              </a:ext>
            </a:extLst>
          </p:cNvPr>
          <p:cNvSpPr>
            <a:spLocks noGrp="1"/>
          </p:cNvSpPr>
          <p:nvPr>
            <p:ph idx="1"/>
          </p:nvPr>
        </p:nvSpPr>
        <p:spPr/>
        <p:txBody>
          <a:bodyPr>
            <a:normAutofit fontScale="85000" lnSpcReduction="20000"/>
          </a:bodyPr>
          <a:lstStyle/>
          <a:p>
            <a:pPr marL="0" indent="0">
              <a:lnSpc>
                <a:spcPct val="100000"/>
              </a:lnSpc>
              <a:spcBef>
                <a:spcPts val="0"/>
              </a:spcBef>
              <a:buNone/>
              <a:defRPr/>
            </a:pPr>
            <a:r>
              <a:rPr lang="nb-NO" sz="1400" dirty="0">
                <a:solidFill>
                  <a:prstClr val="black"/>
                </a:solidFill>
                <a:latin typeface="Times New Roman"/>
                <a:ea typeface="SimSun"/>
              </a:rPr>
              <a:t> </a:t>
            </a: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Årsmøtet er et åpent møte med mindre årsmøtet beslutter noe annet.</a:t>
            </a:r>
          </a:p>
          <a:p>
            <a:pPr>
              <a:lnSpc>
                <a:spcPct val="100000"/>
              </a:lnSpc>
              <a:spcBef>
                <a:spcPts val="0"/>
              </a:spcBef>
              <a:buFont typeface="+mj-lt"/>
              <a:buAutoNum type="arabicPeriod"/>
              <a:defRPr/>
            </a:pPr>
            <a:endParaRPr lang="nb-NO" sz="1700" dirty="0">
              <a:solidFill>
                <a:prstClr val="black"/>
              </a:solidFill>
              <a:latin typeface="Times New Roman"/>
              <a:ea typeface="SimSun"/>
            </a:endParaRP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Til å lede møtet velges en ordstyrer.</a:t>
            </a:r>
          </a:p>
          <a:p>
            <a:pPr>
              <a:lnSpc>
                <a:spcPct val="100000"/>
              </a:lnSpc>
              <a:spcBef>
                <a:spcPts val="0"/>
              </a:spcBef>
              <a:buFont typeface="+mj-lt"/>
              <a:buAutoNum type="arabicPeriod"/>
              <a:defRPr/>
            </a:pPr>
            <a:endParaRPr lang="nb-NO" sz="1700" dirty="0">
              <a:solidFill>
                <a:prstClr val="black"/>
              </a:solidFill>
              <a:latin typeface="Times New Roman"/>
              <a:ea typeface="SimSun"/>
            </a:endParaRP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Det foretas navneopprop av påmeldte og registrerte deltagere ved møtestart. Eventuelle endringer i dette må fortløpende meddeles ordstyrer.</a:t>
            </a:r>
          </a:p>
          <a:p>
            <a:pPr>
              <a:lnSpc>
                <a:spcPct val="100000"/>
              </a:lnSpc>
              <a:spcBef>
                <a:spcPts val="0"/>
              </a:spcBef>
              <a:buFont typeface="+mj-lt"/>
              <a:buAutoNum type="arabicPeriod"/>
              <a:defRPr/>
            </a:pPr>
            <a:endParaRPr lang="nb-NO" sz="1700" dirty="0">
              <a:solidFill>
                <a:prstClr val="black"/>
              </a:solidFill>
              <a:latin typeface="Times New Roman"/>
              <a:ea typeface="SimSun"/>
            </a:endParaRP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Ordstyrer avklarer om det er evt. bemerkninger til innkallingen og saklisten.</a:t>
            </a:r>
          </a:p>
          <a:p>
            <a:pPr>
              <a:lnSpc>
                <a:spcPct val="100000"/>
              </a:lnSpc>
              <a:spcBef>
                <a:spcPts val="0"/>
              </a:spcBef>
              <a:buFont typeface="+mj-lt"/>
              <a:buAutoNum type="arabicPeriod"/>
              <a:defRPr/>
            </a:pPr>
            <a:endParaRPr lang="nb-NO" sz="1700" dirty="0">
              <a:solidFill>
                <a:prstClr val="black"/>
              </a:solidFill>
              <a:latin typeface="Times New Roman"/>
              <a:ea typeface="SimSun"/>
            </a:endParaRP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Alle medlemmer av PSL har forslags- og talerett. Andre deltagere har talerett til de konkrete saker. Assosierte medlemmer har ikke stemmerett, jfr. </a:t>
            </a:r>
            <a:r>
              <a:rPr lang="nb-NO" sz="1700" dirty="0" err="1">
                <a:solidFill>
                  <a:prstClr val="black"/>
                </a:solidFill>
                <a:latin typeface="Times New Roman"/>
                <a:ea typeface="SimSun"/>
              </a:rPr>
              <a:t>PSLs</a:t>
            </a:r>
            <a:r>
              <a:rPr lang="nb-NO" sz="1700" dirty="0">
                <a:solidFill>
                  <a:prstClr val="black"/>
                </a:solidFill>
                <a:latin typeface="Times New Roman"/>
                <a:ea typeface="SimSun"/>
              </a:rPr>
              <a:t> lover § 2 annet ledd, siste setning.</a:t>
            </a:r>
          </a:p>
          <a:p>
            <a:pPr>
              <a:lnSpc>
                <a:spcPct val="100000"/>
              </a:lnSpc>
              <a:spcBef>
                <a:spcPts val="0"/>
              </a:spcBef>
              <a:buFont typeface="+mj-lt"/>
              <a:buAutoNum type="arabicPeriod"/>
              <a:defRPr/>
            </a:pPr>
            <a:endParaRPr lang="nb-NO" sz="1700" dirty="0">
              <a:solidFill>
                <a:prstClr val="black"/>
              </a:solidFill>
              <a:latin typeface="Times New Roman"/>
              <a:ea typeface="SimSun"/>
            </a:endParaRP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Det velges en tellekomité til opptelling av avgitte stemmer. Vedtak fattes med simpelt flertall, jfr. Lovenes § 15, med unntak av valg av leder og vedtektsendring som krever absolutt flertall, jfr. Lovenes § 5. Ved stemmelikhet er lederens stemme avgjørende.</a:t>
            </a:r>
          </a:p>
          <a:p>
            <a:pPr>
              <a:lnSpc>
                <a:spcPct val="100000"/>
              </a:lnSpc>
              <a:spcBef>
                <a:spcPts val="0"/>
              </a:spcBef>
              <a:buFont typeface="+mj-lt"/>
              <a:buAutoNum type="arabicPeriod"/>
              <a:defRPr/>
            </a:pPr>
            <a:endParaRPr lang="nb-NO" sz="1700" dirty="0">
              <a:solidFill>
                <a:prstClr val="black"/>
              </a:solidFill>
              <a:latin typeface="Times New Roman"/>
              <a:ea typeface="SimSun"/>
            </a:endParaRPr>
          </a:p>
          <a:p>
            <a:pPr marL="192881" indent="-192881">
              <a:lnSpc>
                <a:spcPct val="100000"/>
              </a:lnSpc>
              <a:spcBef>
                <a:spcPts val="0"/>
              </a:spcBef>
              <a:buFont typeface="+mj-lt"/>
              <a:buAutoNum type="arabicPeriod"/>
              <a:tabLst>
                <a:tab pos="380405" algn="l"/>
              </a:tabLst>
              <a:defRPr/>
            </a:pPr>
            <a:r>
              <a:rPr lang="nb-NO" sz="1700" dirty="0">
                <a:solidFill>
                  <a:prstClr val="black"/>
                </a:solidFill>
                <a:latin typeface="Times New Roman"/>
                <a:ea typeface="SimSun"/>
              </a:rPr>
              <a:t>Forslag skal innleveres skriftlig til ordstyrer.</a:t>
            </a:r>
            <a:endParaRPr lang="nb-NO" sz="1700" dirty="0"/>
          </a:p>
        </p:txBody>
      </p:sp>
    </p:spTree>
    <p:extLst>
      <p:ext uri="{BB962C8B-B14F-4D97-AF65-F5344CB8AC3E}">
        <p14:creationId xmlns:p14="http://schemas.microsoft.com/office/powerpoint/2010/main" val="13100257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7359D6-51AE-2140-7692-1851B8B617EC}"/>
              </a:ext>
            </a:extLst>
          </p:cNvPr>
          <p:cNvSpPr>
            <a:spLocks noGrp="1"/>
          </p:cNvSpPr>
          <p:nvPr>
            <p:ph type="title"/>
          </p:nvPr>
        </p:nvSpPr>
        <p:spPr/>
        <p:txBody>
          <a:bodyPr/>
          <a:lstStyle/>
          <a:p>
            <a:r>
              <a:rPr lang="nb-NO" dirty="0"/>
              <a:t>Alternativer</a:t>
            </a:r>
          </a:p>
        </p:txBody>
      </p:sp>
      <p:sp>
        <p:nvSpPr>
          <p:cNvPr id="3" name="Plassholder for innhold 2">
            <a:extLst>
              <a:ext uri="{FF2B5EF4-FFF2-40B4-BE49-F238E27FC236}">
                <a16:creationId xmlns:a16="http://schemas.microsoft.com/office/drawing/2014/main" id="{923D17FE-3E3A-25E7-92AF-BF984B99E588}"/>
              </a:ext>
            </a:extLst>
          </p:cNvPr>
          <p:cNvSpPr>
            <a:spLocks noGrp="1"/>
          </p:cNvSpPr>
          <p:nvPr>
            <p:ph idx="1"/>
          </p:nvPr>
        </p:nvSpPr>
        <p:spPr/>
        <p:txBody>
          <a:bodyPr>
            <a:normAutofit/>
          </a:bodyPr>
          <a:lstStyle/>
          <a:p>
            <a:pPr marL="0" indent="0">
              <a:buNone/>
            </a:pPr>
            <a:r>
              <a:rPr lang="nb-NO"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Det forslag som styret har vurdert som mest aktuelt er: </a:t>
            </a:r>
            <a:endParaRPr lang="nb-NO"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nb-NO" dirty="0">
                <a:solidFill>
                  <a:srgbClr val="333333"/>
                </a:solidFill>
                <a:effectLst/>
                <a:latin typeface="Source Sans Pro" panose="020B0503030403020204" pitchFamily="34" charset="0"/>
                <a:ea typeface="Calibri" panose="020F0502020204030204" pitchFamily="34" charset="0"/>
                <a:cs typeface="Times New Roman" panose="02020603050405020304" pitchFamily="18" charset="0"/>
              </a:rPr>
              <a:t>Leger i spesialistpraksis (LSP)</a:t>
            </a:r>
            <a:endParaRPr lang="nb-NO"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b-NO" dirty="0"/>
          </a:p>
        </p:txBody>
      </p:sp>
    </p:spTree>
    <p:extLst>
      <p:ext uri="{BB962C8B-B14F-4D97-AF65-F5344CB8AC3E}">
        <p14:creationId xmlns:p14="http://schemas.microsoft.com/office/powerpoint/2010/main" val="730412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9AB9AC-4AC0-BBD9-C4C9-8AC04BBC7FA4}"/>
              </a:ext>
            </a:extLst>
          </p:cNvPr>
          <p:cNvSpPr>
            <a:spLocks noGrp="1"/>
          </p:cNvSpPr>
          <p:nvPr>
            <p:ph type="title"/>
          </p:nvPr>
        </p:nvSpPr>
        <p:spPr/>
        <p:txBody>
          <a:bodyPr/>
          <a:lstStyle/>
          <a:p>
            <a:r>
              <a:rPr lang="nb-NO" dirty="0"/>
              <a:t>Forslag til vedtak</a:t>
            </a:r>
          </a:p>
        </p:txBody>
      </p:sp>
      <p:sp>
        <p:nvSpPr>
          <p:cNvPr id="3" name="Plassholder for innhold 2">
            <a:extLst>
              <a:ext uri="{FF2B5EF4-FFF2-40B4-BE49-F238E27FC236}">
                <a16:creationId xmlns:a16="http://schemas.microsoft.com/office/drawing/2014/main" id="{584587E1-40F3-964B-42D0-63ECEAF97E65}"/>
              </a:ext>
            </a:extLst>
          </p:cNvPr>
          <p:cNvSpPr>
            <a:spLocks noGrp="1"/>
          </p:cNvSpPr>
          <p:nvPr>
            <p:ph idx="1"/>
          </p:nvPr>
        </p:nvSpPr>
        <p:spPr/>
        <p:txBody>
          <a:bodyPr>
            <a:noAutofit/>
          </a:bodyPr>
          <a:lstStyle/>
          <a:p>
            <a:pPr marL="0" indent="0">
              <a:buNone/>
            </a:pPr>
            <a:endParaRPr lang="nb-NO" b="1" dirty="0">
              <a:solidFill>
                <a:srgbClr val="333333"/>
              </a:solidFill>
              <a:ea typeface="Calibri" panose="020F0502020204030204" pitchFamily="34" charset="0"/>
              <a:cs typeface="Times New Roman" panose="02020603050405020304" pitchFamily="18" charset="0"/>
            </a:endParaRPr>
          </a:p>
          <a:p>
            <a:r>
              <a:rPr lang="nb-NO" i="1" dirty="0">
                <a:solidFill>
                  <a:srgbClr val="333333"/>
                </a:solidFill>
                <a:effectLst/>
                <a:ea typeface="Calibri" panose="020F0502020204030204" pitchFamily="34" charset="0"/>
                <a:cs typeface="Times New Roman" panose="02020603050405020304" pitchFamily="18" charset="0"/>
              </a:rPr>
              <a:t>Foreningen beholder sitt navn Praktiserende spesialisters landsforening (PSL)</a:t>
            </a:r>
            <a:endParaRPr lang="nb-NO"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83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EA9621-A723-382A-5510-0AB17A7C7512}"/>
              </a:ext>
            </a:extLst>
          </p:cNvPr>
          <p:cNvSpPr>
            <a:spLocks noGrp="1"/>
          </p:cNvSpPr>
          <p:nvPr>
            <p:ph type="title"/>
          </p:nvPr>
        </p:nvSpPr>
        <p:spPr/>
        <p:txBody>
          <a:bodyPr/>
          <a:lstStyle/>
          <a:p>
            <a:r>
              <a:rPr lang="nb-NO" dirty="0"/>
              <a:t>Godkjenne innkalling og saksliste</a:t>
            </a:r>
          </a:p>
        </p:txBody>
      </p:sp>
      <p:sp>
        <p:nvSpPr>
          <p:cNvPr id="5" name="Plassholder for innhold 4">
            <a:extLst>
              <a:ext uri="{FF2B5EF4-FFF2-40B4-BE49-F238E27FC236}">
                <a16:creationId xmlns:a16="http://schemas.microsoft.com/office/drawing/2014/main" id="{C2A8B96A-0177-005C-194D-2E4F1BDC6110}"/>
              </a:ext>
            </a:extLst>
          </p:cNvPr>
          <p:cNvSpPr>
            <a:spLocks noGrp="1"/>
          </p:cNvSpPr>
          <p:nvPr>
            <p:ph idx="1"/>
          </p:nvPr>
        </p:nvSpPr>
        <p:spPr/>
        <p:txBody>
          <a:bodyPr>
            <a:normAutofit/>
          </a:bodyPr>
          <a:lstStyle/>
          <a:p>
            <a:pPr marL="707231" lvl="2" indent="-192881">
              <a:lnSpc>
                <a:spcPct val="150000"/>
              </a:lnSpc>
              <a:buFont typeface="+mj-lt"/>
              <a:buAutoNum type="arabicPeriod"/>
              <a:tabLst>
                <a:tab pos="506492" algn="l"/>
              </a:tabLst>
            </a:pPr>
            <a:r>
              <a:rPr lang="nb-NO" dirty="0">
                <a:latin typeface="Times New Roman"/>
                <a:ea typeface="Times New Roman"/>
              </a:rPr>
              <a:t>Åpning og konstituering v/leder</a:t>
            </a:r>
          </a:p>
          <a:p>
            <a:pPr marL="707231" lvl="2" indent="-192881">
              <a:lnSpc>
                <a:spcPct val="150000"/>
              </a:lnSpc>
              <a:buFont typeface="+mj-lt"/>
              <a:buAutoNum type="arabicPeriod"/>
              <a:tabLst>
                <a:tab pos="506492" algn="l"/>
              </a:tabLst>
            </a:pPr>
            <a:r>
              <a:rPr lang="nb-NO" dirty="0">
                <a:latin typeface="Times New Roman"/>
                <a:ea typeface="Times New Roman"/>
              </a:rPr>
              <a:t>Valg av ordstyrer</a:t>
            </a:r>
          </a:p>
          <a:p>
            <a:pPr marL="707231" lvl="2" indent="-192881">
              <a:lnSpc>
                <a:spcPct val="150000"/>
              </a:lnSpc>
              <a:buFont typeface="+mj-lt"/>
              <a:buAutoNum type="arabicPeriod"/>
              <a:tabLst>
                <a:tab pos="303967" algn="l"/>
              </a:tabLst>
            </a:pPr>
            <a:r>
              <a:rPr lang="nb-NO" dirty="0">
                <a:latin typeface="Times New Roman"/>
                <a:ea typeface="Times New Roman"/>
              </a:rPr>
              <a:t>Årsberetning</a:t>
            </a:r>
            <a:endParaRPr lang="nb-NO" sz="900" dirty="0">
              <a:latin typeface="Times New Roman"/>
              <a:ea typeface="Times New Roman"/>
            </a:endParaRPr>
          </a:p>
          <a:p>
            <a:pPr marL="707231" lvl="2" indent="-192881">
              <a:lnSpc>
                <a:spcPct val="150000"/>
              </a:lnSpc>
              <a:buFont typeface="+mj-lt"/>
              <a:buAutoNum type="arabicPeriod"/>
              <a:tabLst>
                <a:tab pos="303967" algn="l"/>
              </a:tabLst>
            </a:pPr>
            <a:r>
              <a:rPr lang="nb-NO" dirty="0">
                <a:latin typeface="Times New Roman"/>
                <a:ea typeface="Times New Roman"/>
              </a:rPr>
              <a:t>Regnskap</a:t>
            </a:r>
            <a:endParaRPr lang="nb-NO" sz="900" dirty="0">
              <a:latin typeface="Times New Roman"/>
              <a:ea typeface="Times New Roman"/>
            </a:endParaRPr>
          </a:p>
          <a:p>
            <a:pPr marL="707231" lvl="2" indent="-192881">
              <a:lnSpc>
                <a:spcPct val="150000"/>
              </a:lnSpc>
              <a:buFont typeface="+mj-lt"/>
              <a:buAutoNum type="arabicPeriod"/>
              <a:tabLst>
                <a:tab pos="303967" algn="l"/>
              </a:tabLst>
            </a:pPr>
            <a:r>
              <a:rPr lang="nb-NO" dirty="0">
                <a:latin typeface="Times New Roman"/>
                <a:ea typeface="Times New Roman"/>
              </a:rPr>
              <a:t>Budsjett</a:t>
            </a:r>
            <a:endParaRPr lang="nb-NO" sz="900" dirty="0">
              <a:latin typeface="Times New Roman"/>
              <a:ea typeface="Times New Roman"/>
            </a:endParaRPr>
          </a:p>
          <a:p>
            <a:pPr marL="707231" lvl="2" indent="-192881">
              <a:lnSpc>
                <a:spcPct val="150000"/>
              </a:lnSpc>
              <a:buFont typeface="+mj-lt"/>
              <a:buAutoNum type="arabicPeriod"/>
              <a:tabLst>
                <a:tab pos="303967" algn="l"/>
              </a:tabLst>
            </a:pPr>
            <a:r>
              <a:rPr lang="nb-NO" dirty="0">
                <a:latin typeface="Times New Roman"/>
                <a:ea typeface="Times New Roman"/>
              </a:rPr>
              <a:t>Valg</a:t>
            </a:r>
            <a:endParaRPr lang="nb-NO" sz="900" dirty="0">
              <a:latin typeface="Times New Roman"/>
              <a:ea typeface="Times New Roman"/>
            </a:endParaRPr>
          </a:p>
          <a:p>
            <a:pPr marL="707231" lvl="2" indent="-192881">
              <a:lnSpc>
                <a:spcPct val="150000"/>
              </a:lnSpc>
              <a:buFont typeface="+mj-lt"/>
              <a:buAutoNum type="arabicPeriod"/>
              <a:tabLst>
                <a:tab pos="506492" algn="l"/>
              </a:tabLst>
            </a:pPr>
            <a:r>
              <a:rPr lang="nb-NO" dirty="0">
                <a:latin typeface="Times New Roman"/>
                <a:ea typeface="Times New Roman"/>
              </a:rPr>
              <a:t>Tilmeldte saker</a:t>
            </a:r>
            <a:endParaRPr lang="nb-NO" sz="900" dirty="0">
              <a:latin typeface="Times New Roman"/>
              <a:ea typeface="Times New Roman"/>
            </a:endParaRPr>
          </a:p>
          <a:p>
            <a:endParaRPr lang="nb-NO" dirty="0"/>
          </a:p>
        </p:txBody>
      </p:sp>
    </p:spTree>
    <p:extLst>
      <p:ext uri="{BB962C8B-B14F-4D97-AF65-F5344CB8AC3E}">
        <p14:creationId xmlns:p14="http://schemas.microsoft.com/office/powerpoint/2010/main" val="3828265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CFFF15B-B4CC-0BD6-3778-1B4B1E09E269}"/>
              </a:ext>
            </a:extLst>
          </p:cNvPr>
          <p:cNvSpPr>
            <a:spLocks noGrp="1"/>
          </p:cNvSpPr>
          <p:nvPr>
            <p:ph type="title"/>
          </p:nvPr>
        </p:nvSpPr>
        <p:spPr/>
        <p:txBody>
          <a:bodyPr/>
          <a:lstStyle/>
          <a:p>
            <a:r>
              <a:rPr lang="nb-NO" dirty="0"/>
              <a:t>Sak 2 - Valg av ordstyrer</a:t>
            </a:r>
          </a:p>
        </p:txBody>
      </p:sp>
      <p:sp>
        <p:nvSpPr>
          <p:cNvPr id="5" name="Plassholder for innhold 4">
            <a:extLst>
              <a:ext uri="{FF2B5EF4-FFF2-40B4-BE49-F238E27FC236}">
                <a16:creationId xmlns:a16="http://schemas.microsoft.com/office/drawing/2014/main" id="{2ECBD57E-D2FD-9F0A-12C5-63A27F556B4C}"/>
              </a:ext>
            </a:extLst>
          </p:cNvPr>
          <p:cNvSpPr>
            <a:spLocks noGrp="1"/>
          </p:cNvSpPr>
          <p:nvPr>
            <p:ph idx="1"/>
          </p:nvPr>
        </p:nvSpPr>
        <p:spPr/>
        <p:txBody>
          <a:bodyPr/>
          <a:lstStyle/>
          <a:p>
            <a:r>
              <a:rPr lang="nb-NO" dirty="0"/>
              <a:t>Forslag til vedtak: </a:t>
            </a:r>
          </a:p>
          <a:p>
            <a:pPr marL="0" indent="0">
              <a:buNone/>
            </a:pPr>
            <a:r>
              <a:rPr lang="nb-NO" dirty="0"/>
              <a:t>	Sverre Dølvik velges til ordstyrer</a:t>
            </a:r>
          </a:p>
        </p:txBody>
      </p:sp>
    </p:spTree>
    <p:extLst>
      <p:ext uri="{BB962C8B-B14F-4D97-AF65-F5344CB8AC3E}">
        <p14:creationId xmlns:p14="http://schemas.microsoft.com/office/powerpoint/2010/main" val="204080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388587-1E76-048F-9D3C-8E5C740671F5}"/>
              </a:ext>
            </a:extLst>
          </p:cNvPr>
          <p:cNvSpPr>
            <a:spLocks noGrp="1"/>
          </p:cNvSpPr>
          <p:nvPr>
            <p:ph type="ctrTitle"/>
          </p:nvPr>
        </p:nvSpPr>
        <p:spPr/>
        <p:txBody>
          <a:bodyPr/>
          <a:lstStyle/>
          <a:p>
            <a:r>
              <a:rPr lang="nb-NO" dirty="0"/>
              <a:t>Sak 3 - Årsberetning 2021</a:t>
            </a:r>
          </a:p>
        </p:txBody>
      </p:sp>
      <p:sp>
        <p:nvSpPr>
          <p:cNvPr id="3" name="Undertittel 2">
            <a:extLst>
              <a:ext uri="{FF2B5EF4-FFF2-40B4-BE49-F238E27FC236}">
                <a16:creationId xmlns:a16="http://schemas.microsoft.com/office/drawing/2014/main" id="{B6596388-F04A-DAD4-DCC0-685E9282FE0D}"/>
              </a:ext>
            </a:extLst>
          </p:cNvPr>
          <p:cNvSpPr>
            <a:spLocks noGrp="1"/>
          </p:cNvSpPr>
          <p:nvPr>
            <p:ph type="subTitle" idx="1"/>
          </p:nvPr>
        </p:nvSpPr>
        <p:spPr/>
        <p:txBody>
          <a:bodyPr/>
          <a:lstStyle/>
          <a:p>
            <a:endParaRPr lang="nb-NO"/>
          </a:p>
        </p:txBody>
      </p:sp>
    </p:spTree>
    <p:extLst>
      <p:ext uri="{BB962C8B-B14F-4D97-AF65-F5344CB8AC3E}">
        <p14:creationId xmlns:p14="http://schemas.microsoft.com/office/powerpoint/2010/main" val="735614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B95A56-4CCC-541A-D3A3-E25031201E12}"/>
              </a:ext>
            </a:extLst>
          </p:cNvPr>
          <p:cNvSpPr>
            <a:spLocks noGrp="1"/>
          </p:cNvSpPr>
          <p:nvPr>
            <p:ph type="title"/>
          </p:nvPr>
        </p:nvSpPr>
        <p:spPr/>
        <p:txBody>
          <a:bodyPr/>
          <a:lstStyle/>
          <a:p>
            <a:r>
              <a:rPr lang="nb-NO" dirty="0" err="1"/>
              <a:t>Innnhold</a:t>
            </a:r>
            <a:endParaRPr lang="nb-NO" dirty="0"/>
          </a:p>
        </p:txBody>
      </p:sp>
      <p:sp>
        <p:nvSpPr>
          <p:cNvPr id="3" name="Plassholder for innhold 2">
            <a:extLst>
              <a:ext uri="{FF2B5EF4-FFF2-40B4-BE49-F238E27FC236}">
                <a16:creationId xmlns:a16="http://schemas.microsoft.com/office/drawing/2014/main" id="{8601C7A4-E742-2CFF-6831-76E1179851B6}"/>
              </a:ext>
            </a:extLst>
          </p:cNvPr>
          <p:cNvSpPr>
            <a:spLocks noGrp="1"/>
          </p:cNvSpPr>
          <p:nvPr>
            <p:ph idx="1"/>
          </p:nvPr>
        </p:nvSpPr>
        <p:spPr/>
        <p:txBody>
          <a:bodyPr/>
          <a:lstStyle/>
          <a:p>
            <a:r>
              <a:rPr lang="nb-NO" dirty="0"/>
              <a:t>Oversikt over tillitsvalgte, representasjon i div organer, aktivitet og medlemsmasse, møteaktivitet</a:t>
            </a:r>
          </a:p>
          <a:p>
            <a:r>
              <a:rPr lang="nb-NO" dirty="0"/>
              <a:t>Medlemsstatistikk</a:t>
            </a:r>
          </a:p>
          <a:p>
            <a:r>
              <a:rPr lang="nb-NO" dirty="0"/>
              <a:t>Viktige saker</a:t>
            </a:r>
          </a:p>
          <a:p>
            <a:pPr lvl="1"/>
            <a:endParaRPr lang="nb-NO" dirty="0"/>
          </a:p>
          <a:p>
            <a:pPr marL="0" indent="0">
              <a:buNone/>
            </a:pPr>
            <a:endParaRPr lang="nb-NO" dirty="0"/>
          </a:p>
        </p:txBody>
      </p:sp>
    </p:spTree>
    <p:extLst>
      <p:ext uri="{BB962C8B-B14F-4D97-AF65-F5344CB8AC3E}">
        <p14:creationId xmlns:p14="http://schemas.microsoft.com/office/powerpoint/2010/main" val="169272643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7306</TotalTime>
  <Words>4008</Words>
  <Application>Microsoft Office PowerPoint</Application>
  <PresentationFormat>Skjermfremvisning (16:9)</PresentationFormat>
  <Paragraphs>981</Paragraphs>
  <Slides>51</Slides>
  <Notes>23</Notes>
  <HiddenSlides>0</HiddenSlides>
  <MMClips>0</MMClips>
  <ScaleCrop>false</ScaleCrop>
  <HeadingPairs>
    <vt:vector size="6" baseType="variant">
      <vt:variant>
        <vt:lpstr>Brukte skrifter</vt:lpstr>
      </vt:variant>
      <vt:variant>
        <vt:i4>7</vt:i4>
      </vt:variant>
      <vt:variant>
        <vt:lpstr>Tema</vt:lpstr>
      </vt:variant>
      <vt:variant>
        <vt:i4>2</vt:i4>
      </vt:variant>
      <vt:variant>
        <vt:lpstr>Lysbildetitler</vt:lpstr>
      </vt:variant>
      <vt:variant>
        <vt:i4>51</vt:i4>
      </vt:variant>
    </vt:vector>
  </HeadingPairs>
  <TitlesOfParts>
    <vt:vector size="60" baseType="lpstr">
      <vt:lpstr>Arial</vt:lpstr>
      <vt:lpstr>Calibri</vt:lpstr>
      <vt:lpstr>Calibri Light</vt:lpstr>
      <vt:lpstr>Calisto MT</vt:lpstr>
      <vt:lpstr>Source Sans Pro</vt:lpstr>
      <vt:lpstr>Symbol</vt:lpstr>
      <vt:lpstr>Times New Roman</vt:lpstr>
      <vt:lpstr>Office-tema</vt:lpstr>
      <vt:lpstr>1_Office-tema</vt:lpstr>
      <vt:lpstr>Årsmøte 2022</vt:lpstr>
      <vt:lpstr>DAGSORDEN PSLs ÅRSMØTE 21. APRIL 2023</vt:lpstr>
      <vt:lpstr>Opprop til stede + stemmeberettiget</vt:lpstr>
      <vt:lpstr>Til minne</vt:lpstr>
      <vt:lpstr>Vedta forretningsorden</vt:lpstr>
      <vt:lpstr>Godkjenne innkalling og saksliste</vt:lpstr>
      <vt:lpstr>Sak 2 - Valg av ordstyrer</vt:lpstr>
      <vt:lpstr>Sak 3 - Årsberetning 2021</vt:lpstr>
      <vt:lpstr>Innnhold</vt:lpstr>
      <vt:lpstr>PowerPoint-presentasjon</vt:lpstr>
      <vt:lpstr>PowerPoint-presentasjon</vt:lpstr>
      <vt:lpstr>PowerPoint-presentasjon</vt:lpstr>
      <vt:lpstr>PowerPoint-presentasjon</vt:lpstr>
      <vt:lpstr>Viktige saker</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Valg PSL 2023</vt:lpstr>
      <vt:lpstr>Valg PSL 2023</vt:lpstr>
      <vt:lpstr>Valg PSL 2023</vt:lpstr>
      <vt:lpstr>PowerPoint-presentasjon</vt:lpstr>
      <vt:lpstr>PowerPoint-presentasjon</vt:lpstr>
      <vt:lpstr>PowerPoint-presentasjon</vt:lpstr>
      <vt:lpstr>PowerPoint-presentasjon</vt:lpstr>
      <vt:lpstr>PowerPoint-presentasjon</vt:lpstr>
      <vt:lpstr>PowerPoint-presentasjon</vt:lpstr>
      <vt:lpstr>Valg PSL  Innstilling ny leder</vt:lpstr>
      <vt:lpstr>Valg PSL  Styre – Fag-/Forskningsutvalget</vt:lpstr>
      <vt:lpstr>PowerPoint-presentasjon</vt:lpstr>
      <vt:lpstr>PowerPoint-presentasjon</vt:lpstr>
      <vt:lpstr>Valg PSL  Styre – Fag-/Forskningsutvalget</vt:lpstr>
      <vt:lpstr>Valg PSL  Styre – Fag-/Forskningsutvalget</vt:lpstr>
      <vt:lpstr>PowerPoint-presentasjon</vt:lpstr>
      <vt:lpstr>Valg PSL  Styre – Fag-/Forskningsutvalget</vt:lpstr>
      <vt:lpstr>PowerPoint-presentasjon</vt:lpstr>
      <vt:lpstr>Valg PSL  Styre – Fag-/Forskningsutvalget</vt:lpstr>
      <vt:lpstr>Valg PSL 2023</vt:lpstr>
      <vt:lpstr>PowerPoint-presentasjon</vt:lpstr>
      <vt:lpstr>PowerPoint-presentasjon</vt:lpstr>
      <vt:lpstr>Bakgrunn</vt:lpstr>
      <vt:lpstr>Yrkesforeningene</vt:lpstr>
      <vt:lpstr>Formaliteter ved eventuelt navnebytte</vt:lpstr>
      <vt:lpstr>Alternativer</vt:lpstr>
      <vt:lpstr>Forslag til vedtak</vt:lpstr>
    </vt:vector>
  </TitlesOfParts>
  <Company>DNLF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Pål Alm-Kruse</dc:creator>
  <cp:lastModifiedBy>Anna Sundberg</cp:lastModifiedBy>
  <cp:revision>160</cp:revision>
  <cp:lastPrinted>2020-08-27T06:50:30Z</cp:lastPrinted>
  <dcterms:created xsi:type="dcterms:W3CDTF">2014-08-27T07:48:15Z</dcterms:created>
  <dcterms:modified xsi:type="dcterms:W3CDTF">2023-04-21T09:13:24Z</dcterms:modified>
</cp:coreProperties>
</file>