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79" r:id="rId5"/>
    <p:sldMasterId id="2147483672" r:id="rId6"/>
    <p:sldMasterId id="2147483752" r:id="rId7"/>
  </p:sldMasterIdLst>
  <p:notesMasterIdLst>
    <p:notesMasterId r:id="rId41"/>
  </p:notesMasterIdLst>
  <p:handoutMasterIdLst>
    <p:handoutMasterId r:id="rId42"/>
  </p:handoutMasterIdLst>
  <p:sldIdLst>
    <p:sldId id="266" r:id="rId8"/>
    <p:sldId id="292" r:id="rId9"/>
    <p:sldId id="455" r:id="rId10"/>
    <p:sldId id="375" r:id="rId11"/>
    <p:sldId id="376" r:id="rId12"/>
    <p:sldId id="338" r:id="rId13"/>
    <p:sldId id="518" r:id="rId14"/>
    <p:sldId id="519" r:id="rId15"/>
    <p:sldId id="572" r:id="rId16"/>
    <p:sldId id="571" r:id="rId17"/>
    <p:sldId id="575" r:id="rId18"/>
    <p:sldId id="576" r:id="rId19"/>
    <p:sldId id="577" r:id="rId20"/>
    <p:sldId id="493" r:id="rId21"/>
    <p:sldId id="579" r:id="rId22"/>
    <p:sldId id="580" r:id="rId23"/>
    <p:sldId id="456" r:id="rId24"/>
    <p:sldId id="421" r:id="rId25"/>
    <p:sldId id="489" r:id="rId26"/>
    <p:sldId id="478" r:id="rId27"/>
    <p:sldId id="420" r:id="rId28"/>
    <p:sldId id="508" r:id="rId29"/>
    <p:sldId id="428" r:id="rId30"/>
    <p:sldId id="440" r:id="rId31"/>
    <p:sldId id="460" r:id="rId32"/>
    <p:sldId id="408" r:id="rId33"/>
    <p:sldId id="461" r:id="rId34"/>
    <p:sldId id="410" r:id="rId35"/>
    <p:sldId id="462" r:id="rId36"/>
    <p:sldId id="409" r:id="rId37"/>
    <p:sldId id="362" r:id="rId38"/>
    <p:sldId id="513" r:id="rId39"/>
    <p:sldId id="515" r:id="rId40"/>
  </p:sldIdLst>
  <p:sldSz cx="9144000" cy="6858000" type="screen4x3"/>
  <p:notesSz cx="6797675" cy="987266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7995"/>
    <a:srgbClr val="6C799C"/>
    <a:srgbClr val="0B568F"/>
    <a:srgbClr val="094775"/>
    <a:srgbClr val="A2749D"/>
    <a:srgbClr val="BA9AB7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55" autoAdjust="0"/>
    <p:restoredTop sz="85789" autoAdjust="0"/>
  </p:normalViewPr>
  <p:slideViewPr>
    <p:cSldViewPr>
      <p:cViewPr varScale="1">
        <p:scale>
          <a:sx n="66" d="100"/>
          <a:sy n="66" d="100"/>
        </p:scale>
        <p:origin x="120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71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195"/>
    </p:cViewPr>
  </p:sorterViewPr>
  <p:notesViewPr>
    <p:cSldViewPr>
      <p:cViewPr varScale="1">
        <p:scale>
          <a:sx n="51" d="100"/>
          <a:sy n="51" d="100"/>
        </p:scale>
        <p:origin x="-2946" y="-108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970B07-0512-4588-802A-E3CFECAC28CF}" type="doc">
      <dgm:prSet loTypeId="urn:microsoft.com/office/officeart/2005/8/layout/vList5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19E2667-5D28-45B8-8985-3A76462490FC}">
      <dgm:prSet/>
      <dgm:spPr>
        <a:gradFill rotWithShape="0">
          <a:gsLst>
            <a:gs pos="98000">
              <a:srgbClr val="0B568F"/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nb-NO" dirty="0"/>
            <a:t>SOP har krav til autorisert regnskapsfører</a:t>
          </a:r>
          <a:endParaRPr lang="en-US" dirty="0"/>
        </a:p>
      </dgm:t>
    </dgm:pt>
    <dgm:pt modelId="{9068C8F2-DCDC-4D8E-909D-3FE9F399C004}" type="parTrans" cxnId="{64F01F6D-B21E-4B8F-A4C0-C64AE54805C7}">
      <dgm:prSet/>
      <dgm:spPr/>
      <dgm:t>
        <a:bodyPr/>
        <a:lstStyle/>
        <a:p>
          <a:endParaRPr lang="en-US"/>
        </a:p>
      </dgm:t>
    </dgm:pt>
    <dgm:pt modelId="{181250F3-30E6-464A-87E4-54208D2D3D14}" type="sibTrans" cxnId="{64F01F6D-B21E-4B8F-A4C0-C64AE54805C7}">
      <dgm:prSet/>
      <dgm:spPr/>
      <dgm:t>
        <a:bodyPr/>
        <a:lstStyle/>
        <a:p>
          <a:endParaRPr lang="en-US"/>
        </a:p>
      </dgm:t>
    </dgm:pt>
    <dgm:pt modelId="{772E893A-4793-44E8-B425-D023671CF294}">
      <dgm:prSet/>
      <dgm:spPr>
        <a:gradFill rotWithShape="0">
          <a:gsLst>
            <a:gs pos="100000">
              <a:srgbClr val="0B568F"/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nb-NO" dirty="0"/>
            <a:t>Det er inntekten fra det aktuelle arbeidsforhold på fraværstidspunktet som skal kompenseres</a:t>
          </a:r>
          <a:endParaRPr lang="en-US" dirty="0"/>
        </a:p>
      </dgm:t>
    </dgm:pt>
    <dgm:pt modelId="{383130E2-825F-4F06-B828-64410714644E}" type="parTrans" cxnId="{798068D1-4237-4F1A-9826-D8FBB27A3EA4}">
      <dgm:prSet/>
      <dgm:spPr/>
      <dgm:t>
        <a:bodyPr/>
        <a:lstStyle/>
        <a:p>
          <a:endParaRPr lang="en-US"/>
        </a:p>
      </dgm:t>
    </dgm:pt>
    <dgm:pt modelId="{F5A0A346-3CE9-4F54-8E40-EEB260142D84}" type="sibTrans" cxnId="{798068D1-4237-4F1A-9826-D8FBB27A3EA4}">
      <dgm:prSet/>
      <dgm:spPr/>
      <dgm:t>
        <a:bodyPr/>
        <a:lstStyle/>
        <a:p>
          <a:endParaRPr lang="en-US"/>
        </a:p>
      </dgm:t>
    </dgm:pt>
    <dgm:pt modelId="{A7F5483E-BBD9-45F4-8F68-4E7927029943}">
      <dgm:prSet/>
      <dgm:spPr>
        <a:solidFill>
          <a:srgbClr val="6C799C">
            <a:alpha val="50000"/>
          </a:srgbClr>
        </a:solidFill>
      </dgm:spPr>
      <dgm:t>
        <a:bodyPr/>
        <a:lstStyle/>
        <a:p>
          <a:r>
            <a:rPr lang="nb-NO" dirty="0"/>
            <a:t>Ikke vikariatet du hadde i fjor…</a:t>
          </a:r>
          <a:endParaRPr lang="en-US" dirty="0"/>
        </a:p>
      </dgm:t>
    </dgm:pt>
    <dgm:pt modelId="{C4FE54C4-924E-4687-A03A-C39CBD5DE619}" type="parTrans" cxnId="{336951E8-78F3-4DCE-B615-E8879D73EB33}">
      <dgm:prSet/>
      <dgm:spPr/>
      <dgm:t>
        <a:bodyPr/>
        <a:lstStyle/>
        <a:p>
          <a:endParaRPr lang="en-US"/>
        </a:p>
      </dgm:t>
    </dgm:pt>
    <dgm:pt modelId="{58576AAF-6927-4AC3-8695-BEC5D148FD02}" type="sibTrans" cxnId="{336951E8-78F3-4DCE-B615-E8879D73EB33}">
      <dgm:prSet/>
      <dgm:spPr/>
      <dgm:t>
        <a:bodyPr/>
        <a:lstStyle/>
        <a:p>
          <a:endParaRPr lang="en-US"/>
        </a:p>
      </dgm:t>
    </dgm:pt>
    <dgm:pt modelId="{B7FC5834-F258-4888-927D-1AF0E75C366F}">
      <dgm:prSet/>
      <dgm:spPr>
        <a:solidFill>
          <a:srgbClr val="6C799C">
            <a:alpha val="50000"/>
          </a:srgbClr>
        </a:solidFill>
      </dgm:spPr>
      <dgm:t>
        <a:bodyPr/>
        <a:lstStyle/>
        <a:p>
          <a:r>
            <a:rPr lang="nb-NO" dirty="0"/>
            <a:t>Men vedtektene sier at inntekt fra foregående år skal være beregningsgrunnlag når denne er representativ</a:t>
          </a:r>
          <a:endParaRPr lang="en-US" dirty="0"/>
        </a:p>
      </dgm:t>
    </dgm:pt>
    <dgm:pt modelId="{6C29887A-7AF4-4625-A53B-7C517AB31841}" type="parTrans" cxnId="{40FC7ECE-414A-4E36-A695-AA1FD80998F1}">
      <dgm:prSet/>
      <dgm:spPr/>
      <dgm:t>
        <a:bodyPr/>
        <a:lstStyle/>
        <a:p>
          <a:endParaRPr lang="en-US"/>
        </a:p>
      </dgm:t>
    </dgm:pt>
    <dgm:pt modelId="{9B369EAF-0E47-499E-914A-8E44005C52C7}" type="sibTrans" cxnId="{40FC7ECE-414A-4E36-A695-AA1FD80998F1}">
      <dgm:prSet/>
      <dgm:spPr/>
      <dgm:t>
        <a:bodyPr/>
        <a:lstStyle/>
        <a:p>
          <a:endParaRPr lang="en-US"/>
        </a:p>
      </dgm:t>
    </dgm:pt>
    <dgm:pt modelId="{C8FD37EE-7588-4CEC-B9C9-27FB4616D7FE}">
      <dgm:prSet/>
      <dgm:spPr>
        <a:gradFill rotWithShape="0">
          <a:gsLst>
            <a:gs pos="100000">
              <a:srgbClr val="0B568F"/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nb-NO" dirty="0"/>
            <a:t>Egne rutiner ved såkalt </a:t>
          </a:r>
          <a:r>
            <a:rPr lang="nb-NO" i="1" dirty="0"/>
            <a:t>spesialberegning</a:t>
          </a:r>
          <a:endParaRPr lang="en-US" dirty="0"/>
        </a:p>
      </dgm:t>
    </dgm:pt>
    <dgm:pt modelId="{2ADAF1CD-F1F4-46BC-83F9-A6A9E9AE6241}" type="parTrans" cxnId="{6EFEE473-C152-4ACA-A3E7-72EADB393520}">
      <dgm:prSet/>
      <dgm:spPr/>
      <dgm:t>
        <a:bodyPr/>
        <a:lstStyle/>
        <a:p>
          <a:endParaRPr lang="en-US"/>
        </a:p>
      </dgm:t>
    </dgm:pt>
    <dgm:pt modelId="{A083700A-8CEA-4602-8891-82726592AA7C}" type="sibTrans" cxnId="{6EFEE473-C152-4ACA-A3E7-72EADB393520}">
      <dgm:prSet/>
      <dgm:spPr/>
      <dgm:t>
        <a:bodyPr/>
        <a:lstStyle/>
        <a:p>
          <a:endParaRPr lang="en-US"/>
        </a:p>
      </dgm:t>
    </dgm:pt>
    <dgm:pt modelId="{78BB492B-EC05-4AA5-BA42-3DE31A8C7130}">
      <dgm:prSet/>
      <dgm:spPr>
        <a:solidFill>
          <a:srgbClr val="697995">
            <a:alpha val="50000"/>
          </a:srgbClr>
        </a:solidFill>
      </dgm:spPr>
      <dgm:t>
        <a:bodyPr/>
        <a:lstStyle/>
        <a:p>
          <a:r>
            <a:rPr lang="nb-NO" dirty="0"/>
            <a:t>Når foregående år ikke er representativt </a:t>
          </a:r>
          <a:endParaRPr lang="en-US" dirty="0"/>
        </a:p>
      </dgm:t>
    </dgm:pt>
    <dgm:pt modelId="{A0F7DABB-1BD4-49A2-B073-9E6EA2D79754}" type="parTrans" cxnId="{BA50DE34-EECD-4F93-89E7-BF690311450D}">
      <dgm:prSet/>
      <dgm:spPr/>
      <dgm:t>
        <a:bodyPr/>
        <a:lstStyle/>
        <a:p>
          <a:endParaRPr lang="en-US"/>
        </a:p>
      </dgm:t>
    </dgm:pt>
    <dgm:pt modelId="{DCA24DED-BB97-4C1B-8D66-64FD331274EB}" type="sibTrans" cxnId="{BA50DE34-EECD-4F93-89E7-BF690311450D}">
      <dgm:prSet/>
      <dgm:spPr/>
      <dgm:t>
        <a:bodyPr/>
        <a:lstStyle/>
        <a:p>
          <a:endParaRPr lang="en-US"/>
        </a:p>
      </dgm:t>
    </dgm:pt>
    <dgm:pt modelId="{BC46BA49-49B8-4393-B68E-EB20DC8050E4}">
      <dgm:prSet/>
      <dgm:spPr>
        <a:solidFill>
          <a:srgbClr val="697995">
            <a:alpha val="50000"/>
          </a:srgbClr>
        </a:solidFill>
      </dgm:spPr>
      <dgm:t>
        <a:bodyPr/>
        <a:lstStyle/>
        <a:p>
          <a:r>
            <a:rPr lang="nb-NO"/>
            <a:t>Grunnlaget skal være fra så lang periode som mulig</a:t>
          </a:r>
          <a:endParaRPr lang="en-US"/>
        </a:p>
      </dgm:t>
    </dgm:pt>
    <dgm:pt modelId="{069B9D97-D16F-41A3-95D4-AB039C0EA19E}" type="parTrans" cxnId="{A3ED7F21-598C-42A2-8D96-173FACD9806E}">
      <dgm:prSet/>
      <dgm:spPr/>
      <dgm:t>
        <a:bodyPr/>
        <a:lstStyle/>
        <a:p>
          <a:endParaRPr lang="en-US"/>
        </a:p>
      </dgm:t>
    </dgm:pt>
    <dgm:pt modelId="{024BCE61-689E-49EF-B0CC-41780B6BDD80}" type="sibTrans" cxnId="{A3ED7F21-598C-42A2-8D96-173FACD9806E}">
      <dgm:prSet/>
      <dgm:spPr/>
      <dgm:t>
        <a:bodyPr/>
        <a:lstStyle/>
        <a:p>
          <a:endParaRPr lang="en-US"/>
        </a:p>
      </dgm:t>
    </dgm:pt>
    <dgm:pt modelId="{EDD156A1-4F60-4F05-B32F-0C91DD6737E8}" type="pres">
      <dgm:prSet presAssocID="{7E970B07-0512-4588-802A-E3CFECAC28CF}" presName="Name0" presStyleCnt="0">
        <dgm:presLayoutVars>
          <dgm:dir/>
          <dgm:animLvl val="lvl"/>
          <dgm:resizeHandles val="exact"/>
        </dgm:presLayoutVars>
      </dgm:prSet>
      <dgm:spPr/>
    </dgm:pt>
    <dgm:pt modelId="{A5544B10-6F86-475D-9C64-869F4C564F2F}" type="pres">
      <dgm:prSet presAssocID="{D19E2667-5D28-45B8-8985-3A76462490FC}" presName="linNode" presStyleCnt="0"/>
      <dgm:spPr/>
    </dgm:pt>
    <dgm:pt modelId="{1E5C317C-8335-44ED-8E1B-3805D5C6AAF4}" type="pres">
      <dgm:prSet presAssocID="{D19E2667-5D28-45B8-8985-3A76462490FC}" presName="parentText" presStyleLbl="node1" presStyleIdx="0" presStyleCnt="3" custScaleX="277778">
        <dgm:presLayoutVars>
          <dgm:chMax val="1"/>
          <dgm:bulletEnabled val="1"/>
        </dgm:presLayoutVars>
      </dgm:prSet>
      <dgm:spPr/>
    </dgm:pt>
    <dgm:pt modelId="{FD78453D-1E36-466B-93CB-A63850165C54}" type="pres">
      <dgm:prSet presAssocID="{181250F3-30E6-464A-87E4-54208D2D3D14}" presName="sp" presStyleCnt="0"/>
      <dgm:spPr/>
    </dgm:pt>
    <dgm:pt modelId="{E386484E-3D6D-4622-9FCD-87042A4DE183}" type="pres">
      <dgm:prSet presAssocID="{772E893A-4793-44E8-B425-D023671CF294}" presName="linNode" presStyleCnt="0"/>
      <dgm:spPr/>
    </dgm:pt>
    <dgm:pt modelId="{FDF1BA59-982A-4BEB-A102-A9733175EE06}" type="pres">
      <dgm:prSet presAssocID="{772E893A-4793-44E8-B425-D023671CF294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E5B3D81B-C2CC-4AA7-8B7B-068A1B4765F9}" type="pres">
      <dgm:prSet presAssocID="{772E893A-4793-44E8-B425-D023671CF294}" presName="descendantText" presStyleLbl="alignAccFollowNode1" presStyleIdx="0" presStyleCnt="2">
        <dgm:presLayoutVars>
          <dgm:bulletEnabled val="1"/>
        </dgm:presLayoutVars>
      </dgm:prSet>
      <dgm:spPr/>
    </dgm:pt>
    <dgm:pt modelId="{BBD9FC07-CDB2-42D3-83BA-BBA8224E72C6}" type="pres">
      <dgm:prSet presAssocID="{F5A0A346-3CE9-4F54-8E40-EEB260142D84}" presName="sp" presStyleCnt="0"/>
      <dgm:spPr/>
    </dgm:pt>
    <dgm:pt modelId="{46ECCB78-0770-453B-9B65-26B1F24E3A30}" type="pres">
      <dgm:prSet presAssocID="{C8FD37EE-7588-4CEC-B9C9-27FB4616D7FE}" presName="linNode" presStyleCnt="0"/>
      <dgm:spPr/>
    </dgm:pt>
    <dgm:pt modelId="{08348D88-66C7-41BB-BC45-20EBD2A44188}" type="pres">
      <dgm:prSet presAssocID="{C8FD37EE-7588-4CEC-B9C9-27FB4616D7FE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136F4BAC-8825-41F4-9033-145EB944BDE2}" type="pres">
      <dgm:prSet presAssocID="{C8FD37EE-7588-4CEC-B9C9-27FB4616D7FE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A3ED7F21-598C-42A2-8D96-173FACD9806E}" srcId="{C8FD37EE-7588-4CEC-B9C9-27FB4616D7FE}" destId="{BC46BA49-49B8-4393-B68E-EB20DC8050E4}" srcOrd="1" destOrd="0" parTransId="{069B9D97-D16F-41A3-95D4-AB039C0EA19E}" sibTransId="{024BCE61-689E-49EF-B0CC-41780B6BDD80}"/>
    <dgm:cxn modelId="{47D93E32-8850-48EE-AECC-299A32CBD92C}" type="presOf" srcId="{BC46BA49-49B8-4393-B68E-EB20DC8050E4}" destId="{136F4BAC-8825-41F4-9033-145EB944BDE2}" srcOrd="0" destOrd="1" presId="urn:microsoft.com/office/officeart/2005/8/layout/vList5"/>
    <dgm:cxn modelId="{BA50DE34-EECD-4F93-89E7-BF690311450D}" srcId="{C8FD37EE-7588-4CEC-B9C9-27FB4616D7FE}" destId="{78BB492B-EC05-4AA5-BA42-3DE31A8C7130}" srcOrd="0" destOrd="0" parTransId="{A0F7DABB-1BD4-49A2-B073-9E6EA2D79754}" sibTransId="{DCA24DED-BB97-4C1B-8D66-64FD331274EB}"/>
    <dgm:cxn modelId="{DDE00043-2487-4BD3-8B5E-06238A84CAB6}" type="presOf" srcId="{772E893A-4793-44E8-B425-D023671CF294}" destId="{FDF1BA59-982A-4BEB-A102-A9733175EE06}" srcOrd="0" destOrd="0" presId="urn:microsoft.com/office/officeart/2005/8/layout/vList5"/>
    <dgm:cxn modelId="{A2BFEB69-D8FC-4716-AF2D-C206C29BC691}" type="presOf" srcId="{78BB492B-EC05-4AA5-BA42-3DE31A8C7130}" destId="{136F4BAC-8825-41F4-9033-145EB944BDE2}" srcOrd="0" destOrd="0" presId="urn:microsoft.com/office/officeart/2005/8/layout/vList5"/>
    <dgm:cxn modelId="{64F01F6D-B21E-4B8F-A4C0-C64AE54805C7}" srcId="{7E970B07-0512-4588-802A-E3CFECAC28CF}" destId="{D19E2667-5D28-45B8-8985-3A76462490FC}" srcOrd="0" destOrd="0" parTransId="{9068C8F2-DCDC-4D8E-909D-3FE9F399C004}" sibTransId="{181250F3-30E6-464A-87E4-54208D2D3D14}"/>
    <dgm:cxn modelId="{FBC6B76D-DEC6-4BE6-88E0-54784C0BE927}" type="presOf" srcId="{C8FD37EE-7588-4CEC-B9C9-27FB4616D7FE}" destId="{08348D88-66C7-41BB-BC45-20EBD2A44188}" srcOrd="0" destOrd="0" presId="urn:microsoft.com/office/officeart/2005/8/layout/vList5"/>
    <dgm:cxn modelId="{6EFEE473-C152-4ACA-A3E7-72EADB393520}" srcId="{7E970B07-0512-4588-802A-E3CFECAC28CF}" destId="{C8FD37EE-7588-4CEC-B9C9-27FB4616D7FE}" srcOrd="2" destOrd="0" parTransId="{2ADAF1CD-F1F4-46BC-83F9-A6A9E9AE6241}" sibTransId="{A083700A-8CEA-4602-8891-82726592AA7C}"/>
    <dgm:cxn modelId="{66861B76-2B74-487F-8DAF-780BEFDCEBA4}" type="presOf" srcId="{A7F5483E-BBD9-45F4-8F68-4E7927029943}" destId="{E5B3D81B-C2CC-4AA7-8B7B-068A1B4765F9}" srcOrd="0" destOrd="0" presId="urn:microsoft.com/office/officeart/2005/8/layout/vList5"/>
    <dgm:cxn modelId="{1DC59B8B-BBAE-4212-AC7A-8EA748272F0B}" type="presOf" srcId="{D19E2667-5D28-45B8-8985-3A76462490FC}" destId="{1E5C317C-8335-44ED-8E1B-3805D5C6AAF4}" srcOrd="0" destOrd="0" presId="urn:microsoft.com/office/officeart/2005/8/layout/vList5"/>
    <dgm:cxn modelId="{0B5086A1-DF82-4E7E-B211-A7A4797A1B26}" type="presOf" srcId="{7E970B07-0512-4588-802A-E3CFECAC28CF}" destId="{EDD156A1-4F60-4F05-B32F-0C91DD6737E8}" srcOrd="0" destOrd="0" presId="urn:microsoft.com/office/officeart/2005/8/layout/vList5"/>
    <dgm:cxn modelId="{40FC7ECE-414A-4E36-A695-AA1FD80998F1}" srcId="{772E893A-4793-44E8-B425-D023671CF294}" destId="{B7FC5834-F258-4888-927D-1AF0E75C366F}" srcOrd="1" destOrd="0" parTransId="{6C29887A-7AF4-4625-A53B-7C517AB31841}" sibTransId="{9B369EAF-0E47-499E-914A-8E44005C52C7}"/>
    <dgm:cxn modelId="{798068D1-4237-4F1A-9826-D8FBB27A3EA4}" srcId="{7E970B07-0512-4588-802A-E3CFECAC28CF}" destId="{772E893A-4793-44E8-B425-D023671CF294}" srcOrd="1" destOrd="0" parTransId="{383130E2-825F-4F06-B828-64410714644E}" sibTransId="{F5A0A346-3CE9-4F54-8E40-EEB260142D84}"/>
    <dgm:cxn modelId="{B39432DE-C50E-43E4-8B0A-FCD3B854E9D0}" type="presOf" srcId="{B7FC5834-F258-4888-927D-1AF0E75C366F}" destId="{E5B3D81B-C2CC-4AA7-8B7B-068A1B4765F9}" srcOrd="0" destOrd="1" presId="urn:microsoft.com/office/officeart/2005/8/layout/vList5"/>
    <dgm:cxn modelId="{336951E8-78F3-4DCE-B615-E8879D73EB33}" srcId="{772E893A-4793-44E8-B425-D023671CF294}" destId="{A7F5483E-BBD9-45F4-8F68-4E7927029943}" srcOrd="0" destOrd="0" parTransId="{C4FE54C4-924E-4687-A03A-C39CBD5DE619}" sibTransId="{58576AAF-6927-4AC3-8695-BEC5D148FD02}"/>
    <dgm:cxn modelId="{FD31A332-454D-44FA-B7B6-8CCC6C38AE9E}" type="presParOf" srcId="{EDD156A1-4F60-4F05-B32F-0C91DD6737E8}" destId="{A5544B10-6F86-475D-9C64-869F4C564F2F}" srcOrd="0" destOrd="0" presId="urn:microsoft.com/office/officeart/2005/8/layout/vList5"/>
    <dgm:cxn modelId="{57EA2876-0CB9-492D-9238-5FD630172259}" type="presParOf" srcId="{A5544B10-6F86-475D-9C64-869F4C564F2F}" destId="{1E5C317C-8335-44ED-8E1B-3805D5C6AAF4}" srcOrd="0" destOrd="0" presId="urn:microsoft.com/office/officeart/2005/8/layout/vList5"/>
    <dgm:cxn modelId="{E62B15F6-123F-4B99-90A7-527356B6B6C1}" type="presParOf" srcId="{EDD156A1-4F60-4F05-B32F-0C91DD6737E8}" destId="{FD78453D-1E36-466B-93CB-A63850165C54}" srcOrd="1" destOrd="0" presId="urn:microsoft.com/office/officeart/2005/8/layout/vList5"/>
    <dgm:cxn modelId="{30F2B8A2-170D-45A5-AF87-2A503E2EB31B}" type="presParOf" srcId="{EDD156A1-4F60-4F05-B32F-0C91DD6737E8}" destId="{E386484E-3D6D-4622-9FCD-87042A4DE183}" srcOrd="2" destOrd="0" presId="urn:microsoft.com/office/officeart/2005/8/layout/vList5"/>
    <dgm:cxn modelId="{E3B5CB7B-11A4-4DAB-B3BC-18EDEF948974}" type="presParOf" srcId="{E386484E-3D6D-4622-9FCD-87042A4DE183}" destId="{FDF1BA59-982A-4BEB-A102-A9733175EE06}" srcOrd="0" destOrd="0" presId="urn:microsoft.com/office/officeart/2005/8/layout/vList5"/>
    <dgm:cxn modelId="{6535A0C8-3A3F-4E83-AE38-220AE677E2F4}" type="presParOf" srcId="{E386484E-3D6D-4622-9FCD-87042A4DE183}" destId="{E5B3D81B-C2CC-4AA7-8B7B-068A1B4765F9}" srcOrd="1" destOrd="0" presId="urn:microsoft.com/office/officeart/2005/8/layout/vList5"/>
    <dgm:cxn modelId="{68A27DE4-7DC8-4D62-B847-C68DC7547691}" type="presParOf" srcId="{EDD156A1-4F60-4F05-B32F-0C91DD6737E8}" destId="{BBD9FC07-CDB2-42D3-83BA-BBA8224E72C6}" srcOrd="3" destOrd="0" presId="urn:microsoft.com/office/officeart/2005/8/layout/vList5"/>
    <dgm:cxn modelId="{DED3EC69-633C-4441-8CDE-92F8D0DF8CE6}" type="presParOf" srcId="{EDD156A1-4F60-4F05-B32F-0C91DD6737E8}" destId="{46ECCB78-0770-453B-9B65-26B1F24E3A30}" srcOrd="4" destOrd="0" presId="urn:microsoft.com/office/officeart/2005/8/layout/vList5"/>
    <dgm:cxn modelId="{AC057E2E-4604-46A1-8B01-B3D44A4E82A8}" type="presParOf" srcId="{46ECCB78-0770-453B-9B65-26B1F24E3A30}" destId="{08348D88-66C7-41BB-BC45-20EBD2A44188}" srcOrd="0" destOrd="0" presId="urn:microsoft.com/office/officeart/2005/8/layout/vList5"/>
    <dgm:cxn modelId="{0DF1A7A1-9CCD-407D-B406-0A49DEAE80DE}" type="presParOf" srcId="{46ECCB78-0770-453B-9B65-26B1F24E3A30}" destId="{136F4BAC-8825-41F4-9033-145EB944BDE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C317C-8335-44ED-8E1B-3805D5C6AAF4}">
      <dsp:nvSpPr>
        <dsp:cNvPr id="0" name=""/>
        <dsp:cNvSpPr/>
      </dsp:nvSpPr>
      <dsp:spPr>
        <a:xfrm>
          <a:off x="0" y="2209"/>
          <a:ext cx="8221569" cy="1458562"/>
        </a:xfrm>
        <a:prstGeom prst="roundRect">
          <a:avLst/>
        </a:prstGeom>
        <a:gradFill rotWithShape="0">
          <a:gsLst>
            <a:gs pos="98000">
              <a:srgbClr val="0B568F"/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 dirty="0"/>
            <a:t>SOP har krav til autorisert regnskapsfører</a:t>
          </a:r>
          <a:endParaRPr lang="en-US" sz="2100" kern="1200" dirty="0"/>
        </a:p>
      </dsp:txBody>
      <dsp:txXfrm>
        <a:off x="71201" y="73410"/>
        <a:ext cx="8079167" cy="1316160"/>
      </dsp:txXfrm>
    </dsp:sp>
    <dsp:sp modelId="{E5B3D81B-C2CC-4AA7-8B7B-068A1B4765F9}">
      <dsp:nvSpPr>
        <dsp:cNvPr id="0" name=""/>
        <dsp:cNvSpPr/>
      </dsp:nvSpPr>
      <dsp:spPr>
        <a:xfrm rot="5400000">
          <a:off x="5012703" y="-370490"/>
          <a:ext cx="1166849" cy="5266944"/>
        </a:xfrm>
        <a:prstGeom prst="round2SameRect">
          <a:avLst/>
        </a:prstGeom>
        <a:solidFill>
          <a:srgbClr val="6C799C">
            <a:alpha val="50000"/>
          </a:srgb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700" kern="1200" dirty="0"/>
            <a:t>Ikke vikariatet du hadde i fjor…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700" kern="1200" dirty="0"/>
            <a:t>Men vedtektene sier at inntekt fra foregående år skal være beregningsgrunnlag når denne er representativ</a:t>
          </a:r>
          <a:endParaRPr lang="en-US" sz="1700" kern="1200" dirty="0"/>
        </a:p>
      </dsp:txBody>
      <dsp:txXfrm rot="-5400000">
        <a:off x="2962656" y="1736518"/>
        <a:ext cx="5209983" cy="1052927"/>
      </dsp:txXfrm>
    </dsp:sp>
    <dsp:sp modelId="{FDF1BA59-982A-4BEB-A102-A9733175EE06}">
      <dsp:nvSpPr>
        <dsp:cNvPr id="0" name=""/>
        <dsp:cNvSpPr/>
      </dsp:nvSpPr>
      <dsp:spPr>
        <a:xfrm>
          <a:off x="0" y="1533700"/>
          <a:ext cx="2962656" cy="1458562"/>
        </a:xfrm>
        <a:prstGeom prst="roundRect">
          <a:avLst/>
        </a:prstGeom>
        <a:gradFill rotWithShape="0">
          <a:gsLst>
            <a:gs pos="100000">
              <a:srgbClr val="0B568F"/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 dirty="0"/>
            <a:t>Det er inntekten fra det aktuelle arbeidsforhold på fraværstidspunktet som skal kompenseres</a:t>
          </a:r>
          <a:endParaRPr lang="en-US" sz="2100" kern="1200" dirty="0"/>
        </a:p>
      </dsp:txBody>
      <dsp:txXfrm>
        <a:off x="71201" y="1604901"/>
        <a:ext cx="2820254" cy="1316160"/>
      </dsp:txXfrm>
    </dsp:sp>
    <dsp:sp modelId="{136F4BAC-8825-41F4-9033-145EB944BDE2}">
      <dsp:nvSpPr>
        <dsp:cNvPr id="0" name=""/>
        <dsp:cNvSpPr/>
      </dsp:nvSpPr>
      <dsp:spPr>
        <a:xfrm rot="5400000">
          <a:off x="5012703" y="1160999"/>
          <a:ext cx="1166849" cy="5266944"/>
        </a:xfrm>
        <a:prstGeom prst="round2SameRect">
          <a:avLst/>
        </a:prstGeom>
        <a:solidFill>
          <a:srgbClr val="697995">
            <a:alpha val="50000"/>
          </a:srgb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700" kern="1200" dirty="0"/>
            <a:t>Når foregående år ikke er representativt 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700" kern="1200"/>
            <a:t>Grunnlaget skal være fra så lang periode som mulig</a:t>
          </a:r>
          <a:endParaRPr lang="en-US" sz="1700" kern="1200"/>
        </a:p>
      </dsp:txBody>
      <dsp:txXfrm rot="-5400000">
        <a:off x="2962656" y="3268008"/>
        <a:ext cx="5209983" cy="1052927"/>
      </dsp:txXfrm>
    </dsp:sp>
    <dsp:sp modelId="{08348D88-66C7-41BB-BC45-20EBD2A44188}">
      <dsp:nvSpPr>
        <dsp:cNvPr id="0" name=""/>
        <dsp:cNvSpPr/>
      </dsp:nvSpPr>
      <dsp:spPr>
        <a:xfrm>
          <a:off x="0" y="3065190"/>
          <a:ext cx="2962656" cy="1458562"/>
        </a:xfrm>
        <a:prstGeom prst="roundRect">
          <a:avLst/>
        </a:prstGeom>
        <a:gradFill rotWithShape="0">
          <a:gsLst>
            <a:gs pos="100000">
              <a:srgbClr val="0B568F"/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 dirty="0"/>
            <a:t>Egne rutiner ved såkalt </a:t>
          </a:r>
          <a:r>
            <a:rPr lang="nb-NO" sz="2100" i="1" kern="1200" dirty="0"/>
            <a:t>spesialberegning</a:t>
          </a:r>
          <a:endParaRPr lang="en-US" sz="2100" kern="1200" dirty="0"/>
        </a:p>
      </dsp:txBody>
      <dsp:txXfrm>
        <a:off x="71201" y="3136391"/>
        <a:ext cx="2820254" cy="1316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B80C5E42-BDB1-4CE3-8992-C04EC5D2744B}" type="datetimeFigureOut">
              <a:rPr lang="nb-NO" smtClean="0"/>
              <a:t>20.04.2023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400EF3A0-52C1-491B-B9C9-D45D7BD8A7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7319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C18E0872-4861-4F49-BDDF-680F264F9199}" type="datetimeFigureOut">
              <a:rPr lang="nb-NO" smtClean="0"/>
              <a:t>20.04.2023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51222"/>
            <a:ext cx="5438140" cy="3887361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7320"/>
            <a:ext cx="2945659" cy="49534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377320"/>
            <a:ext cx="2945659" cy="49534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6F2AA327-94A2-4DEF-8551-8E239B558A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5945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AA327-94A2-4DEF-8551-8E239B558A6C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05695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AA327-94A2-4DEF-8551-8E239B558A6C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880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AA327-94A2-4DEF-8551-8E239B558A6C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880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AA327-94A2-4DEF-8551-8E239B558A6C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444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342">
              <a:defRPr/>
            </a:pPr>
            <a:r>
              <a:rPr lang="nb-NO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Pensjonsreferansen i 2022 er kr 98 300.</a:t>
            </a:r>
          </a:p>
          <a:p>
            <a:pPr defTabSz="904342">
              <a:defRPr/>
            </a:pPr>
            <a:endParaRPr lang="nb-NO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04342">
              <a:defRPr/>
            </a:pPr>
            <a:r>
              <a:rPr lang="nb-NO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Blir</a:t>
            </a:r>
            <a:r>
              <a:rPr lang="nb-NO" sz="1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ufør som 40 åring, inkluderer vi årene fra 40 – 67 år i opptjeningstiden (27 år).</a:t>
            </a:r>
          </a:p>
          <a:p>
            <a:pPr defTabSz="904342">
              <a:defRPr/>
            </a:pPr>
            <a:r>
              <a:rPr lang="nb-NO" sz="1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Da går man i folketrygden over til alderspensjon</a:t>
            </a:r>
            <a:endParaRPr lang="nb-NO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AA327-94A2-4DEF-8551-8E239B558A6C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5635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2AA327-94A2-4DEF-8551-8E239B558A6C}" type="slidenum">
              <a:rPr kumimoji="0" lang="nb-NO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15444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AA327-94A2-4DEF-8551-8E239B558A6C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6158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i="1" dirty="0"/>
              <a:t>Fremtidig opptjening</a:t>
            </a:r>
            <a:r>
              <a:rPr lang="nb-NO" dirty="0"/>
              <a:t>: Dersom legen faller fra 40 år gammel, </a:t>
            </a:r>
            <a:r>
              <a:rPr lang="nb-NO" sz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inkluderer vi årene fra 40 – 67 år i opptjeningstiden (27 år).</a:t>
            </a:r>
          </a:p>
          <a:p>
            <a:pPr marL="0" indent="0">
              <a:buNone/>
            </a:pPr>
            <a:r>
              <a:rPr lang="nb-NO" sz="1200" dirty="0"/>
              <a:t>For ytterligere sikring av etterlatte: Gruppelivsforsikringen i Storebrand (Akademiker-avtalen)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AA327-94A2-4DEF-8551-8E239B558A6C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70773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2AA327-94A2-4DEF-8551-8E239B558A6C}" type="slidenum">
              <a:rPr kumimoji="0" lang="nb-NO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68731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AA327-94A2-4DEF-8551-8E239B558A6C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55708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000" b="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AA327-94A2-4DEF-8551-8E239B558A6C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7819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AA327-94A2-4DEF-8551-8E239B558A6C}" type="slidenum">
              <a:rPr lang="nb-NO" smtClean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8801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AA327-94A2-4DEF-8551-8E239B558A6C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1872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AA327-94A2-4DEF-8551-8E239B558A6C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54160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AA327-94A2-4DEF-8551-8E239B558A6C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05993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AA327-94A2-4DEF-8551-8E239B558A6C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35042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AA327-94A2-4DEF-8551-8E239B558A6C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37819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2AA327-94A2-4DEF-8551-8E239B558A6C}" type="slidenum">
              <a:rPr kumimoji="0" lang="nb-NO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921785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342">
              <a:defRPr/>
            </a:pPr>
            <a:endParaRPr lang="nb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AA327-94A2-4DEF-8551-8E239B558A6C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29717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2AA327-94A2-4DEF-8551-8E239B558A6C}" type="slidenum">
              <a:rPr kumimoji="0" lang="nb-NO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21645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AA327-94A2-4DEF-8551-8E239B558A6C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35142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2AA327-94A2-4DEF-8551-8E239B558A6C}" type="slidenum">
              <a:rPr kumimoji="0" lang="nb-NO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90870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2AA327-94A2-4DEF-8551-8E239B558A6C}" type="slidenum">
              <a:rPr kumimoji="0" lang="nb-NO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174037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AA327-94A2-4DEF-8551-8E239B558A6C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38995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AA327-94A2-4DEF-8551-8E239B558A6C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67308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2AA327-94A2-4DEF-8551-8E239B558A6C}" type="slidenum">
              <a:rPr kumimoji="0" lang="nb-NO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56619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AA327-94A2-4DEF-8551-8E239B558A6C}" type="slidenum">
              <a:rPr lang="nb-NO" smtClean="0"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880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 indent="0" defTabSz="904342">
              <a:buNone/>
              <a:defRPr/>
            </a:pPr>
            <a:endParaRPr lang="nb-NO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AA327-94A2-4DEF-8551-8E239B558A6C}" type="slidenum">
              <a:rPr lang="nb-NO" smtClean="0"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880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AA327-94A2-4DEF-8551-8E239B558A6C}" type="slidenum">
              <a:rPr lang="nb-NO" smtClean="0"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53933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2AA327-94A2-4DEF-8551-8E239B558A6C}" type="slidenum">
              <a:rPr kumimoji="0" lang="nb-NO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56435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4) Samordning = reduksjon: </a:t>
            </a:r>
            <a:r>
              <a:rPr lang="nb-NO" sz="2000" dirty="0"/>
              <a:t>Pensjon fra SOP skal samordnes med offentlige og private tjenestepensjonsordninger (opptjent gjennom arbeidsforhold).</a:t>
            </a:r>
          </a:p>
          <a:p>
            <a:r>
              <a:rPr lang="nb-NO" sz="2000" b="1" dirty="0"/>
              <a:t>Ett unntak</a:t>
            </a:r>
            <a:r>
              <a:rPr lang="nb-NO" sz="2000" dirty="0"/>
              <a:t>: </a:t>
            </a:r>
            <a:r>
              <a:rPr lang="nb-NO" sz="2000" i="1" dirty="0"/>
              <a:t>Legeforetakenes pensjonsordning for leger</a:t>
            </a:r>
            <a:r>
              <a:rPr lang="nb-NO" sz="2000" dirty="0"/>
              <a:t> (i Storebrand)</a:t>
            </a:r>
            <a:endParaRPr lang="nb-NO" sz="240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AA327-94A2-4DEF-8551-8E239B558A6C}" type="slidenum">
              <a:rPr lang="nb-NO" smtClean="0"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8395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AA327-94A2-4DEF-8551-8E239B558A6C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880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1259632" y="1402966"/>
            <a:ext cx="7740352" cy="5956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tittelstil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1259334" y="2060848"/>
            <a:ext cx="7740649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undertittelstil i malen</a:t>
            </a:r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259334" y="5805264"/>
            <a:ext cx="7884666" cy="2883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rgbClr val="094775"/>
                </a:solidFill>
              </a:defRPr>
            </a:lvl1pPr>
          </a:lstStyle>
          <a:p>
            <a:pPr lvl="0"/>
            <a:r>
              <a:rPr lang="nb-NO" dirty="0"/>
              <a:t>Navn/initialer på foredragsholder</a:t>
            </a:r>
          </a:p>
        </p:txBody>
      </p:sp>
      <p:sp>
        <p:nvSpPr>
          <p:cNvPr id="15" name="Plassholder for tekst 16"/>
          <p:cNvSpPr>
            <a:spLocks noGrp="1"/>
          </p:cNvSpPr>
          <p:nvPr>
            <p:ph type="body" sz="quarter" idx="16" hasCustomPrompt="1"/>
          </p:nvPr>
        </p:nvSpPr>
        <p:spPr>
          <a:xfrm>
            <a:off x="1259334" y="6093568"/>
            <a:ext cx="7884666" cy="287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rgbClr val="094775"/>
                </a:solidFill>
              </a:defRPr>
            </a:lvl1pPr>
          </a:lstStyle>
          <a:p>
            <a:pPr lvl="0"/>
            <a:r>
              <a:rPr lang="nb-NO" dirty="0"/>
              <a:t>Dato, Sted</a:t>
            </a:r>
          </a:p>
        </p:txBody>
      </p:sp>
      <p:sp>
        <p:nvSpPr>
          <p:cNvPr id="4" name="Rektangel 3"/>
          <p:cNvSpPr/>
          <p:nvPr userDrawn="1"/>
        </p:nvSpPr>
        <p:spPr>
          <a:xfrm>
            <a:off x="0" y="5239008"/>
            <a:ext cx="9144000" cy="62200"/>
          </a:xfrm>
          <a:prstGeom prst="rect">
            <a:avLst/>
          </a:prstGeom>
          <a:solidFill>
            <a:srgbClr val="6C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523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59334" y="4664497"/>
            <a:ext cx="5486400" cy="428600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259334" y="476672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259334" y="5093097"/>
            <a:ext cx="5486400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8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259334" y="5805264"/>
            <a:ext cx="7884666" cy="2883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rgbClr val="094775"/>
                </a:solidFill>
              </a:defRPr>
            </a:lvl1pPr>
          </a:lstStyle>
          <a:p>
            <a:pPr lvl="0"/>
            <a:r>
              <a:rPr lang="nb-NO" dirty="0"/>
              <a:t>Navn/initialer på foredragsholder</a:t>
            </a:r>
          </a:p>
        </p:txBody>
      </p:sp>
      <p:sp>
        <p:nvSpPr>
          <p:cNvPr id="9" name="Plassholder for tekst 16"/>
          <p:cNvSpPr>
            <a:spLocks noGrp="1"/>
          </p:cNvSpPr>
          <p:nvPr>
            <p:ph type="body" sz="quarter" idx="16" hasCustomPrompt="1"/>
          </p:nvPr>
        </p:nvSpPr>
        <p:spPr>
          <a:xfrm>
            <a:off x="1259334" y="6093568"/>
            <a:ext cx="7884666" cy="287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rgbClr val="094775"/>
                </a:solidFill>
              </a:defRPr>
            </a:lvl1pPr>
          </a:lstStyle>
          <a:p>
            <a:pPr lvl="0"/>
            <a:r>
              <a:rPr lang="nb-NO" dirty="0"/>
              <a:t>Dato, Sted</a:t>
            </a:r>
          </a:p>
        </p:txBody>
      </p:sp>
    </p:spTree>
    <p:extLst>
      <p:ext uri="{BB962C8B-B14F-4D97-AF65-F5344CB8AC3E}">
        <p14:creationId xmlns:p14="http://schemas.microsoft.com/office/powerpoint/2010/main" val="107783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1224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ernativ forside 2">
    <p:bg>
      <p:bgPr>
        <a:solidFill>
          <a:srgbClr val="0947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03648" y="1628800"/>
            <a:ext cx="7740352" cy="585873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03648" y="2214673"/>
            <a:ext cx="7740352" cy="6382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6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403648" y="5805263"/>
            <a:ext cx="7740352" cy="2880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Navn/initialer på foredragsholder</a:t>
            </a:r>
          </a:p>
        </p:txBody>
      </p:sp>
      <p:sp>
        <p:nvSpPr>
          <p:cNvPr id="7" name="Plassholder for tekst 16"/>
          <p:cNvSpPr>
            <a:spLocks noGrp="1"/>
          </p:cNvSpPr>
          <p:nvPr>
            <p:ph type="body" sz="quarter" idx="16" hasCustomPrompt="1"/>
          </p:nvPr>
        </p:nvSpPr>
        <p:spPr>
          <a:xfrm>
            <a:off x="1403648" y="6093294"/>
            <a:ext cx="7740352" cy="2880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Dato, Sted</a:t>
            </a:r>
          </a:p>
        </p:txBody>
      </p:sp>
    </p:spTree>
    <p:extLst>
      <p:ext uri="{BB962C8B-B14F-4D97-AF65-F5344CB8AC3E}">
        <p14:creationId xmlns:p14="http://schemas.microsoft.com/office/powerpoint/2010/main" val="1506611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 forside 2">
    <p:bg>
      <p:bgPr>
        <a:solidFill>
          <a:srgbClr val="0947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03648" y="1628800"/>
            <a:ext cx="7740352" cy="585873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03648" y="2214673"/>
            <a:ext cx="7740352" cy="6382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6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403648" y="5805263"/>
            <a:ext cx="7740352" cy="2880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Navn/initialer på foredragsholder</a:t>
            </a:r>
          </a:p>
        </p:txBody>
      </p:sp>
      <p:sp>
        <p:nvSpPr>
          <p:cNvPr id="7" name="Plassholder for tekst 16"/>
          <p:cNvSpPr>
            <a:spLocks noGrp="1"/>
          </p:cNvSpPr>
          <p:nvPr>
            <p:ph type="body" sz="quarter" idx="16" hasCustomPrompt="1"/>
          </p:nvPr>
        </p:nvSpPr>
        <p:spPr>
          <a:xfrm>
            <a:off x="1403648" y="6093294"/>
            <a:ext cx="7740352" cy="2880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Dato, Sted</a:t>
            </a:r>
          </a:p>
        </p:txBody>
      </p:sp>
    </p:spTree>
    <p:extLst>
      <p:ext uri="{BB962C8B-B14F-4D97-AF65-F5344CB8AC3E}">
        <p14:creationId xmlns:p14="http://schemas.microsoft.com/office/powerpoint/2010/main" val="1604852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3753C8-81CF-40EB-B17B-F86023090442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t>20.04.2023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8F6786-F25B-4B94-A9CB-1DAFA89491F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39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bg>
      <p:bgPr>
        <a:solidFill>
          <a:srgbClr val="0947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71600" y="836712"/>
            <a:ext cx="7560840" cy="4525963"/>
          </a:xfrm>
          <a:prstGeom prst="rect">
            <a:avLst/>
          </a:prstGeom>
        </p:spPr>
        <p:txBody>
          <a:bodyPr/>
          <a:lstStyle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403648" y="5805263"/>
            <a:ext cx="7740352" cy="2880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Navn/initialer på foredragsholder</a:t>
            </a:r>
          </a:p>
        </p:txBody>
      </p:sp>
      <p:sp>
        <p:nvSpPr>
          <p:cNvPr id="10" name="Plassholder for tekst 16"/>
          <p:cNvSpPr>
            <a:spLocks noGrp="1"/>
          </p:cNvSpPr>
          <p:nvPr>
            <p:ph type="body" sz="quarter" idx="16" hasCustomPrompt="1"/>
          </p:nvPr>
        </p:nvSpPr>
        <p:spPr>
          <a:xfrm>
            <a:off x="1403648" y="6093294"/>
            <a:ext cx="7740352" cy="2880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Dato, Sted</a:t>
            </a:r>
          </a:p>
        </p:txBody>
      </p:sp>
    </p:spTree>
    <p:extLst>
      <p:ext uri="{BB962C8B-B14F-4D97-AF65-F5344CB8AC3E}">
        <p14:creationId xmlns:p14="http://schemas.microsoft.com/office/powerpoint/2010/main" val="378914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03648" y="273050"/>
            <a:ext cx="2458617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52738" y="273050"/>
            <a:ext cx="4607694" cy="531619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403649" y="1435101"/>
            <a:ext cx="2458616" cy="4154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403648" y="5805263"/>
            <a:ext cx="7740352" cy="2880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Navn/initialer på foredragsholder</a:t>
            </a:r>
          </a:p>
        </p:txBody>
      </p:sp>
      <p:sp>
        <p:nvSpPr>
          <p:cNvPr id="12" name="Plassholder for tekst 16"/>
          <p:cNvSpPr>
            <a:spLocks noGrp="1"/>
          </p:cNvSpPr>
          <p:nvPr>
            <p:ph type="body" sz="quarter" idx="16" hasCustomPrompt="1"/>
          </p:nvPr>
        </p:nvSpPr>
        <p:spPr>
          <a:xfrm>
            <a:off x="1403648" y="6093294"/>
            <a:ext cx="7740352" cy="2880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Dato, Sted</a:t>
            </a:r>
          </a:p>
        </p:txBody>
      </p:sp>
    </p:spTree>
    <p:extLst>
      <p:ext uri="{BB962C8B-B14F-4D97-AF65-F5344CB8AC3E}">
        <p14:creationId xmlns:p14="http://schemas.microsoft.com/office/powerpoint/2010/main" val="1630184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03648" y="4720558"/>
            <a:ext cx="5486400" cy="44494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403648" y="532733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403648" y="5157192"/>
            <a:ext cx="5486400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403648" y="5805263"/>
            <a:ext cx="7740352" cy="2880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Navn/initialer på foredragsholder</a:t>
            </a:r>
          </a:p>
        </p:txBody>
      </p:sp>
      <p:sp>
        <p:nvSpPr>
          <p:cNvPr id="6" name="Plassholder for tekst 16"/>
          <p:cNvSpPr>
            <a:spLocks noGrp="1"/>
          </p:cNvSpPr>
          <p:nvPr>
            <p:ph type="body" sz="quarter" idx="16" hasCustomPrompt="1"/>
          </p:nvPr>
        </p:nvSpPr>
        <p:spPr>
          <a:xfrm>
            <a:off x="1403648" y="6093294"/>
            <a:ext cx="7740352" cy="2880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Dato, Sted</a:t>
            </a:r>
          </a:p>
        </p:txBody>
      </p:sp>
    </p:spTree>
    <p:extLst>
      <p:ext uri="{BB962C8B-B14F-4D97-AF65-F5344CB8AC3E}">
        <p14:creationId xmlns:p14="http://schemas.microsoft.com/office/powerpoint/2010/main" val="350537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0385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1465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C2374C-A146-4C42-B73B-2F857B8D0E08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t>20.04.2023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8F6786-F25B-4B94-A9CB-1DAFA89491F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39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02815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rgbClr val="094775"/>
                </a:solidFill>
              </a:defRPr>
            </a:lvl4pPr>
            <a:lvl5pPr>
              <a:defRPr sz="2000">
                <a:solidFill>
                  <a:srgbClr val="094775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38661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9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259334" y="5805264"/>
            <a:ext cx="7884666" cy="2883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rgbClr val="094775"/>
                </a:solidFill>
              </a:defRPr>
            </a:lvl1pPr>
          </a:lstStyle>
          <a:p>
            <a:pPr lvl="0"/>
            <a:r>
              <a:rPr lang="nb-NO" dirty="0"/>
              <a:t>Navn/initialer på foredragsholder</a:t>
            </a:r>
          </a:p>
        </p:txBody>
      </p:sp>
      <p:sp>
        <p:nvSpPr>
          <p:cNvPr id="10" name="Plassholder for tekst 16"/>
          <p:cNvSpPr>
            <a:spLocks noGrp="1"/>
          </p:cNvSpPr>
          <p:nvPr>
            <p:ph type="body" sz="quarter" idx="16" hasCustomPrompt="1"/>
          </p:nvPr>
        </p:nvSpPr>
        <p:spPr>
          <a:xfrm>
            <a:off x="1259334" y="6093568"/>
            <a:ext cx="7884666" cy="287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rgbClr val="094775"/>
                </a:solidFill>
              </a:defRPr>
            </a:lvl1pPr>
          </a:lstStyle>
          <a:p>
            <a:pPr lvl="0"/>
            <a:r>
              <a:rPr lang="nb-NO" dirty="0"/>
              <a:t>Dato, Sted</a:t>
            </a:r>
          </a:p>
        </p:txBody>
      </p:sp>
    </p:spTree>
    <p:extLst>
      <p:ext uri="{BB962C8B-B14F-4D97-AF65-F5344CB8AC3E}">
        <p14:creationId xmlns:p14="http://schemas.microsoft.com/office/powerpoint/2010/main" val="3382734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59334" y="4080520"/>
            <a:ext cx="5486400" cy="428600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259334" y="256183"/>
            <a:ext cx="5486400" cy="382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259334" y="4509120"/>
            <a:ext cx="5486400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8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259334" y="5805264"/>
            <a:ext cx="7884666" cy="2883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rgbClr val="094775"/>
                </a:solidFill>
              </a:defRPr>
            </a:lvl1pPr>
          </a:lstStyle>
          <a:p>
            <a:pPr lvl="0"/>
            <a:r>
              <a:rPr lang="nb-NO" dirty="0"/>
              <a:t>Navn/initialer på foredragsholder</a:t>
            </a:r>
          </a:p>
        </p:txBody>
      </p:sp>
      <p:sp>
        <p:nvSpPr>
          <p:cNvPr id="9" name="Plassholder for tekst 16"/>
          <p:cNvSpPr>
            <a:spLocks noGrp="1"/>
          </p:cNvSpPr>
          <p:nvPr>
            <p:ph type="body" sz="quarter" idx="16" hasCustomPrompt="1"/>
          </p:nvPr>
        </p:nvSpPr>
        <p:spPr>
          <a:xfrm>
            <a:off x="1259334" y="6093568"/>
            <a:ext cx="7884666" cy="287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rgbClr val="094775"/>
                </a:solidFill>
              </a:defRPr>
            </a:lvl1pPr>
          </a:lstStyle>
          <a:p>
            <a:pPr lvl="0"/>
            <a:r>
              <a:rPr lang="nb-NO" dirty="0"/>
              <a:t>Dato, Sted</a:t>
            </a:r>
          </a:p>
        </p:txBody>
      </p:sp>
    </p:spTree>
    <p:extLst>
      <p:ext uri="{BB962C8B-B14F-4D97-AF65-F5344CB8AC3E}">
        <p14:creationId xmlns:p14="http://schemas.microsoft.com/office/powerpoint/2010/main" val="2643001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84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1259632" y="1402966"/>
            <a:ext cx="7740352" cy="5956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Klikk for å redigere tittelstil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1259334" y="2060848"/>
            <a:ext cx="7740649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Klikk for å redigere undertittelstil i malen</a:t>
            </a:r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259334" y="5805264"/>
            <a:ext cx="7884666" cy="2883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rgbClr val="094775"/>
                </a:solidFill>
              </a:defRPr>
            </a:lvl1pPr>
          </a:lstStyle>
          <a:p>
            <a:pPr lvl="0"/>
            <a:r>
              <a:rPr lang="nb-NO" dirty="0"/>
              <a:t>Navn/initialer på foredragsholder</a:t>
            </a:r>
          </a:p>
        </p:txBody>
      </p:sp>
      <p:sp>
        <p:nvSpPr>
          <p:cNvPr id="15" name="Plassholder for tekst 16"/>
          <p:cNvSpPr>
            <a:spLocks noGrp="1"/>
          </p:cNvSpPr>
          <p:nvPr>
            <p:ph type="body" sz="quarter" idx="16" hasCustomPrompt="1"/>
          </p:nvPr>
        </p:nvSpPr>
        <p:spPr>
          <a:xfrm>
            <a:off x="1259334" y="6093568"/>
            <a:ext cx="7884666" cy="287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rgbClr val="094775"/>
                </a:solidFill>
              </a:defRPr>
            </a:lvl1pPr>
          </a:lstStyle>
          <a:p>
            <a:pPr lvl="0"/>
            <a:r>
              <a:rPr lang="nb-NO" dirty="0"/>
              <a:t>Dato, Sted</a:t>
            </a:r>
          </a:p>
        </p:txBody>
      </p:sp>
    </p:spTree>
    <p:extLst>
      <p:ext uri="{BB962C8B-B14F-4D97-AF65-F5344CB8AC3E}">
        <p14:creationId xmlns:p14="http://schemas.microsoft.com/office/powerpoint/2010/main" val="119684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2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280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155898-0879-4432-80D2-3BE8390C913C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t>20.04.2023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8F6786-F25B-4B94-A9CB-1DAFA89491F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39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43608" y="631229"/>
            <a:ext cx="756084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94775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solidFill>
                  <a:srgbClr val="094775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>
                <a:solidFill>
                  <a:srgbClr val="094775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solidFill>
                  <a:srgbClr val="094775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solidFill>
                  <a:srgbClr val="094775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259334" y="5805264"/>
            <a:ext cx="7884666" cy="2883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rgbClr val="094775"/>
                </a:solidFill>
              </a:defRPr>
            </a:lvl1pPr>
          </a:lstStyle>
          <a:p>
            <a:pPr lvl="0"/>
            <a:r>
              <a:rPr lang="nb-NO" dirty="0"/>
              <a:t>Navn/initialer på foredragsholder</a:t>
            </a:r>
          </a:p>
        </p:txBody>
      </p:sp>
      <p:sp>
        <p:nvSpPr>
          <p:cNvPr id="6" name="Plassholder for tekst 16"/>
          <p:cNvSpPr>
            <a:spLocks noGrp="1"/>
          </p:cNvSpPr>
          <p:nvPr>
            <p:ph type="body" sz="quarter" idx="16" hasCustomPrompt="1"/>
          </p:nvPr>
        </p:nvSpPr>
        <p:spPr>
          <a:xfrm>
            <a:off x="1259334" y="6093568"/>
            <a:ext cx="7884666" cy="287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rgbClr val="094775"/>
                </a:solidFill>
              </a:defRPr>
            </a:lvl1pPr>
          </a:lstStyle>
          <a:p>
            <a:pPr lvl="0"/>
            <a:r>
              <a:rPr lang="nb-NO" dirty="0"/>
              <a:t>Dato, Sted</a:t>
            </a:r>
          </a:p>
        </p:txBody>
      </p:sp>
    </p:spTree>
    <p:extLst>
      <p:ext uri="{BB962C8B-B14F-4D97-AF65-F5344CB8AC3E}">
        <p14:creationId xmlns:p14="http://schemas.microsoft.com/office/powerpoint/2010/main" val="180138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38819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94775"/>
                </a:solidFill>
              </a:defRPr>
            </a:lvl1pPr>
            <a:lvl2pPr>
              <a:defRPr sz="2800">
                <a:solidFill>
                  <a:srgbClr val="094775"/>
                </a:solidFill>
              </a:defRPr>
            </a:lvl2pPr>
            <a:lvl3pPr>
              <a:defRPr sz="2400">
                <a:solidFill>
                  <a:srgbClr val="094775"/>
                </a:solidFill>
              </a:defRPr>
            </a:lvl3pPr>
            <a:lvl4pPr>
              <a:defRPr sz="2000">
                <a:solidFill>
                  <a:srgbClr val="094775"/>
                </a:solidFill>
              </a:defRPr>
            </a:lvl4pPr>
            <a:lvl5pPr>
              <a:defRPr sz="2000">
                <a:solidFill>
                  <a:srgbClr val="094775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261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9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259334" y="5805264"/>
            <a:ext cx="7884666" cy="2883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rgbClr val="094775"/>
                </a:solidFill>
              </a:defRPr>
            </a:lvl1pPr>
          </a:lstStyle>
          <a:p>
            <a:pPr lvl="0"/>
            <a:r>
              <a:rPr lang="nb-NO" dirty="0"/>
              <a:t>Navn/initialer på foredragsholder</a:t>
            </a:r>
          </a:p>
        </p:txBody>
      </p:sp>
      <p:sp>
        <p:nvSpPr>
          <p:cNvPr id="10" name="Plassholder for tekst 16"/>
          <p:cNvSpPr>
            <a:spLocks noGrp="1"/>
          </p:cNvSpPr>
          <p:nvPr>
            <p:ph type="body" sz="quarter" idx="16" hasCustomPrompt="1"/>
          </p:nvPr>
        </p:nvSpPr>
        <p:spPr>
          <a:xfrm>
            <a:off x="1259334" y="6093568"/>
            <a:ext cx="7884666" cy="287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rgbClr val="094775"/>
                </a:solidFill>
              </a:defRPr>
            </a:lvl1pPr>
          </a:lstStyle>
          <a:p>
            <a:pPr lvl="0"/>
            <a:r>
              <a:rPr lang="nb-NO" dirty="0"/>
              <a:t>Dato, Sted</a:t>
            </a:r>
          </a:p>
        </p:txBody>
      </p:sp>
    </p:spTree>
    <p:extLst>
      <p:ext uri="{BB962C8B-B14F-4D97-AF65-F5344CB8AC3E}">
        <p14:creationId xmlns:p14="http://schemas.microsoft.com/office/powerpoint/2010/main" val="2166830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805264"/>
            <a:ext cx="1195922" cy="611303"/>
          </a:xfrm>
          <a:prstGeom prst="rect">
            <a:avLst/>
          </a:prstGeom>
        </p:spPr>
      </p:pic>
      <p:sp>
        <p:nvSpPr>
          <p:cNvPr id="2" name="Rektangel 1"/>
          <p:cNvSpPr/>
          <p:nvPr userDrawn="1"/>
        </p:nvSpPr>
        <p:spPr>
          <a:xfrm>
            <a:off x="0" y="-99392"/>
            <a:ext cx="9144000" cy="5400600"/>
          </a:xfrm>
          <a:prstGeom prst="rect">
            <a:avLst/>
          </a:prstGeom>
          <a:solidFill>
            <a:srgbClr val="0947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 userDrawn="1"/>
        </p:nvSpPr>
        <p:spPr>
          <a:xfrm>
            <a:off x="0" y="5239008"/>
            <a:ext cx="9144000" cy="62200"/>
          </a:xfrm>
          <a:prstGeom prst="rect">
            <a:avLst/>
          </a:prstGeom>
          <a:solidFill>
            <a:srgbClr val="6C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111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49" r:id="rId2"/>
    <p:sldLayoutId id="2147483677" r:id="rId3"/>
    <p:sldLayoutId id="2147483678" r:id="rId4"/>
    <p:sldLayoutId id="2147483757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805264"/>
            <a:ext cx="1195922" cy="61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0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47" r:id="rId2"/>
    <p:sldLayoutId id="2147483681" r:id="rId3"/>
    <p:sldLayoutId id="2147483682" r:id="rId4"/>
    <p:sldLayoutId id="2147483683" r:id="rId5"/>
    <p:sldLayoutId id="2147483755" r:id="rId6"/>
    <p:sldLayoutId id="2147483758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947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611" y="5805264"/>
            <a:ext cx="1126982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484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748" r:id="rId2"/>
    <p:sldLayoutId id="2147483650" r:id="rId3"/>
    <p:sldLayoutId id="2147483656" r:id="rId4"/>
    <p:sldLayoutId id="2147483657" r:id="rId5"/>
    <p:sldLayoutId id="2147483756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92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p.no/kalkulatorer/sykehjelp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legeforeningen.no/kollegastotte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>
          <a:xfrm>
            <a:off x="1259632" y="1402966"/>
            <a:ext cx="7740352" cy="1377962"/>
          </a:xfrm>
        </p:spPr>
        <p:txBody>
          <a:bodyPr/>
          <a:lstStyle/>
          <a:p>
            <a:r>
              <a:rPr lang="nb-NO" sz="4000" dirty="0"/>
              <a:t>Sykehjelps- og </a:t>
            </a:r>
          </a:p>
          <a:p>
            <a:r>
              <a:rPr lang="nb-NO" sz="4000" dirty="0"/>
              <a:t>pensjonsordningen for leger </a:t>
            </a:r>
          </a:p>
          <a:p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>
          <a:xfrm>
            <a:off x="1331640" y="2996952"/>
            <a:ext cx="7740649" cy="1080120"/>
          </a:xfrm>
        </p:spPr>
        <p:txBody>
          <a:bodyPr/>
          <a:lstStyle/>
          <a:p>
            <a:endParaRPr lang="nn-NO" altLang="nb-NO" dirty="0"/>
          </a:p>
          <a:p>
            <a:r>
              <a:rPr lang="nn-NO" altLang="nb-NO" dirty="0" err="1"/>
              <a:t>PSLs</a:t>
            </a:r>
            <a:r>
              <a:rPr lang="nn-NO" altLang="nb-NO" dirty="0"/>
              <a:t> Administrasjonskurs og Årsmøte 2023</a:t>
            </a:r>
          </a:p>
          <a:p>
            <a:endParaRPr lang="nb-NO" alt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1259632" y="5733256"/>
            <a:ext cx="7740352" cy="864096"/>
          </a:xfrm>
        </p:spPr>
        <p:txBody>
          <a:bodyPr/>
          <a:lstStyle/>
          <a:p>
            <a:r>
              <a:rPr lang="nb-NO" sz="2000" dirty="0"/>
              <a:t>Niklas Jakob Søberg, spesialrådgiver i Legeforeningen</a:t>
            </a:r>
          </a:p>
          <a:p>
            <a:r>
              <a:rPr lang="nb-NO" sz="2000" dirty="0"/>
              <a:t>20. april 2023</a:t>
            </a:r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960204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br>
              <a:rPr lang="nb-NO" altLang="nb-NO" dirty="0"/>
            </a:br>
            <a:r>
              <a:rPr lang="nb-NO" dirty="0"/>
              <a:t>Når kan du ta ut alderspensjon?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28800"/>
            <a:ext cx="3970784" cy="4497363"/>
          </a:xfrm>
        </p:spPr>
        <p:txBody>
          <a:bodyPr/>
          <a:lstStyle/>
          <a:p>
            <a:r>
              <a:rPr lang="nb-NO" sz="2400" dirty="0"/>
              <a:t>Fleksibelt uttak fra og med måneden etter fylte 62 år</a:t>
            </a:r>
          </a:p>
          <a:p>
            <a:r>
              <a:rPr lang="nb-NO" sz="2400" dirty="0"/>
              <a:t>Pensjonen øker for hver måned pensjonsuttaket utsettes (til 70 år)</a:t>
            </a:r>
          </a:p>
          <a:p>
            <a:r>
              <a:rPr lang="nb-NO" sz="2400" dirty="0"/>
              <a:t>Opphørende alderspensjon</a:t>
            </a:r>
          </a:p>
          <a:p>
            <a:r>
              <a:rPr lang="nb-NO" sz="2400" dirty="0"/>
              <a:t>Kan </a:t>
            </a:r>
            <a:r>
              <a:rPr lang="nb-NO" sz="2400" b="1" i="1" dirty="0"/>
              <a:t>ikke</a:t>
            </a:r>
            <a:r>
              <a:rPr lang="nb-NO" sz="2400" dirty="0"/>
              <a:t> ta ut pensjon fra SOP samtidig som du står i stilling med medlemskap i en annen tjenestepensjons- ordning</a:t>
            </a:r>
          </a:p>
          <a:p>
            <a:endParaRPr lang="nb-NO" altLang="nb-NO" dirty="0"/>
          </a:p>
        </p:txBody>
      </p:sp>
      <p:cxnSp>
        <p:nvCxnSpPr>
          <p:cNvPr id="5" name="Rett linje 4"/>
          <p:cNvCxnSpPr/>
          <p:nvPr/>
        </p:nvCxnSpPr>
        <p:spPr>
          <a:xfrm>
            <a:off x="539552" y="1407704"/>
            <a:ext cx="684076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ktangel 24"/>
          <p:cNvSpPr/>
          <p:nvPr/>
        </p:nvSpPr>
        <p:spPr>
          <a:xfrm>
            <a:off x="0" y="0"/>
            <a:ext cx="107504" cy="1407704"/>
          </a:xfrm>
          <a:prstGeom prst="rect">
            <a:avLst/>
          </a:prstGeom>
          <a:solidFill>
            <a:srgbClr val="6C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CF82CEFC-D222-410A-961D-373BE52D2876}"/>
              </a:ext>
            </a:extLst>
          </p:cNvPr>
          <p:cNvSpPr txBox="1"/>
          <p:nvPr/>
        </p:nvSpPr>
        <p:spPr>
          <a:xfrm>
            <a:off x="4808712" y="1755104"/>
            <a:ext cx="3816424" cy="28931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nb-NO" sz="2400" b="1" dirty="0">
                <a:solidFill>
                  <a:srgbClr val="094775"/>
                </a:solidFill>
                <a:latin typeface="+mj-lt"/>
                <a:ea typeface="Times New Roman" panose="02020603050405020304" pitchFamily="18" charset="0"/>
              </a:rPr>
              <a:t>10 års alderspensjon</a:t>
            </a:r>
            <a:endParaRPr lang="nb-NO" sz="2400" b="1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</a:rPr>
              <a:t>Fra fylte 62 år: kr 203 616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</a:rPr>
              <a:t>Fra fylte 67 år: kr 238 795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</a:rPr>
              <a:t>Fra fylte 70 år: kr 268 027</a:t>
            </a:r>
          </a:p>
          <a:p>
            <a:pPr>
              <a:spcAft>
                <a:spcPts val="0"/>
              </a:spcAft>
            </a:pPr>
            <a:r>
              <a:rPr lang="nb-NO" sz="14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</a:rPr>
              <a:t> </a:t>
            </a:r>
            <a:endParaRPr lang="nb-NO" sz="2400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b-NO" sz="2400" b="1" dirty="0">
                <a:solidFill>
                  <a:srgbClr val="094775"/>
                </a:solidFill>
                <a:latin typeface="+mj-lt"/>
                <a:ea typeface="Times New Roman" panose="02020603050405020304" pitchFamily="18" charset="0"/>
              </a:rPr>
              <a:t>Alderspensjon til fylte 77 år</a:t>
            </a:r>
            <a:endParaRPr lang="nb-NO" sz="2400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</a:rPr>
              <a:t>Fra fylte 62 år: kr 145 958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</a:rPr>
              <a:t>Fra fylte 67 år: kr 238 795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</a:rPr>
              <a:t>Fra fylte 70 år: kr 361 570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A3FF352-9537-4A25-9531-B671290AE604}"/>
              </a:ext>
            </a:extLst>
          </p:cNvPr>
          <p:cNvSpPr/>
          <p:nvPr/>
        </p:nvSpPr>
        <p:spPr>
          <a:xfrm>
            <a:off x="4870376" y="4648204"/>
            <a:ext cx="38164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600" i="1" dirty="0">
                <a:solidFill>
                  <a:schemeClr val="accent1">
                    <a:lumMod val="75000"/>
                  </a:schemeClr>
                </a:solidFill>
              </a:rPr>
              <a:t>Bruttotall FØR samordning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26277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br>
              <a:rPr lang="nb-NO" altLang="nb-NO" dirty="0"/>
            </a:br>
            <a:r>
              <a:rPr lang="nb-NO" dirty="0"/>
              <a:t>Samordning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/>
              <a:t>Når du har rett til flere pensjonsytelser fra ulike pensjonsordninger, skal det foretas en beløpsmessig samordning (reduksjon…)</a:t>
            </a:r>
          </a:p>
          <a:p>
            <a:pPr lvl="1"/>
            <a:r>
              <a:rPr lang="nb-NO" sz="2000" dirty="0"/>
              <a:t>Pensjonen fra SOP reduseres, mens pensjonen fra tjenestepensjonsordningen utbetales fullt ut</a:t>
            </a:r>
          </a:p>
          <a:p>
            <a:pPr lvl="1"/>
            <a:r>
              <a:rPr lang="nb-NO" sz="2000" b="1" dirty="0"/>
              <a:t>Ett viktig unntak:</a:t>
            </a:r>
          </a:p>
          <a:p>
            <a:pPr marL="457200" lvl="1" indent="0">
              <a:buNone/>
            </a:pPr>
            <a:endParaRPr lang="nb-NO" sz="2000" dirty="0"/>
          </a:p>
          <a:p>
            <a:endParaRPr lang="nb-NO" sz="2400" dirty="0"/>
          </a:p>
          <a:p>
            <a:r>
              <a:rPr lang="nb-NO" sz="2400" dirty="0"/>
              <a:t>Pensjonen fra SOP samordnes</a:t>
            </a:r>
            <a:r>
              <a:rPr lang="nb-NO" sz="2400" b="1" dirty="0"/>
              <a:t> IKKE</a:t>
            </a:r>
            <a:r>
              <a:rPr lang="nb-NO" sz="2400" dirty="0"/>
              <a:t> med pensjon fra folketrygden, eller fra privat pensjonssparing (som ikke er opptjent gjennom arbeidsforhold)</a:t>
            </a:r>
          </a:p>
          <a:p>
            <a:endParaRPr lang="nb-NO" altLang="nb-NO" dirty="0"/>
          </a:p>
        </p:txBody>
      </p:sp>
      <p:cxnSp>
        <p:nvCxnSpPr>
          <p:cNvPr id="5" name="Rett linje 4"/>
          <p:cNvCxnSpPr/>
          <p:nvPr/>
        </p:nvCxnSpPr>
        <p:spPr>
          <a:xfrm>
            <a:off x="539552" y="1407704"/>
            <a:ext cx="684076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ktangel 24"/>
          <p:cNvSpPr/>
          <p:nvPr/>
        </p:nvSpPr>
        <p:spPr>
          <a:xfrm>
            <a:off x="0" y="0"/>
            <a:ext cx="107504" cy="1407704"/>
          </a:xfrm>
          <a:prstGeom prst="rect">
            <a:avLst/>
          </a:prstGeom>
          <a:solidFill>
            <a:srgbClr val="6C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5F0B6702-0EF6-42F1-B416-63F9B7DA6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336" y="3586816"/>
            <a:ext cx="1688976" cy="34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789A11E-DC29-4828-9348-5B4A577EE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62" y="3883417"/>
            <a:ext cx="61531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708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b-NO" dirty="0"/>
            </a:br>
            <a:r>
              <a:rPr lang="nb-NO" dirty="0"/>
              <a:t>Uførepensjon fra SOP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5698976" cy="4525963"/>
          </a:xfrm>
        </p:spPr>
        <p:txBody>
          <a:bodyPr/>
          <a:lstStyle/>
          <a:p>
            <a:r>
              <a:rPr lang="nb-NO" sz="2400" dirty="0"/>
              <a:t>Forutsetter varig nedsatt inntektsevne med minst 50 prosent på grunn av sykdom eller skade</a:t>
            </a:r>
          </a:p>
          <a:p>
            <a:endParaRPr lang="nb-NO" sz="2400" dirty="0"/>
          </a:p>
          <a:p>
            <a:r>
              <a:rPr lang="nb-NO" sz="2400" dirty="0"/>
              <a:t>Trer inn etter sykehjelpens opphør </a:t>
            </a:r>
          </a:p>
          <a:p>
            <a:pPr marL="0" indent="0">
              <a:buNone/>
            </a:pPr>
            <a:r>
              <a:rPr lang="nb-NO" sz="2400" dirty="0"/>
              <a:t>     (etter 365 dager)</a:t>
            </a:r>
          </a:p>
          <a:p>
            <a:endParaRPr lang="nb-NO" sz="2400" dirty="0"/>
          </a:p>
          <a:p>
            <a:r>
              <a:rPr lang="nb-NO" sz="2400" dirty="0"/>
              <a:t>Forutsetter vedtak om uføretrygd eller arbeidsavklaringspenger fra NAV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6786-F25B-4B94-A9CB-1DAFA89491F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de 6" descr="Et bilde som inneholder utendørs, sykkel, gress, tre&#10;&#10;Automatisk generert beskrivelse">
            <a:extLst>
              <a:ext uri="{FF2B5EF4-FFF2-40B4-BE49-F238E27FC236}">
                <a16:creationId xmlns:a16="http://schemas.microsoft.com/office/drawing/2014/main" id="{864F7B83-E27D-4492-ACF5-6B546FCFA4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9" b="9901"/>
          <a:stretch/>
        </p:blipFill>
        <p:spPr>
          <a:xfrm>
            <a:off x="6498704" y="2459025"/>
            <a:ext cx="224259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2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b-NO" dirty="0"/>
            </a:br>
            <a:r>
              <a:rPr lang="nb-NO" dirty="0"/>
              <a:t>Hvordan beregnes uførepensjon?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5554960" cy="4525963"/>
          </a:xfrm>
        </p:spPr>
        <p:txBody>
          <a:bodyPr/>
          <a:lstStyle/>
          <a:p>
            <a:r>
              <a:rPr lang="nb-NO" sz="2400" dirty="0"/>
              <a:t>Ved full arbeidsuførhet skal brutto uførepensjon utgjøre to ganger SOPs pensjonsreferanse </a:t>
            </a:r>
            <a:r>
              <a:rPr lang="nb-NO" sz="2000" dirty="0"/>
              <a:t>(i 2023 kr 201 600)</a:t>
            </a:r>
            <a:endParaRPr lang="nb-NO" sz="1600" dirty="0"/>
          </a:p>
          <a:p>
            <a:pPr lvl="1"/>
            <a:r>
              <a:rPr lang="nb-NO" sz="2000" dirty="0"/>
              <a:t>Uførepensjonen økes med 55 prosent av SOPs pensjonsreferanse  </a:t>
            </a:r>
            <a:r>
              <a:rPr lang="nb-NO" sz="1800" dirty="0"/>
              <a:t>(i 2023 kr 55 440)</a:t>
            </a:r>
            <a:r>
              <a:rPr lang="nb-NO" sz="2000" dirty="0"/>
              <a:t> for hvert barn under 18 år som vedkommende har omsorg for</a:t>
            </a:r>
          </a:p>
          <a:p>
            <a:pPr marL="457200" lvl="1" indent="0">
              <a:buNone/>
            </a:pPr>
            <a:endParaRPr lang="nb-NO" sz="2000" dirty="0"/>
          </a:p>
          <a:p>
            <a:pPr lvl="1"/>
            <a:r>
              <a:rPr lang="nb-NO" sz="2000" dirty="0"/>
              <a:t>SOP medregner </a:t>
            </a:r>
            <a:r>
              <a:rPr lang="nb-NO" sz="2000" b="1" i="1" dirty="0"/>
              <a:t>fremtidig opptjeningstid</a:t>
            </a:r>
            <a:r>
              <a:rPr lang="nb-NO" sz="2000" dirty="0"/>
              <a:t> </a:t>
            </a:r>
          </a:p>
          <a:p>
            <a:pPr marL="457200" lvl="1" indent="0">
              <a:buNone/>
            </a:pPr>
            <a:endParaRPr lang="nb-NO" sz="2000" dirty="0"/>
          </a:p>
          <a:p>
            <a:pPr lvl="1"/>
            <a:r>
              <a:rPr lang="nb-NO" sz="2000" dirty="0"/>
              <a:t>Retten til uførepensjon fra SOP gjelder til fylte 67 år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6786-F25B-4B94-A9CB-1DAFA89491F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697" y="3284984"/>
            <a:ext cx="2584354" cy="202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791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1"/>
          <p:cNvSpPr>
            <a:spLocks noGrp="1"/>
          </p:cNvSpPr>
          <p:nvPr>
            <p:ph type="ctrTitle"/>
          </p:nvPr>
        </p:nvSpPr>
        <p:spPr>
          <a:xfrm>
            <a:off x="0" y="2636912"/>
            <a:ext cx="9144000" cy="585873"/>
          </a:xfrm>
        </p:spPr>
        <p:txBody>
          <a:bodyPr/>
          <a:lstStyle/>
          <a:p>
            <a:pPr algn="ctr"/>
            <a:r>
              <a:rPr lang="nb-NO" sz="3200" b="1" dirty="0">
                <a:solidFill>
                  <a:schemeClr val="bg1"/>
                </a:solidFill>
              </a:rPr>
              <a:t>Ytelser til etterlatte</a:t>
            </a:r>
          </a:p>
        </p:txBody>
      </p:sp>
    </p:spTree>
    <p:extLst>
      <p:ext uri="{BB962C8B-B14F-4D97-AF65-F5344CB8AC3E}">
        <p14:creationId xmlns:p14="http://schemas.microsoft.com/office/powerpoint/2010/main" val="246788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b-NO" dirty="0"/>
            </a:br>
            <a:r>
              <a:rPr lang="nb-NO" dirty="0"/>
              <a:t>Barnepensjon fra SOP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5554960" cy="4525963"/>
          </a:xfrm>
        </p:spPr>
        <p:txBody>
          <a:bodyPr/>
          <a:lstStyle/>
          <a:p>
            <a:r>
              <a:rPr lang="nb-NO" sz="2000" dirty="0"/>
              <a:t>Når en som er medlem av SOP faller fra, kan barn og adoptivbarn ha rett til barnepensjon frem til fylte 20 år</a:t>
            </a:r>
          </a:p>
          <a:p>
            <a:endParaRPr lang="nb-NO" sz="2000" dirty="0"/>
          </a:p>
          <a:p>
            <a:r>
              <a:rPr lang="nb-NO" sz="2000" dirty="0"/>
              <a:t>Barnepensjon utgjør 85 prosent av SOPs pensjonsreferanse (i 2023 kr 85 680)</a:t>
            </a:r>
          </a:p>
          <a:p>
            <a:endParaRPr lang="nb-NO" sz="2000" dirty="0"/>
          </a:p>
          <a:p>
            <a:r>
              <a:rPr lang="nb-NO" sz="2000" dirty="0"/>
              <a:t>Barnepensjon fra SOP skal samordnes med offentlige og private tjenestepensjonsordninger (opptjent gjennom arbeidsforhold)</a:t>
            </a:r>
          </a:p>
          <a:p>
            <a:pPr lvl="1"/>
            <a:r>
              <a:rPr lang="nb-NO" sz="2000" b="1" dirty="0"/>
              <a:t>Ett unntak</a:t>
            </a:r>
            <a:r>
              <a:rPr lang="nb-NO" sz="2000" dirty="0"/>
              <a:t>: Legeforetakenes pensjonsordning for leger (i Storebrand)</a:t>
            </a:r>
            <a:endParaRPr lang="nb-NO" sz="2400" dirty="0"/>
          </a:p>
          <a:p>
            <a:pPr lvl="1"/>
            <a:endParaRPr lang="nb-NO" sz="2400" dirty="0"/>
          </a:p>
          <a:p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6786-F25B-4B94-A9CB-1DAFA89491F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36" y="3356993"/>
            <a:ext cx="2579083" cy="192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548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Engangsstønad ved død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875144"/>
            <a:ext cx="8229600" cy="5708218"/>
          </a:xfrm>
        </p:spPr>
        <p:txBody>
          <a:bodyPr/>
          <a:lstStyle/>
          <a:p>
            <a:pPr marL="0" indent="0">
              <a:buNone/>
            </a:pPr>
            <a:r>
              <a:rPr lang="nb-NO" sz="2400" dirty="0"/>
              <a:t>Engangsstønad ved død er den eneste ytelsen som tilstås </a:t>
            </a:r>
            <a:r>
              <a:rPr lang="nb-NO" sz="2400" b="1" i="1" dirty="0"/>
              <a:t>uavhengig</a:t>
            </a:r>
            <a:r>
              <a:rPr lang="nb-NO" sz="2400" dirty="0"/>
              <a:t> av hvilken type legevirksomhet medlemmet har drevet</a:t>
            </a:r>
          </a:p>
          <a:p>
            <a:pPr marL="57150" indent="0">
              <a:buNone/>
            </a:pPr>
            <a:endParaRPr lang="nb-NO" sz="1100" b="1" dirty="0"/>
          </a:p>
          <a:p>
            <a:pPr marL="57150" indent="0">
              <a:buNone/>
            </a:pPr>
            <a:r>
              <a:rPr lang="nb-NO" sz="1800" b="1" dirty="0"/>
              <a:t>Dødsfallet inntrer før fylte 75 år</a:t>
            </a:r>
            <a:endParaRPr lang="nb-NO" sz="1800" b="1" u="sng" dirty="0"/>
          </a:p>
          <a:p>
            <a:pPr marL="800100" lvl="1"/>
            <a:r>
              <a:rPr lang="nb-NO" sz="1800" dirty="0"/>
              <a:t>Engangsstønaden utgjør 1 G til etterlatt ektefelle/registrert partner/samboer eller barn under 20 år (kr 111 477)</a:t>
            </a:r>
          </a:p>
          <a:p>
            <a:pPr marL="800100" lvl="1"/>
            <a:r>
              <a:rPr lang="nb-NO" sz="1800" dirty="0"/>
              <a:t>Engangsstønaden utgjør 0,5 G til </a:t>
            </a:r>
            <a:r>
              <a:rPr lang="nb-NO" sz="1800" i="1" dirty="0"/>
              <a:t>boet</a:t>
            </a:r>
            <a:r>
              <a:rPr lang="nb-NO" sz="1800" dirty="0"/>
              <a:t> hvis medlemmet ikke etterlater seg arvinger, eller kun arvinger uten pensjonsrett i ordningen (kr 55 739)</a:t>
            </a:r>
          </a:p>
          <a:p>
            <a:pPr marL="800100" lvl="1"/>
            <a:endParaRPr lang="nb-NO" sz="1800" dirty="0"/>
          </a:p>
          <a:p>
            <a:pPr marL="57150" indent="0">
              <a:buNone/>
            </a:pPr>
            <a:r>
              <a:rPr lang="nb-NO" sz="1800" b="1" dirty="0"/>
              <a:t>Dødsfallet inntrer etter fylte 75 år</a:t>
            </a:r>
            <a:endParaRPr lang="nb-NO" sz="1800" b="1" u="sng" dirty="0"/>
          </a:p>
          <a:p>
            <a:pPr marL="800100" lvl="1"/>
            <a:r>
              <a:rPr lang="nb-NO" sz="1800" dirty="0"/>
              <a:t>Engangsstønaden utgjør 0,5 G til etterlatte/</a:t>
            </a:r>
            <a:r>
              <a:rPr lang="nb-NO" sz="1800" i="1" dirty="0"/>
              <a:t>boet</a:t>
            </a:r>
            <a:r>
              <a:rPr lang="nb-NO" sz="1800" dirty="0"/>
              <a:t> (kr 55 739)</a:t>
            </a:r>
          </a:p>
          <a:p>
            <a:pPr marL="800100" lvl="1"/>
            <a:endParaRPr lang="nb-NO" sz="1800" dirty="0"/>
          </a:p>
          <a:p>
            <a:pPr marL="400050"/>
            <a:r>
              <a:rPr lang="nb-NO" sz="1800" dirty="0"/>
              <a:t>Oppgitte beløp forutsetter full opptjeningstid som er</a:t>
            </a:r>
            <a:r>
              <a:rPr lang="nb-NO" sz="1800" b="1" i="1" dirty="0"/>
              <a:t> 35 år </a:t>
            </a:r>
            <a:r>
              <a:rPr lang="nb-NO" sz="1800" dirty="0"/>
              <a:t>som lege i Norge</a:t>
            </a:r>
          </a:p>
          <a:p>
            <a:pPr marL="400050"/>
            <a:r>
              <a:rPr lang="nb-NO" sz="1800" dirty="0"/>
              <a:t>Fremtidig opptjening</a:t>
            </a:r>
          </a:p>
          <a:p>
            <a:endParaRPr lang="nb-NO" sz="24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6786-F25B-4B94-A9CB-1DAFA89491F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539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1"/>
          <p:cNvSpPr>
            <a:spLocks noGrp="1"/>
          </p:cNvSpPr>
          <p:nvPr>
            <p:ph type="ctrTitle"/>
          </p:nvPr>
        </p:nvSpPr>
        <p:spPr>
          <a:xfrm>
            <a:off x="0" y="2636912"/>
            <a:ext cx="9144000" cy="585873"/>
          </a:xfrm>
        </p:spPr>
        <p:txBody>
          <a:bodyPr/>
          <a:lstStyle/>
          <a:p>
            <a:pPr algn="ctr"/>
            <a:r>
              <a:rPr lang="nb-NO" sz="3200" b="1" dirty="0">
                <a:solidFill>
                  <a:schemeClr val="bg1"/>
                </a:solidFill>
              </a:rPr>
              <a:t>Avbruddsytelser</a:t>
            </a:r>
          </a:p>
        </p:txBody>
      </p:sp>
    </p:spTree>
    <p:extLst>
      <p:ext uri="{BB962C8B-B14F-4D97-AF65-F5344CB8AC3E}">
        <p14:creationId xmlns:p14="http://schemas.microsoft.com/office/powerpoint/2010/main" val="5197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b-NO" dirty="0"/>
            </a:br>
            <a:r>
              <a:rPr lang="nb-NO" dirty="0"/>
              <a:t>Hvordan beregnes sykehjelp?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/>
              <a:t>Beregningsgrunnlaget for sykehjelp er dine brutto praksisinntekter </a:t>
            </a:r>
            <a:r>
              <a:rPr lang="nb-NO" sz="1600" dirty="0"/>
              <a:t>(Trygderefusjoner, egenandeler og basisgodtgjørelse/driftstilskudd)</a:t>
            </a:r>
            <a:endParaRPr lang="nb-NO" sz="1800" dirty="0"/>
          </a:p>
          <a:p>
            <a:pPr lvl="1"/>
            <a:r>
              <a:rPr lang="nb-NO" sz="2000" dirty="0"/>
              <a:t>Inntektskompensasjon 45 % av brutto praksisinntekt</a:t>
            </a:r>
          </a:p>
          <a:p>
            <a:pPr lvl="1"/>
            <a:r>
              <a:rPr lang="nb-NO" sz="2000" dirty="0"/>
              <a:t>Utgiftskompensasjon 35 % av brutto praksisinntekt</a:t>
            </a:r>
          </a:p>
          <a:p>
            <a:r>
              <a:rPr lang="nb-NO" sz="2400" dirty="0"/>
              <a:t>Inntekter fra legevakt inngår ikke </a:t>
            </a:r>
          </a:p>
          <a:p>
            <a:r>
              <a:rPr lang="nb-NO" sz="2400" dirty="0"/>
              <a:t>Inntektene fra året forut for sykemeldingen skal brukes</a:t>
            </a:r>
          </a:p>
          <a:p>
            <a:pPr lvl="1"/>
            <a:r>
              <a:rPr lang="nb-NO" sz="2000" dirty="0"/>
              <a:t>Noen unntak</a:t>
            </a:r>
          </a:p>
          <a:p>
            <a:pPr lvl="2"/>
            <a:r>
              <a:rPr lang="nb-NO" sz="1800" dirty="0"/>
              <a:t>Nylig startet praksis</a:t>
            </a:r>
          </a:p>
          <a:p>
            <a:pPr lvl="2"/>
            <a:r>
              <a:rPr lang="nb-NO" sz="1800" dirty="0"/>
              <a:t>Foregående års inntekt ikke representativ</a:t>
            </a:r>
          </a:p>
          <a:p>
            <a:pPr marL="914400" lvl="2" indent="0">
              <a:buNone/>
            </a:pPr>
            <a:endParaRPr lang="nb-NO" sz="18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6786-F25B-4B94-A9CB-1DAFA89491F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74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 – sykehjelp</a:t>
            </a:r>
            <a:br>
              <a:rPr lang="nb-NO" dirty="0"/>
            </a:br>
            <a:r>
              <a:rPr lang="nb-NO" sz="2400" dirty="0"/>
              <a:t>Fastlege Thelma, selvstendig næringsdrivende</a:t>
            </a:r>
            <a:endParaRPr lang="nb-NO" dirty="0">
              <a:solidFill>
                <a:schemeClr val="accent2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r>
              <a:rPr lang="nb-NO" sz="2000" dirty="0"/>
              <a:t>Brutto praksisinntekt:	kr 2 000 000 (inkl. basisgodtgjørelse kr 642 000)</a:t>
            </a:r>
          </a:p>
          <a:p>
            <a:r>
              <a:rPr lang="nb-NO" sz="2000" dirty="0"/>
              <a:t>Bi-inntekt:		kr    250 000 (som sykehjemslege i kommunen)</a:t>
            </a:r>
          </a:p>
          <a:p>
            <a:r>
              <a:rPr lang="nb-NO" sz="2000" dirty="0"/>
              <a:t>Driftsutgifter:	 	kr    900 000</a:t>
            </a:r>
          </a:p>
          <a:p>
            <a:pPr marL="457200" lvl="1" indent="0">
              <a:buNone/>
            </a:pPr>
            <a:endParaRPr lang="nb-NO" sz="1200" dirty="0"/>
          </a:p>
          <a:p>
            <a:pPr marL="57150" indent="0">
              <a:buNone/>
            </a:pPr>
            <a:r>
              <a:rPr lang="nb-NO" sz="1600" b="1" dirty="0"/>
              <a:t>Inntektskompensasjon fra SOP</a:t>
            </a:r>
          </a:p>
          <a:p>
            <a:pPr marL="114300" indent="0">
              <a:buNone/>
            </a:pPr>
            <a:r>
              <a:rPr lang="nb-NO" sz="1600" dirty="0"/>
              <a:t>Inntektskompensasjon før fradrag: 	kr </a:t>
            </a:r>
            <a:r>
              <a:rPr lang="nb-NO" sz="1600" dirty="0">
                <a:solidFill>
                  <a:schemeClr val="tx2"/>
                </a:solidFill>
              </a:rPr>
              <a:t>900 000</a:t>
            </a:r>
          </a:p>
          <a:p>
            <a:pPr marL="114300" indent="0">
              <a:buNone/>
            </a:pPr>
            <a:r>
              <a:rPr lang="nb-NO" sz="1600" dirty="0">
                <a:solidFill>
                  <a:schemeClr val="tx2"/>
                </a:solidFill>
              </a:rPr>
              <a:t>- Stønad fra folketrygden:		kr 535 090</a:t>
            </a:r>
          </a:p>
          <a:p>
            <a:pPr marL="114300" indent="0">
              <a:buNone/>
            </a:pPr>
            <a:r>
              <a:rPr lang="nb-NO" sz="1600" dirty="0">
                <a:solidFill>
                  <a:schemeClr val="tx2"/>
                </a:solidFill>
              </a:rPr>
              <a:t>= Inntektskompensasjon fra SOP:	</a:t>
            </a:r>
            <a:r>
              <a:rPr lang="nb-NO" sz="1600" b="1" dirty="0">
                <a:solidFill>
                  <a:schemeClr val="tx2"/>
                </a:solidFill>
              </a:rPr>
              <a:t>kr 364 910</a:t>
            </a:r>
            <a:r>
              <a:rPr lang="nb-NO" sz="1600" dirty="0">
                <a:solidFill>
                  <a:schemeClr val="tx2"/>
                </a:solidFill>
              </a:rPr>
              <a:t> (1 000 per dag)</a:t>
            </a:r>
          </a:p>
          <a:p>
            <a:pPr marL="114300" indent="0">
              <a:buNone/>
            </a:pPr>
            <a:endParaRPr lang="nb-NO" sz="1200" dirty="0">
              <a:solidFill>
                <a:schemeClr val="tx2"/>
              </a:solidFill>
            </a:endParaRPr>
          </a:p>
          <a:p>
            <a:pPr marL="57150" indent="0">
              <a:buNone/>
            </a:pPr>
            <a:r>
              <a:rPr lang="nb-NO" sz="1600" b="1" dirty="0"/>
              <a:t>Utgiftskompensasjon fra SOP</a:t>
            </a:r>
          </a:p>
          <a:p>
            <a:pPr marL="114300" indent="0">
              <a:buNone/>
            </a:pPr>
            <a:r>
              <a:rPr lang="nb-NO" sz="1600" dirty="0"/>
              <a:t>Utgiftskompensasjon før fradrag: 	kr </a:t>
            </a:r>
            <a:r>
              <a:rPr lang="nb-NO" sz="1600" dirty="0">
                <a:solidFill>
                  <a:schemeClr val="tx2"/>
                </a:solidFill>
              </a:rPr>
              <a:t>700 000</a:t>
            </a:r>
          </a:p>
          <a:p>
            <a:pPr marL="114300" indent="0">
              <a:buNone/>
            </a:pPr>
            <a:r>
              <a:rPr lang="nb-NO" sz="1600" dirty="0">
                <a:solidFill>
                  <a:schemeClr val="tx2"/>
                </a:solidFill>
              </a:rPr>
              <a:t>- Fradrag for basisgodtgjørelse:		kr 642 000</a:t>
            </a:r>
          </a:p>
          <a:p>
            <a:pPr marL="114300" indent="0">
              <a:buNone/>
            </a:pPr>
            <a:r>
              <a:rPr lang="nb-NO" sz="1600" dirty="0">
                <a:solidFill>
                  <a:schemeClr val="tx2"/>
                </a:solidFill>
              </a:rPr>
              <a:t>= Utgiftskompensasjon fra SOP:		</a:t>
            </a:r>
            <a:r>
              <a:rPr lang="nb-NO" sz="1600" b="1" dirty="0">
                <a:solidFill>
                  <a:schemeClr val="tx2"/>
                </a:solidFill>
              </a:rPr>
              <a:t>kr   58 000 </a:t>
            </a:r>
            <a:r>
              <a:rPr lang="nb-NO" sz="1600" dirty="0">
                <a:solidFill>
                  <a:schemeClr val="tx2"/>
                </a:solidFill>
              </a:rPr>
              <a:t>(159 per dag)</a:t>
            </a:r>
          </a:p>
          <a:p>
            <a:pPr marL="114300" indent="0">
              <a:buNone/>
            </a:pPr>
            <a:endParaRPr lang="nb-NO" sz="1200" dirty="0">
              <a:solidFill>
                <a:schemeClr val="tx2"/>
              </a:solidFill>
            </a:endParaRPr>
          </a:p>
          <a:p>
            <a:pPr marL="114300" indent="0">
              <a:buNone/>
            </a:pPr>
            <a:r>
              <a:rPr lang="nb-NO" sz="1600" b="1" dirty="0"/>
              <a:t>Samlet stønad fra SOP:		kr 422 910 </a:t>
            </a:r>
            <a:r>
              <a:rPr lang="nb-NO" sz="1600" dirty="0"/>
              <a:t>(1 159 per dag)</a:t>
            </a:r>
            <a:endParaRPr lang="nb-NO" sz="1600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6786-F25B-4B94-A9CB-1DAFA89491F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800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/>
          <a:lstStyle/>
          <a:p>
            <a:r>
              <a:rPr lang="nb-NO" altLang="nb-NO" dirty="0"/>
              <a:t>Agenda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 dirty="0"/>
              <a:t>Sykehjelps- og pensjonsordningen for leger (SOP)</a:t>
            </a:r>
          </a:p>
          <a:p>
            <a:r>
              <a:rPr lang="nb-NO" altLang="nb-NO" dirty="0">
                <a:solidFill>
                  <a:srgbClr val="0B568F"/>
                </a:solidFill>
              </a:rPr>
              <a:t>Pensjonsytelser</a:t>
            </a:r>
          </a:p>
          <a:p>
            <a:r>
              <a:rPr lang="nb-NO" altLang="nb-NO" dirty="0">
                <a:solidFill>
                  <a:srgbClr val="0B568F"/>
                </a:solidFill>
              </a:rPr>
              <a:t>Ytelser til etterlatte</a:t>
            </a:r>
            <a:endParaRPr lang="nb-NO" altLang="nb-NO" dirty="0"/>
          </a:p>
          <a:p>
            <a:r>
              <a:rPr lang="nb-NO" altLang="nb-NO" dirty="0">
                <a:solidFill>
                  <a:srgbClr val="0B568F"/>
                </a:solidFill>
              </a:rPr>
              <a:t>Avbruddsytelser</a:t>
            </a:r>
          </a:p>
          <a:p>
            <a:r>
              <a:rPr lang="nb-NO" altLang="nb-NO" dirty="0"/>
              <a:t>Sykeavbruddsforsikring</a:t>
            </a:r>
          </a:p>
          <a:p>
            <a:r>
              <a:rPr lang="nb-NO" altLang="nb-NO" dirty="0"/>
              <a:t>Legeforetakenes pensjonsordning</a:t>
            </a:r>
          </a:p>
          <a:p>
            <a:r>
              <a:rPr lang="nb-NO" altLang="nb-NO" dirty="0"/>
              <a:t>Legehelse</a:t>
            </a:r>
          </a:p>
        </p:txBody>
      </p:sp>
      <p:cxnSp>
        <p:nvCxnSpPr>
          <p:cNvPr id="5" name="Rett linje 4"/>
          <p:cNvCxnSpPr/>
          <p:nvPr/>
        </p:nvCxnSpPr>
        <p:spPr>
          <a:xfrm>
            <a:off x="539552" y="1407704"/>
            <a:ext cx="684076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ktangel 24"/>
          <p:cNvSpPr/>
          <p:nvPr/>
        </p:nvSpPr>
        <p:spPr>
          <a:xfrm>
            <a:off x="0" y="0"/>
            <a:ext cx="107504" cy="1407704"/>
          </a:xfrm>
          <a:prstGeom prst="rect">
            <a:avLst/>
          </a:prstGeom>
          <a:solidFill>
            <a:srgbClr val="6C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6786-F25B-4B94-A9CB-1DAFA89491F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228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 altLang="nb-NO" dirty="0"/>
              <a:t>Legg spesielt merke til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18F6786-F25B-4B94-A9CB-1DAFA89491F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20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Plassholder for innhold 2">
            <a:extLst>
              <a:ext uri="{FF2B5EF4-FFF2-40B4-BE49-F238E27FC236}">
                <a16:creationId xmlns:a16="http://schemas.microsoft.com/office/drawing/2014/main" id="{F39748A6-9F18-BEAF-79C6-76BCA166E2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9206520"/>
              </p:ext>
            </p:extLst>
          </p:nvPr>
        </p:nvGraphicFramePr>
        <p:xfrm>
          <a:off x="323528" y="116601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8907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b-NO" dirty="0"/>
            </a:br>
            <a:r>
              <a:rPr lang="nb-NO" dirty="0"/>
              <a:t>Hvor lenge kan Thelma få sykehjelp?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6358702" cy="4525963"/>
          </a:xfrm>
        </p:spPr>
        <p:txBody>
          <a:bodyPr/>
          <a:lstStyle/>
          <a:p>
            <a:r>
              <a:rPr lang="nb-NO" sz="2400" dirty="0"/>
              <a:t>Så lenge hun er minst 50 prosent sykemeldt fra sin private praksis</a:t>
            </a:r>
          </a:p>
          <a:p>
            <a:pPr lvl="1"/>
            <a:r>
              <a:rPr lang="nb-NO" sz="2000" dirty="0"/>
              <a:t>Maksimalt 365 dager</a:t>
            </a:r>
          </a:p>
          <a:p>
            <a:r>
              <a:rPr lang="nb-NO" sz="2400" dirty="0"/>
              <a:t>Dersom kortere tid enn 26 uker fra forrige sykehjelpsdag</a:t>
            </a:r>
          </a:p>
          <a:p>
            <a:pPr lvl="1"/>
            <a:r>
              <a:rPr lang="nb-NO" sz="2000" dirty="0"/>
              <a:t>Gjenoppta sykehjelpssaken uten ny karenstid</a:t>
            </a:r>
          </a:p>
          <a:p>
            <a:r>
              <a:rPr lang="nb-NO" sz="2400" dirty="0"/>
              <a:t>Som selvstendig næringsdrivende mottar man sykehjelp fra dag 17, som med sykepenger fra folketrygden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6786-F25B-4B94-A9CB-1DAFA89491F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15902" y="3628776"/>
            <a:ext cx="1965353" cy="174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21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Thelma blir gravid og videre arbeid kan medføre risiko for skade på det ufødte barnet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5147793" cy="4525963"/>
          </a:xfrm>
        </p:spPr>
        <p:txBody>
          <a:bodyPr/>
          <a:lstStyle/>
          <a:p>
            <a:r>
              <a:rPr lang="nb-NO" sz="2000" dirty="0"/>
              <a:t>Svangerskapspenger ytes til medlem som har fravær fra praksis fordi det kan medføre risiko for skade på det ufødte barnet dersom hun fortsetter å arbeide under svangerskapet</a:t>
            </a:r>
          </a:p>
          <a:p>
            <a:r>
              <a:rPr lang="nb-NO" sz="2000" dirty="0"/>
              <a:t>Svangerskapspenger tilstås for tilsvarende periode og tilsvarende gradering som fastsatt i vedtak om svangerskapspenger fra Nav</a:t>
            </a:r>
          </a:p>
          <a:p>
            <a:r>
              <a:rPr lang="nb-NO" sz="2000" dirty="0"/>
              <a:t>Beregnes tilsvarende SOPs sykehjelp</a:t>
            </a:r>
          </a:p>
          <a:p>
            <a:r>
              <a:rPr lang="nb-NO" sz="2000" b="1" dirty="0"/>
              <a:t>Søknadsfrist</a:t>
            </a:r>
            <a:r>
              <a:rPr lang="nb-NO" sz="2000" dirty="0"/>
              <a:t> som for sykehjelp</a:t>
            </a:r>
          </a:p>
          <a:p>
            <a:pPr marL="0" indent="0">
              <a:buNone/>
            </a:pPr>
            <a:endParaRPr lang="nb-NO" sz="200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6786-F25B-4B94-A9CB-1DAFA89491F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de 6" descr="Et bilde som inneholder person, seng, serviett&#10;&#10;Automatisk generert beskrivelse">
            <a:extLst>
              <a:ext uri="{FF2B5EF4-FFF2-40B4-BE49-F238E27FC236}">
                <a16:creationId xmlns:a16="http://schemas.microsoft.com/office/drawing/2014/main" id="{4C9E0D9E-A5C4-452E-B3C6-61AB16C752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616" y="3212976"/>
            <a:ext cx="2975904" cy="21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9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b-NO" dirty="0"/>
            </a:br>
            <a:r>
              <a:rPr lang="nb-NO" dirty="0"/>
              <a:t>Thelma blir mor og søker SOP om fødselsstønad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5770984" cy="4525963"/>
          </a:xfrm>
        </p:spPr>
        <p:txBody>
          <a:bodyPr/>
          <a:lstStyle/>
          <a:p>
            <a:r>
              <a:rPr lang="nb-NO" sz="2000" dirty="0"/>
              <a:t>Fødselsstønad fra SOP kommer som tillegg til foreldrepenger eller fedrekvote fra Nav</a:t>
            </a:r>
          </a:p>
          <a:p>
            <a:pPr lvl="1"/>
            <a:r>
              <a:rPr lang="nb-NO" sz="1600" dirty="0"/>
              <a:t>Inntektskompensasjon </a:t>
            </a:r>
            <a:r>
              <a:rPr lang="nb-NO" sz="1600" b="1" dirty="0"/>
              <a:t>55 %</a:t>
            </a:r>
            <a:r>
              <a:rPr lang="nb-NO" sz="1600" dirty="0"/>
              <a:t> av brutto praksisinntekt</a:t>
            </a:r>
          </a:p>
          <a:p>
            <a:pPr lvl="1"/>
            <a:r>
              <a:rPr lang="nb-NO" sz="1600" dirty="0"/>
              <a:t>Utgiftskompensasjon 35 % av brutto praksisinntekt</a:t>
            </a:r>
            <a:endParaRPr lang="nb-NO" sz="2000" dirty="0"/>
          </a:p>
          <a:p>
            <a:r>
              <a:rPr lang="nb-NO" sz="2000" dirty="0"/>
              <a:t>Krav til vedtak om foreldrepenger eller fedrekvote fra Nav</a:t>
            </a:r>
          </a:p>
          <a:p>
            <a:pPr lvl="1"/>
            <a:r>
              <a:rPr lang="nb-NO" sz="1600" dirty="0"/>
              <a:t>Søk NAV først!</a:t>
            </a:r>
          </a:p>
          <a:p>
            <a:r>
              <a:rPr lang="nb-NO" sz="2000" dirty="0"/>
              <a:t>Kan gradere uttak og kombinere med jobb</a:t>
            </a:r>
          </a:p>
          <a:p>
            <a:r>
              <a:rPr lang="nb-NO" sz="2000" dirty="0"/>
              <a:t>Utsette uttak grunnet jobb – NB!</a:t>
            </a:r>
          </a:p>
          <a:p>
            <a:pPr lvl="1"/>
            <a:r>
              <a:rPr lang="nb-NO" sz="1600" dirty="0"/>
              <a:t>Følg opp fristene i NAV for ikke å miste rett til stønad </a:t>
            </a:r>
            <a:r>
              <a:rPr lang="nb-NO" sz="1600" i="1" dirty="0"/>
              <a:t>både</a:t>
            </a:r>
            <a:r>
              <a:rPr lang="nb-NO" sz="1600" dirty="0"/>
              <a:t> fra NAV og SOP</a:t>
            </a:r>
          </a:p>
          <a:p>
            <a:r>
              <a:rPr lang="nb-NO" sz="2000" b="1" dirty="0"/>
              <a:t>Søknadsfrist</a:t>
            </a:r>
            <a:r>
              <a:rPr lang="nb-NO" sz="2000" dirty="0"/>
              <a:t>: 6 måneder fra første permisjonsdag</a:t>
            </a:r>
          </a:p>
          <a:p>
            <a:pPr lvl="1"/>
            <a:endParaRPr lang="nb-NO" sz="1600" dirty="0"/>
          </a:p>
          <a:p>
            <a:pPr lvl="1"/>
            <a:endParaRPr lang="nb-NO" sz="1600" dirty="0"/>
          </a:p>
          <a:p>
            <a:pPr marL="457200" lvl="1" indent="0">
              <a:buNone/>
            </a:pPr>
            <a:endParaRPr lang="nb-NO" sz="1600" dirty="0"/>
          </a:p>
          <a:p>
            <a:pPr lvl="1"/>
            <a:endParaRPr lang="nb-NO" sz="1600" dirty="0"/>
          </a:p>
          <a:p>
            <a:pPr lvl="1"/>
            <a:endParaRPr lang="nb-NO" sz="1600" dirty="0"/>
          </a:p>
          <a:p>
            <a:pPr lvl="1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6786-F25B-4B94-A9CB-1DAFA89491F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Bilde 5" descr="Et bilde som inneholder person, innendørs, baby&#10;&#10;Automatisk generert beskrivelse">
            <a:extLst>
              <a:ext uri="{FF2B5EF4-FFF2-40B4-BE49-F238E27FC236}">
                <a16:creationId xmlns:a16="http://schemas.microsoft.com/office/drawing/2014/main" id="{B7528489-72AB-494B-84C3-4166AEC87A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837" y="2442390"/>
            <a:ext cx="1949963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85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b-NO" dirty="0"/>
            </a:br>
            <a:r>
              <a:rPr lang="nb-NO" dirty="0"/>
              <a:t>Sykehjelpskalkulator: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6786-F25B-4B94-A9CB-1DAFA89491F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Bild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417638"/>
            <a:ext cx="5600700" cy="145732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D577A123-5D84-4847-8E99-F55C1A4546B2}"/>
              </a:ext>
            </a:extLst>
          </p:cNvPr>
          <p:cNvSpPr txBox="1"/>
          <p:nvPr/>
        </p:nvSpPr>
        <p:spPr>
          <a:xfrm>
            <a:off x="33535" y="3075057"/>
            <a:ext cx="764467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nb-NO" sz="2000" dirty="0">
                <a:solidFill>
                  <a:schemeClr val="accent1">
                    <a:lumMod val="75000"/>
                  </a:schemeClr>
                </a:solidFill>
              </a:rPr>
              <a:t>Ved å legge inn: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accent1">
                    <a:lumMod val="75000"/>
                  </a:schemeClr>
                </a:solidFill>
              </a:rPr>
              <a:t>Brutto inntekt (</a:t>
            </a:r>
            <a:r>
              <a:rPr lang="nb-NO" sz="2000" dirty="0" err="1">
                <a:solidFill>
                  <a:schemeClr val="accent1">
                    <a:lumMod val="75000"/>
                  </a:schemeClr>
                </a:solidFill>
              </a:rPr>
              <a:t>inkl</a:t>
            </a:r>
            <a:r>
              <a:rPr lang="nb-NO" sz="2000" dirty="0">
                <a:solidFill>
                  <a:schemeClr val="accent1">
                    <a:lumMod val="75000"/>
                  </a:schemeClr>
                </a:solidFill>
              </a:rPr>
              <a:t> basisgodtgjørelse)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accent1">
                    <a:lumMod val="75000"/>
                  </a:schemeClr>
                </a:solidFill>
              </a:rPr>
              <a:t>Basisgodtgjørelse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accent1">
                    <a:lumMod val="75000"/>
                  </a:schemeClr>
                </a:solidFill>
              </a:rPr>
              <a:t>Bi-inntekt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accent1">
                    <a:lumMod val="75000"/>
                  </a:schemeClr>
                </a:solidFill>
              </a:rPr>
              <a:t>Driftsutgifter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nb-NO" sz="2000" dirty="0">
                <a:solidFill>
                  <a:schemeClr val="accent1">
                    <a:lumMod val="75000"/>
                  </a:schemeClr>
                </a:solidFill>
              </a:rPr>
              <a:t>- får du beregnet hva du vil kunne motta i sykehjelp fra SOP, og sykepenger fra NAV, og hva samlet inntektstap vil bli. </a:t>
            </a:r>
          </a:p>
        </p:txBody>
      </p:sp>
    </p:spTree>
    <p:extLst>
      <p:ext uri="{BB962C8B-B14F-4D97-AF65-F5344CB8AC3E}">
        <p14:creationId xmlns:p14="http://schemas.microsoft.com/office/powerpoint/2010/main" val="1541942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1"/>
          <p:cNvSpPr>
            <a:spLocks noGrp="1"/>
          </p:cNvSpPr>
          <p:nvPr>
            <p:ph type="ctrTitle"/>
          </p:nvPr>
        </p:nvSpPr>
        <p:spPr>
          <a:xfrm>
            <a:off x="0" y="2636912"/>
            <a:ext cx="9144000" cy="585873"/>
          </a:xfrm>
        </p:spPr>
        <p:txBody>
          <a:bodyPr/>
          <a:lstStyle/>
          <a:p>
            <a:pPr algn="ctr"/>
            <a:r>
              <a:rPr lang="nb-NO" sz="3200" b="1" dirty="0">
                <a:solidFill>
                  <a:schemeClr val="bg1"/>
                </a:solidFill>
              </a:rPr>
              <a:t>Sykeavbruddsforsikring </a:t>
            </a:r>
          </a:p>
        </p:txBody>
      </p:sp>
    </p:spTree>
    <p:extLst>
      <p:ext uri="{BB962C8B-B14F-4D97-AF65-F5344CB8AC3E}">
        <p14:creationId xmlns:p14="http://schemas.microsoft.com/office/powerpoint/2010/main" val="103581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b-NO" dirty="0"/>
            </a:br>
            <a:r>
              <a:rPr lang="nb-NO" dirty="0"/>
              <a:t>Sykeavbruddsforsikring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7355160" cy="4525963"/>
          </a:xfrm>
        </p:spPr>
        <p:txBody>
          <a:bodyPr/>
          <a:lstStyle/>
          <a:p>
            <a:r>
              <a:rPr lang="nb-NO" sz="2400" dirty="0"/>
              <a:t>Privatpraktiserende leger under 62 år kan etablere sykeavbruddsforsikring i Storebrand</a:t>
            </a:r>
          </a:p>
          <a:p>
            <a:pPr lvl="1"/>
            <a:r>
              <a:rPr lang="nb-NO" sz="2000" dirty="0"/>
              <a:t>Forsikret dagbeløp kommer </a:t>
            </a:r>
            <a:r>
              <a:rPr lang="nb-NO" sz="2000" b="1" i="1" dirty="0"/>
              <a:t>i tillegg til ytelsene fra NAV og SOP</a:t>
            </a:r>
          </a:p>
          <a:p>
            <a:pPr lvl="1"/>
            <a:r>
              <a:rPr lang="nb-NO" sz="2000" dirty="0"/>
              <a:t>Premien er fradragsberettiget</a:t>
            </a:r>
          </a:p>
          <a:p>
            <a:pPr lvl="1"/>
            <a:r>
              <a:rPr lang="nb-NO" sz="2000" dirty="0"/>
              <a:t>Forsikringen kan beholdes til fylte 72 år</a:t>
            </a:r>
          </a:p>
          <a:p>
            <a:pPr lvl="1"/>
            <a:r>
              <a:rPr lang="nb-NO" sz="2000" dirty="0"/>
              <a:t>Kollektiv forsikring som administreres av Storebrand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6786-F25B-4B94-A9CB-1DAFA89491F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B43A1C6-0BE8-4734-8911-AC7D43FD8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212" y="950913"/>
            <a:ext cx="193357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56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1"/>
          <p:cNvSpPr>
            <a:spLocks noGrp="1"/>
          </p:cNvSpPr>
          <p:nvPr>
            <p:ph type="ctrTitle"/>
          </p:nvPr>
        </p:nvSpPr>
        <p:spPr>
          <a:xfrm>
            <a:off x="0" y="2636912"/>
            <a:ext cx="9144000" cy="585873"/>
          </a:xfrm>
        </p:spPr>
        <p:txBody>
          <a:bodyPr/>
          <a:lstStyle/>
          <a:p>
            <a:pPr algn="ctr"/>
            <a:r>
              <a:rPr lang="nb-NO" sz="3200" b="1" dirty="0">
                <a:solidFill>
                  <a:schemeClr val="bg1"/>
                </a:solidFill>
              </a:rPr>
              <a:t>Legeforetakenes pensjonsordning</a:t>
            </a:r>
          </a:p>
        </p:txBody>
      </p:sp>
    </p:spTree>
    <p:extLst>
      <p:ext uri="{BB962C8B-B14F-4D97-AF65-F5344CB8AC3E}">
        <p14:creationId xmlns:p14="http://schemas.microsoft.com/office/powerpoint/2010/main" val="163017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b-NO" dirty="0"/>
            </a:br>
            <a:r>
              <a:rPr lang="nb-NO" dirty="0"/>
              <a:t>Legeforetakenes pensjonsordning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/>
              <a:t>Samarbeidsavtale med Storebrand om innskuddsbasert tjenestepensjonsordning for private legevirksomheter</a:t>
            </a:r>
          </a:p>
          <a:p>
            <a:pPr lvl="1"/>
            <a:r>
              <a:rPr lang="nb-NO" sz="2000" dirty="0"/>
              <a:t>Skattefordeler, reduserte administrasjonskostnader og attraktive pensjonsfond gjør ordningen meget gunstig</a:t>
            </a:r>
          </a:p>
          <a:p>
            <a:r>
              <a:rPr lang="nb-NO" sz="2400" dirty="0"/>
              <a:t>Pensjonsrettigheter som er oppspart gjennom denne ordningen holdes utenfor ved beregning av pensjoner fra SOP</a:t>
            </a:r>
          </a:p>
          <a:p>
            <a:r>
              <a:rPr lang="nb-NO" sz="2400" dirty="0"/>
              <a:t>Du kan også tegne </a:t>
            </a:r>
            <a:r>
              <a:rPr lang="nb-NO" altLang="nb-NO" sz="2400" b="1" i="1" dirty="0"/>
              <a:t>uførepensjon</a:t>
            </a:r>
            <a:r>
              <a:rPr lang="nb-NO" altLang="nb-NO" sz="2400" dirty="0"/>
              <a:t>, ektefelle- og </a:t>
            </a:r>
            <a:r>
              <a:rPr lang="nb-NO" altLang="nb-NO" sz="2400" b="1" i="1" dirty="0"/>
              <a:t>barnepensjon</a:t>
            </a:r>
            <a:r>
              <a:rPr lang="nb-NO" altLang="nb-NO" sz="2400" dirty="0"/>
              <a:t> </a:t>
            </a:r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6786-F25B-4B94-A9CB-1DAFA89491F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836712"/>
            <a:ext cx="1914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1515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1"/>
          <p:cNvSpPr>
            <a:spLocks noGrp="1"/>
          </p:cNvSpPr>
          <p:nvPr>
            <p:ph type="ctrTitle"/>
          </p:nvPr>
        </p:nvSpPr>
        <p:spPr>
          <a:xfrm>
            <a:off x="0" y="2636912"/>
            <a:ext cx="9144000" cy="585873"/>
          </a:xfrm>
        </p:spPr>
        <p:txBody>
          <a:bodyPr/>
          <a:lstStyle/>
          <a:p>
            <a:pPr algn="ctr"/>
            <a:r>
              <a:rPr lang="nb-NO" sz="3200" b="1" dirty="0">
                <a:solidFill>
                  <a:schemeClr val="bg1"/>
                </a:solidFill>
              </a:rPr>
              <a:t>Legehelse</a:t>
            </a:r>
          </a:p>
        </p:txBody>
      </p:sp>
    </p:spTree>
    <p:extLst>
      <p:ext uri="{BB962C8B-B14F-4D97-AF65-F5344CB8AC3E}">
        <p14:creationId xmlns:p14="http://schemas.microsoft.com/office/powerpoint/2010/main" val="332073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1"/>
          <p:cNvSpPr>
            <a:spLocks noGrp="1"/>
          </p:cNvSpPr>
          <p:nvPr>
            <p:ph type="ctrTitle"/>
          </p:nvPr>
        </p:nvSpPr>
        <p:spPr>
          <a:xfrm>
            <a:off x="0" y="2636912"/>
            <a:ext cx="9144000" cy="585873"/>
          </a:xfrm>
        </p:spPr>
        <p:txBody>
          <a:bodyPr/>
          <a:lstStyle/>
          <a:p>
            <a:pPr algn="ctr"/>
            <a:r>
              <a:rPr lang="nb-NO" sz="3200" b="1" dirty="0">
                <a:solidFill>
                  <a:schemeClr val="bg1"/>
                </a:solidFill>
              </a:rPr>
              <a:t>Sykehjelps- og pensjonsordningen for leger</a:t>
            </a:r>
          </a:p>
        </p:txBody>
      </p:sp>
    </p:spTree>
    <p:extLst>
      <p:ext uri="{BB962C8B-B14F-4D97-AF65-F5344CB8AC3E}">
        <p14:creationId xmlns:p14="http://schemas.microsoft.com/office/powerpoint/2010/main" val="262226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SOP er opptatt av legers helse</a:t>
            </a:r>
            <a:br>
              <a:rPr lang="nb-NO" dirty="0"/>
            </a:br>
            <a:r>
              <a:rPr lang="nb-NO" dirty="0"/>
              <a:t>- og dekker kostnadene til: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6203032" cy="4525963"/>
          </a:xfrm>
        </p:spPr>
        <p:txBody>
          <a:bodyPr/>
          <a:lstStyle/>
          <a:p>
            <a:r>
              <a:rPr lang="nb-NO" sz="2000" dirty="0"/>
              <a:t>Kollegastøtte</a:t>
            </a:r>
          </a:p>
          <a:p>
            <a:pPr lvl="1"/>
            <a:r>
              <a:rPr lang="nb-NO" sz="1800" dirty="0"/>
              <a:t>Støttekolleger som gir medmenneskelig støtte, råd og veiledning</a:t>
            </a:r>
          </a:p>
          <a:p>
            <a:r>
              <a:rPr lang="nb-NO" sz="2000" dirty="0"/>
              <a:t>Villa Sana</a:t>
            </a:r>
          </a:p>
          <a:p>
            <a:pPr lvl="1"/>
            <a:r>
              <a:rPr lang="nb-NO" sz="1800" dirty="0"/>
              <a:t>Tilbud til alle leger som trenger hjelp og støtte i kriser, har vansker med å klare arbeidet som lege, eller står ved en korsvei i livet</a:t>
            </a:r>
          </a:p>
          <a:p>
            <a:r>
              <a:rPr lang="nb-NO" sz="2000" dirty="0"/>
              <a:t>Trasoppklinikken</a:t>
            </a:r>
          </a:p>
          <a:p>
            <a:pPr lvl="1"/>
            <a:r>
              <a:rPr lang="nb-NO" sz="1800" dirty="0"/>
              <a:t>Kartlegger legens ruslidelse, psykiske helse og kommer med forslag til behandling</a:t>
            </a:r>
          </a:p>
          <a:p>
            <a:r>
              <a:rPr lang="nb-NO" sz="2000" dirty="0"/>
              <a:t>LEFO – Legeforskningsinstituttet </a:t>
            </a:r>
          </a:p>
          <a:p>
            <a:pPr lvl="1"/>
            <a:r>
              <a:rPr lang="nb-NO" sz="1800" dirty="0"/>
              <a:t>Forsker blant annet på legers helse, livskvalitet og arbeid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6786-F25B-4B94-A9CB-1DAFA89491F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1508" name="Picture 4" descr="http://sop-app-prod.azurewebsites.net/contentassets/d33685c7473a4f6396eb2a8af8d8ad20/kollegastotte-blue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" r="28996"/>
          <a:stretch/>
        </p:blipFill>
        <p:spPr bwMode="auto">
          <a:xfrm>
            <a:off x="7334203" y="1678557"/>
            <a:ext cx="780781" cy="60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ttp://sop-app-prod.azurewebsites.net/globalassets/villa-san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765" y="2724820"/>
            <a:ext cx="1332050" cy="81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734" y="4938789"/>
            <a:ext cx="1654109" cy="63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976FBE81-A113-447E-A189-F9C007C5D3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2067" y="3882340"/>
            <a:ext cx="859445" cy="82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839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br>
              <a:rPr lang="nb-NO" altLang="nb-NO" dirty="0"/>
            </a:br>
            <a:r>
              <a:rPr lang="nb-NO" altLang="nb-NO" dirty="0"/>
              <a:t>Kontaktpunkt hos SOP</a:t>
            </a:r>
            <a:br>
              <a:rPr lang="nb-NO" alt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1560" y="1628800"/>
            <a:ext cx="7869560" cy="4968552"/>
          </a:xfrm>
        </p:spPr>
        <p:txBody>
          <a:bodyPr/>
          <a:lstStyle/>
          <a:p>
            <a:pPr marL="0" indent="0">
              <a:buNone/>
            </a:pPr>
            <a:r>
              <a:rPr lang="nb-NO" altLang="nb-NO" sz="2400" dirty="0">
                <a:solidFill>
                  <a:schemeClr val="tx2"/>
                </a:solidFill>
              </a:rPr>
              <a:t>Telefon:	23 10 90 00</a:t>
            </a:r>
            <a:r>
              <a:rPr lang="nb-NO" altLang="nb-NO" sz="2000" dirty="0">
                <a:solidFill>
                  <a:schemeClr val="tx2"/>
                </a:solidFill>
              </a:rPr>
              <a:t> (tilvalg 3)</a:t>
            </a:r>
            <a:br>
              <a:rPr lang="nb-NO" altLang="nb-NO" sz="2400" dirty="0">
                <a:solidFill>
                  <a:srgbClr val="094775"/>
                </a:solidFill>
              </a:rPr>
            </a:br>
            <a:r>
              <a:rPr lang="nb-NO" altLang="nb-NO" sz="2400" dirty="0">
                <a:solidFill>
                  <a:srgbClr val="094775"/>
                </a:solidFill>
              </a:rPr>
              <a:t>E-post: 	</a:t>
            </a:r>
            <a:r>
              <a:rPr lang="nb-NO" altLang="nb-NO" sz="2400" dirty="0">
                <a:solidFill>
                  <a:schemeClr val="tx2"/>
                </a:solidFill>
              </a:rPr>
              <a:t>sop@legeforeningen.no</a:t>
            </a:r>
          </a:p>
          <a:p>
            <a:pPr marL="0" indent="0">
              <a:buNone/>
            </a:pPr>
            <a:endParaRPr lang="nb-NO" altLang="nb-NO" sz="900" dirty="0"/>
          </a:p>
          <a:p>
            <a:pPr marL="0" indent="0">
              <a:buNone/>
            </a:pPr>
            <a:endParaRPr lang="nb-NO" altLang="nb-NO" sz="1050" dirty="0"/>
          </a:p>
          <a:p>
            <a:r>
              <a:rPr lang="nb-NO" altLang="nb-NO" sz="2000" dirty="0"/>
              <a:t>Seksjonssjef Tone Houge Holter</a:t>
            </a:r>
          </a:p>
          <a:p>
            <a:endParaRPr lang="nb-NO" altLang="nb-NO" sz="2000" dirty="0"/>
          </a:p>
          <a:p>
            <a:r>
              <a:rPr lang="nb-NO" altLang="nb-NO" sz="2000" dirty="0"/>
              <a:t>Spesialrådgiver Grethe Veiåker Nilsen</a:t>
            </a:r>
          </a:p>
          <a:p>
            <a:endParaRPr lang="nb-NO" altLang="nb-NO" sz="2000" dirty="0"/>
          </a:p>
          <a:p>
            <a:r>
              <a:rPr lang="nb-NO" altLang="nb-NO" sz="2000" dirty="0"/>
              <a:t>Spesialrådgiver Hildegunn Dalland</a:t>
            </a:r>
          </a:p>
          <a:p>
            <a:endParaRPr lang="nb-NO" altLang="nb-NO" sz="2000" dirty="0"/>
          </a:p>
          <a:p>
            <a:r>
              <a:rPr lang="nb-NO" altLang="nb-NO" sz="2000" dirty="0"/>
              <a:t>Spesialrådgiver Niklas Jakob Søberg</a:t>
            </a:r>
          </a:p>
          <a:p>
            <a:endParaRPr lang="nb-NO" altLang="nb-NO" sz="2000" b="1" dirty="0"/>
          </a:p>
          <a:p>
            <a:r>
              <a:rPr lang="nb-NO" altLang="nb-NO" sz="2000" dirty="0"/>
              <a:t>Rådgiver Ane Erichsen Øverland</a:t>
            </a:r>
            <a:endParaRPr lang="nb-NO" altLang="nb-NO" b="1" dirty="0"/>
          </a:p>
          <a:p>
            <a:endParaRPr lang="nb-NO" dirty="0"/>
          </a:p>
        </p:txBody>
      </p:sp>
      <p:cxnSp>
        <p:nvCxnSpPr>
          <p:cNvPr id="4" name="Rett linje 3"/>
          <p:cNvCxnSpPr/>
          <p:nvPr/>
        </p:nvCxnSpPr>
        <p:spPr>
          <a:xfrm>
            <a:off x="539552" y="1407704"/>
            <a:ext cx="684076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4"/>
          <a:stretch/>
        </p:blipFill>
        <p:spPr bwMode="auto">
          <a:xfrm>
            <a:off x="5107097" y="2912574"/>
            <a:ext cx="87550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4" r="16402"/>
          <a:stretch/>
        </p:blipFill>
        <p:spPr bwMode="auto">
          <a:xfrm>
            <a:off x="5100941" y="4356145"/>
            <a:ext cx="881658" cy="87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U:\OKAD\MEDLEM\GVNILSEN\My Pictures\Nilsen, Grethe Veia¦èker-web.jpg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077" y="3681958"/>
            <a:ext cx="862236" cy="86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6786-F25B-4B94-A9CB-1DAFA89491F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8F5D1DF-B6AF-42C5-848F-A5389CD094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941" y="5685363"/>
            <a:ext cx="911989" cy="911989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DBF3C8D0-A377-42AC-8AD3-04099CE467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7275" y="4887341"/>
            <a:ext cx="1073845" cy="112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657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5B598D9-8E60-BBD4-E1FD-7283D8DF9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br>
              <a:rPr lang="en-US" sz="4000" dirty="0"/>
            </a:br>
            <a:r>
              <a:rPr lang="en-US" sz="4000" dirty="0"/>
              <a:t>www.sop.no</a:t>
            </a:r>
            <a:endParaRPr lang="en-US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CB94A915-27BA-4FED-A58C-BEEF3EDED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21809"/>
            <a:ext cx="8229600" cy="3682745"/>
          </a:xfrm>
          <a:prstGeom prst="rect">
            <a:avLst/>
          </a:prstGeom>
          <a:noFill/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FB501D9-19FD-4C52-9BEB-A123AAD3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18F6786-F25B-4B94-A9CB-1DAFA89491F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32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6151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1"/>
          <p:cNvSpPr>
            <a:spLocks noGrp="1"/>
          </p:cNvSpPr>
          <p:nvPr>
            <p:ph type="ctrTitle"/>
          </p:nvPr>
        </p:nvSpPr>
        <p:spPr>
          <a:xfrm>
            <a:off x="0" y="2636912"/>
            <a:ext cx="9144000" cy="585873"/>
          </a:xfrm>
        </p:spPr>
        <p:txBody>
          <a:bodyPr/>
          <a:lstStyle/>
          <a:p>
            <a:pPr algn="ctr"/>
            <a:br>
              <a:rPr lang="nb-NO" sz="3200" b="1" dirty="0">
                <a:solidFill>
                  <a:schemeClr val="bg1"/>
                </a:solidFill>
              </a:rPr>
            </a:br>
            <a:r>
              <a:rPr lang="nb-NO" sz="3200" b="1" dirty="0">
                <a:solidFill>
                  <a:schemeClr val="bg1"/>
                </a:solidFill>
              </a:rPr>
              <a:t>Takk for meg!</a:t>
            </a:r>
          </a:p>
        </p:txBody>
      </p:sp>
    </p:spTree>
    <p:extLst>
      <p:ext uri="{BB962C8B-B14F-4D97-AF65-F5344CB8AC3E}">
        <p14:creationId xmlns:p14="http://schemas.microsoft.com/office/powerpoint/2010/main" val="300726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/>
          <a:lstStyle/>
          <a:p>
            <a:r>
              <a:rPr lang="nb-NO" sz="2800" dirty="0"/>
              <a:t>Om SOP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/>
              <a:t>Etablert i 1965 som et sikkerhetsnett for leger</a:t>
            </a:r>
          </a:p>
          <a:p>
            <a:pPr lvl="1"/>
            <a:r>
              <a:rPr lang="nb-NO" altLang="nb-NO" sz="2000" dirty="0"/>
              <a:t>Økonomisk sikring, men </a:t>
            </a:r>
            <a:r>
              <a:rPr lang="nb-NO" altLang="nb-NO" sz="2000" i="1" dirty="0"/>
              <a:t>ikke en forsikring</a:t>
            </a:r>
            <a:endParaRPr lang="nb-NO" sz="2000" dirty="0"/>
          </a:p>
          <a:p>
            <a:r>
              <a:rPr lang="nb-NO" sz="2400" i="1" dirty="0"/>
              <a:t>Alle</a:t>
            </a:r>
            <a:r>
              <a:rPr lang="nb-NO" sz="2400" dirty="0"/>
              <a:t> leger er medlemmer</a:t>
            </a:r>
          </a:p>
          <a:p>
            <a:r>
              <a:rPr lang="nb-NO" sz="2400" dirty="0"/>
              <a:t>Vedtektene styrer hvem som har rettigheter – og vilkårene for de ulike ytelsene</a:t>
            </a:r>
          </a:p>
          <a:p>
            <a:r>
              <a:rPr lang="nb-NO" altLang="nb-NO" sz="2400" dirty="0"/>
              <a:t>Målgruppen er privatpraktiserende leger</a:t>
            </a:r>
          </a:p>
          <a:p>
            <a:pPr lvl="1"/>
            <a:r>
              <a:rPr lang="nb-NO" altLang="nb-NO" sz="2000" dirty="0"/>
              <a:t>Et supplement til folketrygden</a:t>
            </a:r>
          </a:p>
          <a:p>
            <a:r>
              <a:rPr lang="nb-NO" sz="2400" dirty="0"/>
              <a:t>SOPs styre – fem medlemmer</a:t>
            </a:r>
          </a:p>
        </p:txBody>
      </p:sp>
      <p:cxnSp>
        <p:nvCxnSpPr>
          <p:cNvPr id="5" name="Rett linje 4"/>
          <p:cNvCxnSpPr/>
          <p:nvPr/>
        </p:nvCxnSpPr>
        <p:spPr>
          <a:xfrm>
            <a:off x="539552" y="1407704"/>
            <a:ext cx="684076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ktangel 24"/>
          <p:cNvSpPr/>
          <p:nvPr/>
        </p:nvSpPr>
        <p:spPr>
          <a:xfrm>
            <a:off x="0" y="0"/>
            <a:ext cx="107504" cy="1407704"/>
          </a:xfrm>
          <a:prstGeom prst="rect">
            <a:avLst/>
          </a:prstGeom>
          <a:solidFill>
            <a:srgbClr val="6C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6786-F25B-4B94-A9CB-1DAFA89491F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268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/>
          <a:lstStyle/>
          <a:p>
            <a:r>
              <a:rPr lang="nb-NO" dirty="0"/>
              <a:t>SOPs avbruddsytelser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/>
              <a:t>Gjelder for leger som driver privat, kurativ legepraksis på selvstendig og uavhengig måte – krav til organisering</a:t>
            </a:r>
          </a:p>
          <a:p>
            <a:pPr lvl="1"/>
            <a:r>
              <a:rPr lang="nb-NO" sz="2000" dirty="0"/>
              <a:t>Sykehjelp</a:t>
            </a:r>
          </a:p>
          <a:p>
            <a:pPr lvl="1"/>
            <a:r>
              <a:rPr lang="nb-NO" sz="2000" dirty="0"/>
              <a:t>Fødselsstønad</a:t>
            </a:r>
          </a:p>
          <a:p>
            <a:pPr lvl="1"/>
            <a:r>
              <a:rPr lang="nb-NO" sz="2000" dirty="0"/>
              <a:t>Svangerskapspenger</a:t>
            </a:r>
          </a:p>
          <a:p>
            <a:pPr lvl="1"/>
            <a:r>
              <a:rPr lang="nb-NO" altLang="nb-NO" sz="2000" dirty="0"/>
              <a:t>Adopsjonsstønad</a:t>
            </a:r>
          </a:p>
          <a:p>
            <a:pPr lvl="1"/>
            <a:r>
              <a:rPr lang="nb-NO" altLang="nb-NO" sz="2000" dirty="0"/>
              <a:t>Pleie-/opplæringspenger</a:t>
            </a:r>
          </a:p>
          <a:p>
            <a:pPr lvl="1"/>
            <a:r>
              <a:rPr lang="nb-NO" altLang="nb-NO" sz="2000" dirty="0"/>
              <a:t>Vikar i privat praksis har egne vilkår (karensbestemmelser)</a:t>
            </a:r>
          </a:p>
        </p:txBody>
      </p:sp>
      <p:cxnSp>
        <p:nvCxnSpPr>
          <p:cNvPr id="5" name="Rett linje 4"/>
          <p:cNvCxnSpPr/>
          <p:nvPr/>
        </p:nvCxnSpPr>
        <p:spPr>
          <a:xfrm>
            <a:off x="539552" y="1407704"/>
            <a:ext cx="684076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ktangel 24"/>
          <p:cNvSpPr/>
          <p:nvPr/>
        </p:nvSpPr>
        <p:spPr>
          <a:xfrm>
            <a:off x="0" y="0"/>
            <a:ext cx="107504" cy="1407704"/>
          </a:xfrm>
          <a:prstGeom prst="rect">
            <a:avLst/>
          </a:prstGeom>
          <a:solidFill>
            <a:srgbClr val="6C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6786-F25B-4B94-A9CB-1DAFA89491F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143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/>
          <a:lstStyle/>
          <a:p>
            <a:r>
              <a:rPr lang="nb-NO" dirty="0"/>
              <a:t>SOPs pensjonsytelser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/>
              <a:t>For medlemmer</a:t>
            </a:r>
          </a:p>
          <a:p>
            <a:pPr lvl="1"/>
            <a:r>
              <a:rPr lang="nb-NO" sz="2000" dirty="0"/>
              <a:t>Alderspensjon </a:t>
            </a:r>
          </a:p>
          <a:p>
            <a:pPr lvl="2"/>
            <a:r>
              <a:rPr lang="nb-NO" sz="2000" dirty="0"/>
              <a:t>For medlemmer autorisert før 1.1.1993</a:t>
            </a:r>
          </a:p>
          <a:p>
            <a:pPr lvl="1"/>
            <a:r>
              <a:rPr lang="nb-NO" sz="2400" b="1" dirty="0"/>
              <a:t>Uførepensjon</a:t>
            </a:r>
            <a:endParaRPr lang="nb-NO" b="1" dirty="0"/>
          </a:p>
          <a:p>
            <a:r>
              <a:rPr lang="nb-NO" sz="2400" dirty="0"/>
              <a:t>For etterlatte etter medlemmer</a:t>
            </a:r>
          </a:p>
          <a:p>
            <a:pPr lvl="1"/>
            <a:r>
              <a:rPr lang="nb-NO" sz="2400" b="1" dirty="0"/>
              <a:t>Barnepensjon</a:t>
            </a:r>
          </a:p>
          <a:p>
            <a:pPr lvl="1"/>
            <a:r>
              <a:rPr lang="nb-NO" sz="2000" dirty="0"/>
              <a:t>Ektefellepensjon </a:t>
            </a:r>
          </a:p>
          <a:p>
            <a:pPr lvl="2"/>
            <a:r>
              <a:rPr lang="nb-NO" sz="2000" dirty="0"/>
              <a:t>For etterlatte født før 1.1.1965 som er etterlatt etter medlem autorisert før 1.1.1993</a:t>
            </a:r>
          </a:p>
          <a:p>
            <a:endParaRPr lang="nb-NO" dirty="0"/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107504" cy="1407704"/>
          </a:xfrm>
          <a:prstGeom prst="rect">
            <a:avLst/>
          </a:prstGeom>
          <a:solidFill>
            <a:srgbClr val="6C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cxnSp>
        <p:nvCxnSpPr>
          <p:cNvPr id="5" name="Rett linje 4"/>
          <p:cNvCxnSpPr/>
          <p:nvPr/>
        </p:nvCxnSpPr>
        <p:spPr>
          <a:xfrm>
            <a:off x="539552" y="1407704"/>
            <a:ext cx="684076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6786-F25B-4B94-A9CB-1DAFA89491F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64704"/>
            <a:ext cx="1876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445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1"/>
          <p:cNvSpPr>
            <a:spLocks noGrp="1"/>
          </p:cNvSpPr>
          <p:nvPr>
            <p:ph type="ctrTitle"/>
          </p:nvPr>
        </p:nvSpPr>
        <p:spPr>
          <a:xfrm>
            <a:off x="0" y="2636912"/>
            <a:ext cx="9144000" cy="585873"/>
          </a:xfrm>
        </p:spPr>
        <p:txBody>
          <a:bodyPr/>
          <a:lstStyle/>
          <a:p>
            <a:pPr algn="ctr"/>
            <a:r>
              <a:rPr lang="nb-NO" sz="3200" b="1" dirty="0">
                <a:solidFill>
                  <a:schemeClr val="bg1"/>
                </a:solidFill>
              </a:rPr>
              <a:t>Pensjonsytelser</a:t>
            </a:r>
          </a:p>
        </p:txBody>
      </p:sp>
    </p:spTree>
    <p:extLst>
      <p:ext uri="{BB962C8B-B14F-4D97-AF65-F5344CB8AC3E}">
        <p14:creationId xmlns:p14="http://schemas.microsoft.com/office/powerpoint/2010/main" val="384974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b-NO" dirty="0"/>
            </a:br>
            <a:r>
              <a:rPr lang="nb-NO" altLang="nb-NO" dirty="0"/>
              <a:t>Generelle vilkår for pensjoner fra SOP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199" y="1600200"/>
            <a:ext cx="5960267" cy="4525963"/>
          </a:xfrm>
        </p:spPr>
        <p:txBody>
          <a:bodyPr/>
          <a:lstStyle/>
          <a:p>
            <a:pPr marL="533400" indent="-533400"/>
            <a:r>
              <a:rPr lang="nb-NO" altLang="nb-NO" sz="2400" dirty="0"/>
              <a:t>Full opptjeningstid er 35 års legevirksomhet i </a:t>
            </a:r>
            <a:r>
              <a:rPr lang="nb-NO" altLang="nb-NO" sz="2400" b="1" dirty="0"/>
              <a:t>heldagsarbeid</a:t>
            </a:r>
            <a:r>
              <a:rPr lang="nb-NO" altLang="nb-NO" sz="2400" dirty="0"/>
              <a:t> i Norge</a:t>
            </a:r>
          </a:p>
          <a:p>
            <a:pPr marL="533400" indent="-533400"/>
            <a:r>
              <a:rPr lang="nb-NO" altLang="nb-NO" sz="2400" dirty="0"/>
              <a:t>Del av år på seks måneder eller lengre regnes som et helt år, mens del av år kortere enn seks måneder ikke blir regnet med</a:t>
            </a:r>
          </a:p>
          <a:p>
            <a:pPr marL="533400" indent="-533400"/>
            <a:r>
              <a:rPr lang="nb-NO" altLang="nb-NO" sz="2400" dirty="0"/>
              <a:t>Pensjonen avkortes med 1/35 for hvert år som mangler på full opptjeningstid</a:t>
            </a:r>
          </a:p>
          <a:p>
            <a:pPr marL="533400" indent="-533400"/>
            <a:r>
              <a:rPr lang="nb-NO" altLang="nb-NO" sz="2400" dirty="0"/>
              <a:t>Pensjonen </a:t>
            </a:r>
            <a:r>
              <a:rPr lang="nb-NO" altLang="nb-NO" sz="2400" i="1" dirty="0"/>
              <a:t>samordnes</a:t>
            </a:r>
            <a:r>
              <a:rPr lang="nb-NO" altLang="nb-NO" sz="2400" dirty="0"/>
              <a:t> med tjenestepensjoner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6786-F25B-4B94-A9CB-1DAFA89491F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136" y="3863181"/>
            <a:ext cx="229766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294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br>
              <a:rPr lang="nb-NO" altLang="nb-NO" dirty="0"/>
            </a:br>
            <a:r>
              <a:rPr lang="nb-NO" dirty="0"/>
              <a:t>Pensjonsreferansen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844824"/>
            <a:ext cx="4906888" cy="4281339"/>
          </a:xfrm>
        </p:spPr>
        <p:txBody>
          <a:bodyPr/>
          <a:lstStyle/>
          <a:p>
            <a:r>
              <a:rPr lang="nb-NO" sz="2400" dirty="0"/>
              <a:t>Beregningsfaktor for alle pensjonsytelsene i SOP</a:t>
            </a:r>
          </a:p>
          <a:p>
            <a:pPr lvl="1"/>
            <a:r>
              <a:rPr lang="nb-NO" sz="2000" dirty="0"/>
              <a:t>SOPs «grunnbeløp»</a:t>
            </a:r>
          </a:p>
          <a:p>
            <a:pPr lvl="1"/>
            <a:endParaRPr lang="nb-NO" sz="2000" dirty="0"/>
          </a:p>
          <a:p>
            <a:r>
              <a:rPr lang="nb-NO" sz="2400" dirty="0"/>
              <a:t>Fastsettes av </a:t>
            </a:r>
            <a:r>
              <a:rPr lang="nb-NO" sz="2400" dirty="0" err="1"/>
              <a:t>SOPs</a:t>
            </a:r>
            <a:r>
              <a:rPr lang="nb-NO" sz="2400" dirty="0"/>
              <a:t> styre med virkning fra 1. januar påfølgende år</a:t>
            </a:r>
          </a:p>
          <a:p>
            <a:endParaRPr lang="nb-NO" sz="2400" dirty="0"/>
          </a:p>
          <a:p>
            <a:r>
              <a:rPr lang="nb-NO" sz="2400" dirty="0"/>
              <a:t>Utgjør i 2023 kr 100 800</a:t>
            </a:r>
          </a:p>
          <a:p>
            <a:pPr lvl="1"/>
            <a:r>
              <a:rPr lang="nb-NO" sz="2000" dirty="0"/>
              <a:t>Økning på 2,54 % fra 2022</a:t>
            </a:r>
          </a:p>
          <a:p>
            <a:endParaRPr lang="nb-NO" altLang="nb-NO" dirty="0"/>
          </a:p>
        </p:txBody>
      </p:sp>
      <p:cxnSp>
        <p:nvCxnSpPr>
          <p:cNvPr id="5" name="Rett linje 4"/>
          <p:cNvCxnSpPr/>
          <p:nvPr/>
        </p:nvCxnSpPr>
        <p:spPr>
          <a:xfrm>
            <a:off x="539552" y="1407704"/>
            <a:ext cx="684076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ktangel 24"/>
          <p:cNvSpPr/>
          <p:nvPr/>
        </p:nvSpPr>
        <p:spPr>
          <a:xfrm>
            <a:off x="0" y="0"/>
            <a:ext cx="107504" cy="1407704"/>
          </a:xfrm>
          <a:prstGeom prst="rect">
            <a:avLst/>
          </a:prstGeom>
          <a:solidFill>
            <a:srgbClr val="6C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8A10429-08E9-41B2-B9E8-4B529A2611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6176" y="3090760"/>
            <a:ext cx="2530624" cy="23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19314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nhold + alternativ fors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nhold + alternativ forsid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45241310A5F524BA2939209FFB3175F" ma:contentTypeVersion="10" ma:contentTypeDescription="Opprett et nytt dokument." ma:contentTypeScope="" ma:versionID="29f3b12d22d2ef142d1a5c89a62f96f5">
  <xsd:schema xmlns:xsd="http://www.w3.org/2001/XMLSchema" xmlns:xs="http://www.w3.org/2001/XMLSchema" xmlns:p="http://schemas.microsoft.com/office/2006/metadata/properties" xmlns:ns3="dd81d74c-849f-410b-8bdd-0fa6fd6b77d5" xmlns:ns4="c2e1c2f0-dd32-461b-bdfb-d64db2dbde45" targetNamespace="http://schemas.microsoft.com/office/2006/metadata/properties" ma:root="true" ma:fieldsID="068c7e01cd14e33cb166b57492080fc2" ns3:_="" ns4:_="">
    <xsd:import namespace="dd81d74c-849f-410b-8bdd-0fa6fd6b77d5"/>
    <xsd:import namespace="c2e1c2f0-dd32-461b-bdfb-d64db2dbde4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81d74c-849f-410b-8bdd-0fa6fd6b77d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for deling av tip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e1c2f0-dd32-461b-bdfb-d64db2dbde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3416B6-55AF-49C0-A43C-209B3CAAA2D5}">
  <ds:schemaRefs>
    <ds:schemaRef ds:uri="http://purl.org/dc/elements/1.1/"/>
    <ds:schemaRef ds:uri="http://schemas.microsoft.com/office/2006/metadata/properties"/>
    <ds:schemaRef ds:uri="c2e1c2f0-dd32-461b-bdfb-d64db2dbde4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d81d74c-849f-410b-8bdd-0fa6fd6b77d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4927E40-6864-4103-89B7-69558E465E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81d74c-849f-410b-8bdd-0fa6fd6b77d5"/>
    <ds:schemaRef ds:uri="c2e1c2f0-dd32-461b-bdfb-d64db2dbde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0AB8CA-8599-4545-BEE9-68E70012FC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23045</TotalTime>
  <Words>1592</Words>
  <Application>Microsoft Office PowerPoint</Application>
  <PresentationFormat>Skjermfremvisning (4:3)</PresentationFormat>
  <Paragraphs>278</Paragraphs>
  <Slides>33</Slides>
  <Notes>32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33</vt:i4>
      </vt:variant>
    </vt:vector>
  </HeadingPairs>
  <TitlesOfParts>
    <vt:vector size="41" baseType="lpstr">
      <vt:lpstr>Arial</vt:lpstr>
      <vt:lpstr>Calibri</vt:lpstr>
      <vt:lpstr>Symbol</vt:lpstr>
      <vt:lpstr>Times New Roman</vt:lpstr>
      <vt:lpstr>Forside</vt:lpstr>
      <vt:lpstr>Innhold + alternativ forside</vt:lpstr>
      <vt:lpstr>Innhold + alternativ forside 2</vt:lpstr>
      <vt:lpstr>Egendefinert utforming</vt:lpstr>
      <vt:lpstr>PowerPoint-presentasjon</vt:lpstr>
      <vt:lpstr>Agenda</vt:lpstr>
      <vt:lpstr>Sykehjelps- og pensjonsordningen for leger</vt:lpstr>
      <vt:lpstr>Om SOP</vt:lpstr>
      <vt:lpstr>SOPs avbruddsytelser</vt:lpstr>
      <vt:lpstr>SOPs pensjonsytelser</vt:lpstr>
      <vt:lpstr>Pensjonsytelser</vt:lpstr>
      <vt:lpstr> Generelle vilkår for pensjoner fra SOP</vt:lpstr>
      <vt:lpstr> Pensjonsreferansen</vt:lpstr>
      <vt:lpstr> Når kan du ta ut alderspensjon?</vt:lpstr>
      <vt:lpstr> Samordning</vt:lpstr>
      <vt:lpstr> Uførepensjon fra SOP</vt:lpstr>
      <vt:lpstr> Hvordan beregnes uførepensjon?</vt:lpstr>
      <vt:lpstr>Ytelser til etterlatte</vt:lpstr>
      <vt:lpstr> Barnepensjon fra SOP</vt:lpstr>
      <vt:lpstr>Engangsstønad ved død</vt:lpstr>
      <vt:lpstr>Avbruddsytelser</vt:lpstr>
      <vt:lpstr> Hvordan beregnes sykehjelp? </vt:lpstr>
      <vt:lpstr>Eksempel – sykehjelp Fastlege Thelma, selvstendig næringsdrivende</vt:lpstr>
      <vt:lpstr>Legg spesielt merke til</vt:lpstr>
      <vt:lpstr> Hvor lenge kan Thelma få sykehjelp?</vt:lpstr>
      <vt:lpstr>Thelma blir gravid og videre arbeid kan medføre risiko for skade på det ufødte barnet</vt:lpstr>
      <vt:lpstr> Thelma blir mor og søker SOP om fødselsstønad</vt:lpstr>
      <vt:lpstr> Sykehjelpskalkulator:</vt:lpstr>
      <vt:lpstr>Sykeavbruddsforsikring </vt:lpstr>
      <vt:lpstr> Sykeavbruddsforsikring</vt:lpstr>
      <vt:lpstr>Legeforetakenes pensjonsordning</vt:lpstr>
      <vt:lpstr> Legeforetakenes pensjonsordning</vt:lpstr>
      <vt:lpstr>Legehelse</vt:lpstr>
      <vt:lpstr>SOP er opptatt av legers helse - og dekker kostnadene til: </vt:lpstr>
      <vt:lpstr> Kontaktpunkt hos SOP </vt:lpstr>
      <vt:lpstr> www.sop.no</vt:lpstr>
      <vt:lpstr> Takk for meg!</vt:lpstr>
    </vt:vector>
  </TitlesOfParts>
  <Company>DNLF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"%username%"</dc:creator>
  <cp:lastModifiedBy>Anna Sundberg</cp:lastModifiedBy>
  <cp:revision>1719</cp:revision>
  <cp:lastPrinted>2019-09-23T14:43:25Z</cp:lastPrinted>
  <dcterms:created xsi:type="dcterms:W3CDTF">2016-04-26T08:54:58Z</dcterms:created>
  <dcterms:modified xsi:type="dcterms:W3CDTF">2023-04-20T07:13:28Z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0x010100E45241310A5F524BA2939209FFB3175F</vt:lpwstr>
  </property>
</Properties>
</file>