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1" r:id="rId2"/>
    <p:sldId id="316" r:id="rId3"/>
    <p:sldId id="315" r:id="rId4"/>
    <p:sldId id="317" r:id="rId5"/>
    <p:sldId id="354" r:id="rId6"/>
    <p:sldId id="353" r:id="rId7"/>
    <p:sldId id="323" r:id="rId8"/>
    <p:sldId id="326" r:id="rId9"/>
    <p:sldId id="320" r:id="rId10"/>
    <p:sldId id="327" r:id="rId11"/>
    <p:sldId id="324" r:id="rId12"/>
    <p:sldId id="325" r:id="rId13"/>
    <p:sldId id="330" r:id="rId14"/>
    <p:sldId id="338" r:id="rId15"/>
    <p:sldId id="305" r:id="rId16"/>
    <p:sldId id="332" r:id="rId17"/>
    <p:sldId id="311" r:id="rId18"/>
    <p:sldId id="329" r:id="rId19"/>
    <p:sldId id="312" r:id="rId20"/>
    <p:sldId id="328" r:id="rId21"/>
    <p:sldId id="333" r:id="rId22"/>
    <p:sldId id="256" r:id="rId23"/>
    <p:sldId id="342" r:id="rId24"/>
    <p:sldId id="345" r:id="rId25"/>
    <p:sldId id="344" r:id="rId26"/>
    <p:sldId id="355" r:id="rId27"/>
    <p:sldId id="347" r:id="rId28"/>
    <p:sldId id="346" r:id="rId29"/>
    <p:sldId id="348" r:id="rId30"/>
    <p:sldId id="350" r:id="rId31"/>
    <p:sldId id="349" r:id="rId32"/>
    <p:sldId id="356" r:id="rId33"/>
    <p:sldId id="351" r:id="rId34"/>
    <p:sldId id="300" r:id="rId35"/>
    <p:sldId id="266" r:id="rId36"/>
    <p:sldId id="302" r:id="rId37"/>
    <p:sldId id="303" r:id="rId38"/>
    <p:sldId id="352" r:id="rId39"/>
    <p:sldId id="336" r:id="rId4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1"/>
    <p:restoredTop sz="93944"/>
  </p:normalViewPr>
  <p:slideViewPr>
    <p:cSldViewPr snapToGrid="0" showGuides="1">
      <p:cViewPr varScale="1">
        <p:scale>
          <a:sx n="106" d="100"/>
          <a:sy n="106" d="100"/>
        </p:scale>
        <p:origin x="5754" y="102"/>
      </p:cViewPr>
      <p:guideLst>
        <p:guide orient="horz" pos="38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C76948-AC7D-2CA5-B8DD-369A8CFA0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4C6F5E3-EC58-E0D1-F297-AC6FBCD7F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86AD6E1-E27E-F33C-E4F2-DC33DB928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A318-0FC3-F74B-A36B-42F77A8FB8E0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8D892A5-2304-865F-8421-F6629F3FD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92B727C-C925-6D0D-EB23-9245F54BA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858-DD8B-3841-8715-EE62093660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4697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A163B9-3B24-CEA1-7A4B-508D35F0F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E9E4BA9-9F15-8C53-C793-19A7B99FF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E9CFED3-0BD5-03FE-657B-4D900BF9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A318-0FC3-F74B-A36B-42F77A8FB8E0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5C4B64E-999C-BD1B-524F-78BEC17A1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29A065D-DB43-0397-15E0-04F58E5B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858-DD8B-3841-8715-EE62093660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2675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01F23BDD-9478-FBB1-27EC-4C7F422484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6AA6D71-B146-86DC-9AE1-9CF7B23B3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52294C2-366A-F2DB-0933-16D2AFF08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A318-0FC3-F74B-A36B-42F77A8FB8E0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2671BCD-4128-42D6-DC83-289326518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DAF5971-E718-83B5-A551-4295F2E3B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858-DD8B-3841-8715-EE62093660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2942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C05546-CE05-9A01-A4CE-512C87559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E56520-4CE8-16A9-E14A-8CC53582B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24A48A8-BD0D-0B0E-56EF-C00CF897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A318-0FC3-F74B-A36B-42F77A8FB8E0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DB532EF-2361-E5BA-7777-3B47323B2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8F55D1-A921-12B7-215E-49FE1D7C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858-DD8B-3841-8715-EE62093660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7561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BC8781-2985-34D9-0CD1-11CB28534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61F0783-4EB0-F941-E4D4-9619B49E4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446B2E-192D-D163-2A64-684CD3CDC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A318-0FC3-F74B-A36B-42F77A8FB8E0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E15F26B-0E8A-97CF-75C5-6D6FB6DFA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F46B296-91CD-97C1-62FC-E2CAC745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858-DD8B-3841-8715-EE62093660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107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D5E53E-E536-FC4A-77F8-79241819C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AC404F9-0D3E-A094-D45D-702DB29307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15AFF0C-09C7-6058-DACC-81DA77222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60BAD51-38D4-F4F7-92F5-F9F51013A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A318-0FC3-F74B-A36B-42F77A8FB8E0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C9325A9-1BF1-1FCD-4818-D35250C7C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56CE045-C9FD-FBC2-D995-E293A9080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858-DD8B-3841-8715-EE62093660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303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C85D21-8DC7-B30E-9AAF-0A21333DF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D5C205-32D1-F991-B152-CF54628A1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CF5CA04-5398-A616-6FF8-1BF8905AE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4C4ADEA-E573-0556-A148-CC687842A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7E4EEB7-DDB1-9EC0-DBE6-CDDA4EF50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C2587B0-FC41-760D-EA72-821541CC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A318-0FC3-F74B-A36B-42F77A8FB8E0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0051694-2F46-5F77-DC21-AFD963AD2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FA56183-06E4-5764-2EE5-FF866ED7D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858-DD8B-3841-8715-EE62093660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0888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7F3921-3FDF-5561-41B1-D3F6D0125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245E520-8BE3-DD9E-630F-1AE9DDC33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A318-0FC3-F74B-A36B-42F77A8FB8E0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386F0C1-1B3D-C8C5-569C-652BD4E50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E4E617E-CAC2-A640-610B-1085C6D64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858-DD8B-3841-8715-EE62093660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369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7C1EDBA-1B06-D604-13E7-B35618372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A318-0FC3-F74B-A36B-42F77A8FB8E0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0EE2CE0-4C87-2980-4A85-7D55F6243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E27A7AE-1884-8396-89C5-2D9FB32C9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858-DD8B-3841-8715-EE62093660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3791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71268A-9F9B-3F99-1486-9B7C9BD0B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2862FEE-CE73-7980-2DBA-966C6237D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692E5E4-8C96-95D2-A52D-85CE89F4A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6E051E7-E62A-5E25-072E-273C72CCB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A318-0FC3-F74B-A36B-42F77A8FB8E0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F41D835-8432-07FC-A5DC-15B202A3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901FBB7-17F3-1A43-CCE9-00A538930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858-DD8B-3841-8715-EE62093660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2121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362C99-310B-7790-2A08-A1091465C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03208D9-94B0-726D-2D06-EC7C9492CC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3DF640C-AD0A-46F3-9D72-4E058DF39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304E8F8-85CC-675A-F341-CEF54C69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A318-0FC3-F74B-A36B-42F77A8FB8E0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12E0529-AD8E-9E08-18CB-2A402503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14FB9F8-8849-0AEF-6160-74117A67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858-DD8B-3841-8715-EE62093660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094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4796EB2-E075-89DC-2F25-338DD6487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9ACB5B7-5DFD-D74E-554F-607DD5ED0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B344876-FAE6-7DCB-0A76-8300AE068A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BA318-0FC3-F74B-A36B-42F77A8FB8E0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B5C6824-2CEA-7E62-2EA6-3DD715F6C4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1F01D8C-28A3-8C15-B3F5-0C5A71CFB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17858-DD8B-3841-8715-EE62093660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0159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emf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65838" y="1844230"/>
            <a:ext cx="11072755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4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HMS, kvalitetsarbeid og bedriftshelsetjeneste</a:t>
            </a:r>
            <a:br>
              <a:rPr lang="nb-NO" sz="4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</a:br>
            <a:endParaRPr lang="nb-NO" sz="16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  <a:p>
            <a:pPr algn="ctr"/>
            <a:r>
              <a:rPr lang="nb-NO" sz="32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</a:t>
            </a:r>
            <a:r>
              <a:rPr lang="nb-NO" sz="32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va må du ha og hvilke krav gjelder?</a:t>
            </a:r>
            <a:endParaRPr lang="nb-NO" sz="3000" dirty="0">
              <a:solidFill>
                <a:schemeClr val="bg1">
                  <a:lumMod val="85000"/>
                </a:schemeClr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B6C02156-7CB3-433D-BEA0-6B0786222F1F}"/>
              </a:ext>
            </a:extLst>
          </p:cNvPr>
          <p:cNvGrpSpPr/>
          <p:nvPr/>
        </p:nvGrpSpPr>
        <p:grpSpPr>
          <a:xfrm>
            <a:off x="4624673" y="3904517"/>
            <a:ext cx="2958112" cy="987460"/>
            <a:chOff x="2153260" y="2022322"/>
            <a:chExt cx="7037039" cy="1957087"/>
          </a:xfrm>
        </p:grpSpPr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BB0052D5-A2D1-98C9-E2B9-245A21A06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440FEBF3-1EA9-326D-80DF-229E0FD4BC42}"/>
                </a:ext>
              </a:extLst>
            </p:cNvPr>
            <p:cNvSpPr txBox="1"/>
            <p:nvPr/>
          </p:nvSpPr>
          <p:spPr>
            <a:xfrm>
              <a:off x="2153260" y="3186415"/>
              <a:ext cx="6944921" cy="792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F770F51-3209-B996-B43B-AB582E86DA46}"/>
              </a:ext>
            </a:extLst>
          </p:cNvPr>
          <p:cNvSpPr txBox="1"/>
          <p:nvPr/>
        </p:nvSpPr>
        <p:spPr>
          <a:xfrm>
            <a:off x="1492432" y="5240146"/>
            <a:ext cx="92393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Ole-Vidar Andersland, kommunikasjonsansvarlig</a:t>
            </a:r>
          </a:p>
        </p:txBody>
      </p:sp>
    </p:spTree>
    <p:extLst>
      <p:ext uri="{BB962C8B-B14F-4D97-AF65-F5344CB8AC3E}">
        <p14:creationId xmlns:p14="http://schemas.microsoft.com/office/powerpoint/2010/main" val="2040927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HMS – helse, miljø og sikkerhet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Oppsummert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1" y="294912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Manglende HMS-arbeid kan få konsekvenser for: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F674248-BA9C-C96B-7712-4AA27C9F60EA}"/>
              </a:ext>
            </a:extLst>
          </p:cNvPr>
          <p:cNvSpPr txBox="1"/>
          <p:nvPr/>
        </p:nvSpPr>
        <p:spPr>
          <a:xfrm>
            <a:off x="1656001" y="222912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Alle virksomheter med ansatte/arbeidstakere er pålagt å drive HMS-arbeid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1384F62-0B37-7224-06E2-8BA547531899}"/>
              </a:ext>
            </a:extLst>
          </p:cNvPr>
          <p:cNvSpPr txBox="1"/>
          <p:nvPr/>
        </p:nvSpPr>
        <p:spPr>
          <a:xfrm>
            <a:off x="1677771" y="4927392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Vanligste årsaker til at HMS-mangler avdekkes: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4B4F00F3-3F62-3306-3325-19F1D71EDE6F}"/>
              </a:ext>
            </a:extLst>
          </p:cNvPr>
          <p:cNvSpPr txBox="1"/>
          <p:nvPr/>
        </p:nvSpPr>
        <p:spPr>
          <a:xfrm>
            <a:off x="2052000" y="3413258"/>
            <a:ext cx="1026385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Ansattes liv, helse og arbeidsevne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Virksomhetens drift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Virksomhetens ø</a:t>
            </a:r>
            <a:r>
              <a:rPr lang="nb-NO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konomi</a:t>
            </a:r>
          </a:p>
          <a:p>
            <a:pPr marL="457200" indent="-457200">
              <a:buFont typeface="+mj-lt"/>
              <a:buAutoNum type="arabicPeriod"/>
            </a:pPr>
            <a:r>
              <a:rPr lang="nb-NO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Deg som eier og/eller daglig leder</a:t>
            </a:r>
          </a:p>
        </p:txBody>
      </p: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BF3330DE-0E33-6E58-6414-E9D5BC6F32A0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9390821C-3A5E-9013-EC08-5491D2562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3A10119F-08C5-1F26-3957-CCBB4983672C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04A4799-09CE-2799-A081-4DA31AA847BD}"/>
              </a:ext>
            </a:extLst>
          </p:cNvPr>
          <p:cNvSpPr txBox="1"/>
          <p:nvPr/>
        </p:nvSpPr>
        <p:spPr>
          <a:xfrm>
            <a:off x="1656001" y="258912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Det stilles trenge krav til planlegging og dokumentasjon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183124E-9396-4728-7CFC-A1489FDB321B}"/>
              </a:ext>
            </a:extLst>
          </p:cNvPr>
          <p:cNvSpPr txBox="1"/>
          <p:nvPr/>
        </p:nvSpPr>
        <p:spPr>
          <a:xfrm>
            <a:off x="2057443" y="5369084"/>
            <a:ext cx="1026385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Varsler fra ansatte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Ulykker eller nestenulykker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Planlagte og uplanlagte tilsyn fra myndighetene</a:t>
            </a:r>
            <a:endParaRPr lang="nb-NO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5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0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er det?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0" y="2229120"/>
            <a:ext cx="9239308" cy="20159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«Kvalitetsarbeid er systematisk arbeid for å forbedre kvaliteten på et produkt, en tjeneste eller en virksomhet. Kvalitetsarbeid skal drives i alle slags bransjer, men det stilles særlig strenge krav i bransjer der kvalitet kan være avgjørende for liv og helse, som i næringsmiddelindustrien – og helsetjenesten.»</a:t>
            </a:r>
          </a:p>
          <a:p>
            <a:pPr algn="r">
              <a:spcBef>
                <a:spcPts val="600"/>
              </a:spcBef>
            </a:pPr>
            <a:br>
              <a:rPr lang="nb-NO" sz="800" b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</a:br>
            <a:r>
              <a:rPr lang="nb-NO" sz="1600" b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Forskrift om ledelse og kvalitetsforbedring </a:t>
            </a:r>
            <a:br>
              <a:rPr lang="nb-NO" sz="1600" b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</a:br>
            <a:r>
              <a:rPr lang="nb-NO" sz="1600" b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i helse- og omsorgstjenesten</a:t>
            </a:r>
            <a:endParaRPr lang="nb-NO" sz="1600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C1839A8-D912-367C-94CD-038AC5757010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Kvalitetsarbeid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5ECE4891-1F8A-B4BB-2079-6BB301C8F7BA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83B67A5C-00F3-82B9-7783-3ABE3CA5F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46AA0BAC-AF04-021D-7532-6D899BAB30A7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4E49F78-FED9-CE99-15D2-32A63C969D82}"/>
              </a:ext>
            </a:extLst>
          </p:cNvPr>
          <p:cNvSpPr txBox="1"/>
          <p:nvPr/>
        </p:nvSpPr>
        <p:spPr>
          <a:xfrm>
            <a:off x="1656000" y="4578275"/>
            <a:ext cx="977606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Mens HMS-arbeid er rettet mot egne ansatte og virksomhetens interne forhold,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er det pasientsikkerhet og pasientbehandling som er fokus for kvalitetsarbeidet</a:t>
            </a:r>
          </a:p>
        </p:txBody>
      </p:sp>
    </p:spTree>
    <p:extLst>
      <p:ext uri="{BB962C8B-B14F-4D97-AF65-F5344CB8AC3E}">
        <p14:creationId xmlns:p14="http://schemas.microsoft.com/office/powerpoint/2010/main" val="146770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Hvem må drive kvalitetsarbeid?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0" y="2229120"/>
            <a:ext cx="923930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Alle som yter helsetjenester etter spesialisthelsetjenesteloven og helse- og omsorgstjenesteloven har plikt til å sørge for at virksomheten jobber systematisk 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med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 kvalitetsforbedring og pasientsikkerhet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E8BA421-5723-D997-A3AA-7E70F1F554EA}"/>
              </a:ext>
            </a:extLst>
          </p:cNvPr>
          <p:cNvSpPr txBox="1"/>
          <p:nvPr/>
        </p:nvSpPr>
        <p:spPr>
          <a:xfrm>
            <a:off x="1119225" y="3612063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defineres som god kvalitet på helsetjenester? 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C1839A8-D912-367C-94CD-038AC5757010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Kvalitetsarbeid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5ECE4891-1F8A-B4BB-2079-6BB301C8F7BA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83B67A5C-00F3-82B9-7783-3ABE3CA5F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46AA0BAC-AF04-021D-7532-6D899BAB30A7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B80DD420-34C0-11A3-E350-0454A4487911}"/>
              </a:ext>
            </a:extLst>
          </p:cNvPr>
          <p:cNvSpPr txBox="1"/>
          <p:nvPr/>
        </p:nvSpPr>
        <p:spPr>
          <a:xfrm>
            <a:off x="1656000" y="4210123"/>
            <a:ext cx="9239308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Er virkningsfulle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sz="200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Er trygge og sikre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Involverer brukerne og gir dem innflytelse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sz="200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Er samordnet og preget av kontinuitet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Utnytter ressursene på en god måte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sz="200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Er tilgjengelige og rettferdig fordelt</a:t>
            </a:r>
          </a:p>
        </p:txBody>
      </p:sp>
    </p:spTree>
    <p:extLst>
      <p:ext uri="{BB962C8B-B14F-4D97-AF65-F5344CB8AC3E}">
        <p14:creationId xmlns:p14="http://schemas.microsoft.com/office/powerpoint/2010/main" val="497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Hvordan driver du praktisk kvalitetsarbeid?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5999" y="2229120"/>
            <a:ext cx="969235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Kvalitetsarbeid er en kontinuerlig prosess hvor du ser på de delene av driften som påvirker pasientbehandling og pasientsikkerhet. P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rosessen består av fire trinn: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C1839A8-D912-367C-94CD-038AC5757010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Kvalitetsarbeid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5ECE4891-1F8A-B4BB-2079-6BB301C8F7BA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83B67A5C-00F3-82B9-7783-3ABE3CA5F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46AA0BAC-AF04-021D-7532-6D899BAB30A7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1D93B16-1030-807A-1518-072D86DEE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090" y="3464904"/>
            <a:ext cx="2905703" cy="21792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47582B49-0658-89C1-5A70-81F2C84CA99C}"/>
              </a:ext>
            </a:extLst>
          </p:cNvPr>
          <p:cNvSpPr txBox="1"/>
          <p:nvPr/>
        </p:nvSpPr>
        <p:spPr>
          <a:xfrm>
            <a:off x="1656000" y="3307524"/>
            <a:ext cx="6987938" cy="27853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Planlegge </a:t>
            </a:r>
            <a:b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</a:b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Formulere mål og planlegge aktiviteter for å nå målene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Gjennomføre planlagte aktiviteter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Evaluere aktivitetene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</a:b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Har tiltakene blitt gjennomført slik de var planlagt? Hadde de den ønskede effekten?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Korrigere på bakgrunn av evalueringen, som igjen fører til ny planlegging</a:t>
            </a:r>
          </a:p>
        </p:txBody>
      </p:sp>
    </p:spTree>
    <p:extLst>
      <p:ext uri="{BB962C8B-B14F-4D97-AF65-F5344CB8AC3E}">
        <p14:creationId xmlns:p14="http://schemas.microsoft.com/office/powerpoint/2010/main" val="32916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er viktig når du driver kvalitetsarbeid?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0" y="2733345"/>
            <a:ext cx="923930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At p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rosesser dokumenteres slik at 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det ikke oppstår tvil om hva som skal iverksettes og hvordan det skal gjennomføres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C1839A8-D912-367C-94CD-038AC5757010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Kvalitetsarbeid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5ECE4891-1F8A-B4BB-2079-6BB301C8F7BA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83B67A5C-00F3-82B9-7783-3ABE3CA5F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46AA0BAC-AF04-021D-7532-6D899BAB30A7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4" name="TekstSylinder 3">
            <a:extLst>
              <a:ext uri="{FF2B5EF4-FFF2-40B4-BE49-F238E27FC236}">
                <a16:creationId xmlns:a16="http://schemas.microsoft.com/office/drawing/2014/main" id="{5EA72566-F59D-31A2-25B6-3DCAE08DB930}"/>
              </a:ext>
            </a:extLst>
          </p:cNvPr>
          <p:cNvSpPr txBox="1"/>
          <p:nvPr/>
        </p:nvSpPr>
        <p:spPr>
          <a:xfrm>
            <a:off x="1656000" y="4758462"/>
            <a:ext cx="92393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Med en uklar evaluering blir det nesten umulig </a:t>
            </a:r>
            <a:b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</a:b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å korrigere og dermed legge nye planer</a:t>
            </a:r>
            <a:endParaRPr lang="nb-NO" sz="2000" dirty="0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05191BFB-9800-CB8E-11E7-A55473A5E5A0}"/>
              </a:ext>
            </a:extLst>
          </p:cNvPr>
          <p:cNvSpPr txBox="1"/>
          <p:nvPr/>
        </p:nvSpPr>
        <p:spPr>
          <a:xfrm>
            <a:off x="1656000" y="3946515"/>
            <a:ext cx="85820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Evalueringen blir også uklar hvis man blir uenige om </a:t>
            </a:r>
            <a:b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</a:br>
            <a:r>
              <a:rPr lang="nb-NO" sz="2000" b="0" i="1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hva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 som var planen, og </a:t>
            </a:r>
            <a:r>
              <a:rPr lang="nb-NO" sz="2000" b="0" i="1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om 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den ble gjennomført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A243B23C-C800-CCF9-9DCD-4F0C79D0FFBB}"/>
              </a:ext>
            </a:extLst>
          </p:cNvPr>
          <p:cNvSpPr txBox="1"/>
          <p:nvPr/>
        </p:nvSpPr>
        <p:spPr>
          <a:xfrm>
            <a:off x="1656000" y="2283984"/>
            <a:ext cx="92393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At m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ålene som settes er kvantifiserbare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2C45F-7DAD-6FA8-F31C-D06BB0FAA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090" y="3464904"/>
            <a:ext cx="2905703" cy="21792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54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B</a:t>
            </a:r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edriftshelsetjeneste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er bedriftshelsetjeneste (BHT)?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1" y="2229120"/>
            <a:ext cx="923930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«Fagkyndig rådgivende tjeneste innen forebyggende HMS-arbeid som skal bistå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arbeidsgiver og arbeidstakere med å følge opp arbeidsmiljøet i virksomheten.»</a:t>
            </a:r>
          </a:p>
          <a:p>
            <a:pPr algn="r"/>
            <a:br>
              <a:rPr lang="nb-NO" sz="8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16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Arbeidstilsynet</a:t>
            </a:r>
            <a:endParaRPr lang="nb-NO" sz="1600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E8BA421-5723-D997-A3AA-7E70F1F554EA}"/>
              </a:ext>
            </a:extLst>
          </p:cNvPr>
          <p:cNvSpPr txBox="1"/>
          <p:nvPr/>
        </p:nvSpPr>
        <p:spPr>
          <a:xfrm>
            <a:off x="1119225" y="3417651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Er det kommet nye krav i 2023?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082F566-97B0-BA36-EBE4-44C3F5294B56}"/>
              </a:ext>
            </a:extLst>
          </p:cNvPr>
          <p:cNvSpPr txBox="1"/>
          <p:nvPr/>
        </p:nvSpPr>
        <p:spPr>
          <a:xfrm>
            <a:off x="1656000" y="3918195"/>
            <a:ext cx="1107275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Hvem mottok brev fra Arbeidstilsynet rundt juletider?</a:t>
            </a:r>
            <a:endParaRPr lang="nb-NO" sz="2000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4BFA8E4-38E1-A37E-2707-91EBA463ECCD}"/>
              </a:ext>
            </a:extLst>
          </p:cNvPr>
          <p:cNvSpPr txBox="1"/>
          <p:nvPr/>
        </p:nvSpPr>
        <p:spPr>
          <a:xfrm>
            <a:off x="1656000" y="4314771"/>
            <a:ext cx="10313476" cy="924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Nye krav? </a:t>
            </a:r>
          </a:p>
          <a:p>
            <a:pPr>
              <a:lnSpc>
                <a:spcPct val="90000"/>
              </a:lnSpc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Kravet om tilknytning til BHT er det samme, men det er gjort endringer i regelverket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for at tjenesten skal bli mer målrettet, og med 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fokus på «arbeidshelse» istedenfor 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«helse» 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7FF99834-5731-1C59-90D8-73DCD5CE0163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15" name="Bilde 14">
              <a:extLst>
                <a:ext uri="{FF2B5EF4-FFF2-40B4-BE49-F238E27FC236}">
                  <a16:creationId xmlns:a16="http://schemas.microsoft.com/office/drawing/2014/main" id="{68F4FD97-8CDF-921D-9A43-6CBD723FC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3326BF33-96AE-DBD4-1844-E218B7BDFACC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4F226AD6-AB8E-528F-1920-D0C963D5A2AC}"/>
              </a:ext>
            </a:extLst>
          </p:cNvPr>
          <p:cNvSpPr txBox="1"/>
          <p:nvPr/>
        </p:nvSpPr>
        <p:spPr>
          <a:xfrm>
            <a:off x="1119245" y="5742631"/>
            <a:ext cx="1107275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Kun offentlig godkjente firma kan levere BHT-tjenester</a:t>
            </a:r>
            <a:endParaRPr lang="nb-NO" sz="2000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52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B</a:t>
            </a:r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edriftshelsetjeneste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er «arbeidshelse»?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0" y="2229120"/>
            <a:ext cx="9545399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«Arbeidshelse tar i betraktning alle aspekter som påvirker arbeidstakernes helse, herunder risiko for sykdom og skade i arbeidsmiljøet, sosiale og individuelle faktorer og tilgang til helsetjenester.»</a:t>
            </a:r>
          </a:p>
          <a:p>
            <a:r>
              <a:rPr lang="nb-NO" sz="16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									Sintef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7FF99834-5731-1C59-90D8-73DCD5CE0163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15" name="Bilde 14">
              <a:extLst>
                <a:ext uri="{FF2B5EF4-FFF2-40B4-BE49-F238E27FC236}">
                  <a16:creationId xmlns:a16="http://schemas.microsoft.com/office/drawing/2014/main" id="{68F4FD97-8CDF-921D-9A43-6CBD723FC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3326BF33-96AE-DBD4-1844-E218B7BDFACC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8500E89-65D5-2C4D-A2A8-EE22E3DBE91E}"/>
              </a:ext>
            </a:extLst>
          </p:cNvPr>
          <p:cNvSpPr txBox="1"/>
          <p:nvPr/>
        </p:nvSpPr>
        <p:spPr>
          <a:xfrm>
            <a:off x="1692000" y="4769191"/>
            <a:ext cx="9545399" cy="924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Skal gjøre det enklere for deg å velge BHT-tjenester som retter seg mot de konkrete arbeidsmiljøutfordringene, og det som utgjør en risiko for ansattes arbeidshelse på din arbeidsplass </a:t>
            </a:r>
            <a:endParaRPr lang="nb-NO" sz="2000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A6B9EA0-24A3-4E71-D908-E7E4F3012084}"/>
              </a:ext>
            </a:extLst>
          </p:cNvPr>
          <p:cNvSpPr txBox="1"/>
          <p:nvPr/>
        </p:nvSpPr>
        <p:spPr>
          <a:xfrm>
            <a:off x="1119600" y="3528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er formålet med regelverksendringene?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9D204D3-A233-37E9-FAB0-ECB313A7BBD4}"/>
              </a:ext>
            </a:extLst>
          </p:cNvPr>
          <p:cNvSpPr txBox="1"/>
          <p:nvPr/>
        </p:nvSpPr>
        <p:spPr>
          <a:xfrm>
            <a:off x="1692000" y="4068000"/>
            <a:ext cx="9152784" cy="647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Skal gjøre det vanskeligere for BHT-leverandører å selge generelle helsetjenester som ikke direkte er knyttet opp mot virksomheters HMS-behov</a:t>
            </a:r>
          </a:p>
        </p:txBody>
      </p:sp>
    </p:spTree>
    <p:extLst>
      <p:ext uri="{BB962C8B-B14F-4D97-AF65-F5344CB8AC3E}">
        <p14:creationId xmlns:p14="http://schemas.microsoft.com/office/powerpoint/2010/main" val="193870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3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B</a:t>
            </a:r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edriftshelsetjeneste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340056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Må du ha det?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0" y="3937680"/>
            <a:ext cx="497677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Enkeltpersonforetak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F5FFA9AF-E826-F98B-0F42-8C3A8CA318AC}"/>
              </a:ext>
            </a:extLst>
          </p:cNvPr>
          <p:cNvSpPr txBox="1"/>
          <p:nvPr/>
        </p:nvSpPr>
        <p:spPr>
          <a:xfrm>
            <a:off x="1656000" y="5161680"/>
            <a:ext cx="497677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Aksjeselskap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1D44770C-D443-8A8E-1505-E90A09075E22}"/>
              </a:ext>
            </a:extLst>
          </p:cNvPr>
          <p:cNvSpPr txBox="1"/>
          <p:nvPr/>
        </p:nvSpPr>
        <p:spPr>
          <a:xfrm>
            <a:off x="2052000" y="4297680"/>
            <a:ext cx="45813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Kun deg selv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C8DF8153-F057-35E5-9CAE-3BC35B05B644}"/>
              </a:ext>
            </a:extLst>
          </p:cNvPr>
          <p:cNvSpPr txBox="1"/>
          <p:nvPr/>
        </p:nvSpPr>
        <p:spPr>
          <a:xfrm>
            <a:off x="2052000" y="4657680"/>
            <a:ext cx="45813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Du har en eller flere</a:t>
            </a:r>
            <a:r>
              <a:rPr lang="nb-NO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ansatte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BAE091C5-38DF-1BBA-2EDC-065DEF15F530}"/>
              </a:ext>
            </a:extLst>
          </p:cNvPr>
          <p:cNvSpPr txBox="1"/>
          <p:nvPr/>
        </p:nvSpPr>
        <p:spPr>
          <a:xfrm>
            <a:off x="2052000" y="5521680"/>
            <a:ext cx="63425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Du er eneeier av selskapet og eneste ansatte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CCCF5E9-23CE-FA91-62A4-766925DA375E}"/>
              </a:ext>
            </a:extLst>
          </p:cNvPr>
          <p:cNvSpPr txBox="1"/>
          <p:nvPr/>
        </p:nvSpPr>
        <p:spPr>
          <a:xfrm>
            <a:off x="2052000" y="5881680"/>
            <a:ext cx="62615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Du er eneste ansatte men har medeiere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C9AA6919-1F3E-9FC0-528F-A7ECA99F6B6B}"/>
              </a:ext>
            </a:extLst>
          </p:cNvPr>
          <p:cNvSpPr txBox="1"/>
          <p:nvPr/>
        </p:nvSpPr>
        <p:spPr>
          <a:xfrm>
            <a:off x="1119223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Hvem må ha det?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1C38699A-9AA9-C4EC-428C-F55CD9B915C1}"/>
              </a:ext>
            </a:extLst>
          </p:cNvPr>
          <p:cNvSpPr txBox="1"/>
          <p:nvPr/>
        </p:nvSpPr>
        <p:spPr>
          <a:xfrm>
            <a:off x="1656000" y="2229120"/>
            <a:ext cx="11072755" cy="6478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Alle virksomheter med næringskode 86 – dvs. alle helsevirksomheter – har som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utgangspunkt krav om å knytte seg til en leverandør av bedriftshelsetjenester (BHT)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 </a:t>
            </a:r>
            <a:endParaRPr lang="nb-NO" sz="2000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D0624CB0-5F3C-A9B4-EF26-E1FC86A326D3}"/>
              </a:ext>
            </a:extLst>
          </p:cNvPr>
          <p:cNvSpPr txBox="1"/>
          <p:nvPr/>
        </p:nvSpPr>
        <p:spPr>
          <a:xfrm>
            <a:off x="8640000" y="4303119"/>
            <a:ext cx="45813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Nei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9B2B004D-AEDA-31E3-E7B8-C22BD33D2D7F}"/>
              </a:ext>
            </a:extLst>
          </p:cNvPr>
          <p:cNvSpPr txBox="1"/>
          <p:nvPr/>
        </p:nvSpPr>
        <p:spPr>
          <a:xfrm>
            <a:off x="8640000" y="4663121"/>
            <a:ext cx="45813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Ja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577B417A-1250-F559-D2A9-225BDBE255EE}"/>
              </a:ext>
            </a:extLst>
          </p:cNvPr>
          <p:cNvSpPr txBox="1"/>
          <p:nvPr/>
        </p:nvSpPr>
        <p:spPr>
          <a:xfrm>
            <a:off x="8640000" y="5527121"/>
            <a:ext cx="63425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Nei</a:t>
            </a:r>
            <a:endParaRPr lang="nb-NO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4705CCBB-7C7D-6F9D-075F-D7F3EDFDF50F}"/>
              </a:ext>
            </a:extLst>
          </p:cNvPr>
          <p:cNvSpPr txBox="1"/>
          <p:nvPr/>
        </p:nvSpPr>
        <p:spPr>
          <a:xfrm>
            <a:off x="8640000" y="5887120"/>
            <a:ext cx="62615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Ja</a:t>
            </a:r>
          </a:p>
        </p:txBody>
      </p: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AEE0BEFB-D9D8-E5E5-6B73-E47D042DB7A5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26" name="Bilde 25">
              <a:extLst>
                <a:ext uri="{FF2B5EF4-FFF2-40B4-BE49-F238E27FC236}">
                  <a16:creationId xmlns:a16="http://schemas.microsoft.com/office/drawing/2014/main" id="{B8E44400-EDC9-294E-43E5-C74884192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27" name="TekstSylinder 26">
              <a:extLst>
                <a:ext uri="{FF2B5EF4-FFF2-40B4-BE49-F238E27FC236}">
                  <a16:creationId xmlns:a16="http://schemas.microsoft.com/office/drawing/2014/main" id="{8D6FED3D-2691-EB07-0099-8FF41B347E57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023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B</a:t>
            </a:r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edriftshelsetjeneste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0" y="2229120"/>
            <a:ext cx="10212389" cy="6478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Du kan selv gjennomføre en del av de tjenestene som en BHT-leverandør vanligvis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tar seg betalt for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E26911F-0339-0DB2-C9BD-1E36918AF2E5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hvis du allerede har et godt HMS-system og driver systematisk HMS?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C6238581-4FA9-61D1-0338-0216A619B85F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FBD73316-796F-744B-8374-E506840F3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EF6A1C6C-C211-FF91-E336-78862D6A24B4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5" name="TekstSylinder 4">
            <a:extLst>
              <a:ext uri="{FF2B5EF4-FFF2-40B4-BE49-F238E27FC236}">
                <a16:creationId xmlns:a16="http://schemas.microsoft.com/office/drawing/2014/main" id="{927D58B0-DB18-4D62-9F1F-62E2BE82AE35}"/>
              </a:ext>
            </a:extLst>
          </p:cNvPr>
          <p:cNvSpPr txBox="1"/>
          <p:nvPr/>
        </p:nvSpPr>
        <p:spPr>
          <a:xfrm>
            <a:off x="2052000" y="3003842"/>
            <a:ext cx="10212389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Kartlegging av virksomheten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Opprettelse av måldokumenter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Dokumentere virksomhetens organisasjon med ansvarsområder og oppgaver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Gjennomføre vernerunde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Lage </a:t>
            </a:r>
            <a:r>
              <a:rPr lang="nb-NO" dirty="0" err="1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årshjul</a:t>
            </a: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for viktige HMS-oppgaver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Gjennomføre årlig internkontroll av HMS-arbeid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FC3EB9E-D840-75C7-959B-30CBBDD42194}"/>
              </a:ext>
            </a:extLst>
          </p:cNvPr>
          <p:cNvSpPr txBox="1"/>
          <p:nvPr/>
        </p:nvSpPr>
        <p:spPr>
          <a:xfrm>
            <a:off x="1661439" y="5109120"/>
            <a:ext cx="10212389" cy="6478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Hvis du allerede bruker eget HMS-system bør det være mulig å forhandle seg frem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til en rimeligere og mindre omfattende BHT-avtale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122299-C4C1-E03D-8DA6-0DD3422B9EB0}"/>
              </a:ext>
            </a:extLst>
          </p:cNvPr>
          <p:cNvSpPr txBox="1"/>
          <p:nvPr/>
        </p:nvSpPr>
        <p:spPr>
          <a:xfrm>
            <a:off x="1656000" y="5808763"/>
            <a:ext cx="102123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Samtidig får du bedre oversikt og kontroll på virksomhetens HMS</a:t>
            </a:r>
          </a:p>
        </p:txBody>
      </p:sp>
    </p:spTree>
    <p:extLst>
      <p:ext uri="{BB962C8B-B14F-4D97-AF65-F5344CB8AC3E}">
        <p14:creationId xmlns:p14="http://schemas.microsoft.com/office/powerpoint/2010/main" val="36469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B</a:t>
            </a:r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edriftshelsetjeneste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883828"/>
            <a:ext cx="9691509" cy="10033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40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«Virksomheter kan søke om dispensasjon fra kravet om å være tilknyttet en bedriftshelsetjeneste.»</a:t>
            </a:r>
            <a:endParaRPr lang="nb-NO" sz="24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  <a:p>
            <a:r>
              <a:rPr lang="nb-NO" sz="16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								Arbeidstilsynet</a:t>
            </a:r>
            <a:endParaRPr lang="nb-NO" sz="1600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0" y="3644581"/>
            <a:ext cx="9365786" cy="6478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Arbeidstilsynet har fra 2023 åpnet opp for muligheten til å søke om fritak fra BHT, men kravene for å kunne få godkjent dette er omfattende</a:t>
            </a:r>
            <a:endParaRPr lang="nb-NO" sz="2000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E26911F-0339-0DB2-C9BD-1E36918AF2E5}"/>
              </a:ext>
            </a:extLst>
          </p:cNvPr>
          <p:cNvSpPr txBox="1"/>
          <p:nvPr/>
        </p:nvSpPr>
        <p:spPr>
          <a:xfrm>
            <a:off x="1119245" y="3189109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betyr det?</a:t>
            </a: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31E28D26-82B9-EB9F-BA0C-A9ACC011D47F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3B8565AF-2B4F-60F0-6B04-FFA418AAD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FD087C33-38D6-1C7F-398A-FDCF9B2D4D92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37ED2264-B965-5AA8-0E3B-8378CC94B888}"/>
              </a:ext>
            </a:extLst>
          </p:cNvPr>
          <p:cNvSpPr txBox="1"/>
          <p:nvPr/>
        </p:nvSpPr>
        <p:spPr>
          <a:xfrm>
            <a:off x="1656000" y="4376792"/>
            <a:ext cx="936578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Enn så lenge har vi ikke hørt om helsevirksomheter som har fått innvilget dette</a:t>
            </a:r>
          </a:p>
        </p:txBody>
      </p:sp>
    </p:spTree>
    <p:extLst>
      <p:ext uri="{BB962C8B-B14F-4D97-AF65-F5344CB8AC3E}">
        <p14:creationId xmlns:p14="http://schemas.microsoft.com/office/powerpoint/2010/main" val="203755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e 98">
            <a:extLst>
              <a:ext uri="{FF2B5EF4-FFF2-40B4-BE49-F238E27FC236}">
                <a16:creationId xmlns:a16="http://schemas.microsoft.com/office/drawing/2014/main" id="{74AAD5FA-9EB3-C01B-0492-68C94D6E721E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-2813" y="-5978"/>
            <a:ext cx="12191980" cy="68639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3" name="Gruppe 122">
            <a:extLst>
              <a:ext uri="{FF2B5EF4-FFF2-40B4-BE49-F238E27FC236}">
                <a16:creationId xmlns:a16="http://schemas.microsoft.com/office/drawing/2014/main" id="{29B4B2BC-25E2-B644-7D84-FFE71D2F4373}"/>
              </a:ext>
            </a:extLst>
          </p:cNvPr>
          <p:cNvGrpSpPr/>
          <p:nvPr/>
        </p:nvGrpSpPr>
        <p:grpSpPr>
          <a:xfrm>
            <a:off x="245473" y="4776638"/>
            <a:ext cx="3012350" cy="975087"/>
            <a:chOff x="297428" y="4942464"/>
            <a:chExt cx="3012350" cy="9750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40C71537-B6EF-2E6D-5686-214F83E60370}"/>
                </a:ext>
              </a:extLst>
            </p:cNvPr>
            <p:cNvSpPr/>
            <p:nvPr/>
          </p:nvSpPr>
          <p:spPr>
            <a:xfrm>
              <a:off x="297428" y="4942464"/>
              <a:ext cx="3012350" cy="975087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8A24470D-C164-E4E1-9B49-8D348E76C564}"/>
                </a:ext>
              </a:extLst>
            </p:cNvPr>
            <p:cNvSpPr txBox="1"/>
            <p:nvPr/>
          </p:nvSpPr>
          <p:spPr>
            <a:xfrm>
              <a:off x="352974" y="5183630"/>
              <a:ext cx="288252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Dokumentasjon</a:t>
              </a:r>
            </a:p>
          </p:txBody>
        </p:sp>
      </p:grpSp>
      <p:grpSp>
        <p:nvGrpSpPr>
          <p:cNvPr id="106" name="Gruppe 105">
            <a:extLst>
              <a:ext uri="{FF2B5EF4-FFF2-40B4-BE49-F238E27FC236}">
                <a16:creationId xmlns:a16="http://schemas.microsoft.com/office/drawing/2014/main" id="{799E45E4-CBCD-59F2-93AE-A78DFF3BE243}"/>
              </a:ext>
            </a:extLst>
          </p:cNvPr>
          <p:cNvGrpSpPr/>
          <p:nvPr/>
        </p:nvGrpSpPr>
        <p:grpSpPr>
          <a:xfrm>
            <a:off x="2110688" y="1386700"/>
            <a:ext cx="1979423" cy="821462"/>
            <a:chOff x="2110688" y="1386700"/>
            <a:chExt cx="1979423" cy="8214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0897FFF3-8E13-6E30-86C0-1874E8CAC611}"/>
                </a:ext>
              </a:extLst>
            </p:cNvPr>
            <p:cNvSpPr/>
            <p:nvPr/>
          </p:nvSpPr>
          <p:spPr>
            <a:xfrm>
              <a:off x="2110688" y="1386700"/>
              <a:ext cx="1979423" cy="821462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4143DAB8-739E-E238-9D23-E12C51DB211E}"/>
                </a:ext>
              </a:extLst>
            </p:cNvPr>
            <p:cNvSpPr txBox="1"/>
            <p:nvPr/>
          </p:nvSpPr>
          <p:spPr>
            <a:xfrm>
              <a:off x="2589664" y="1542236"/>
              <a:ext cx="100860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HMS</a:t>
              </a:r>
            </a:p>
          </p:txBody>
        </p:sp>
      </p:grpSp>
      <p:grpSp>
        <p:nvGrpSpPr>
          <p:cNvPr id="115" name="Gruppe 114">
            <a:extLst>
              <a:ext uri="{FF2B5EF4-FFF2-40B4-BE49-F238E27FC236}">
                <a16:creationId xmlns:a16="http://schemas.microsoft.com/office/drawing/2014/main" id="{8F6EC691-678C-A76C-04D5-7AFECCF4D286}"/>
              </a:ext>
            </a:extLst>
          </p:cNvPr>
          <p:cNvGrpSpPr/>
          <p:nvPr/>
        </p:nvGrpSpPr>
        <p:grpSpPr>
          <a:xfrm>
            <a:off x="8581384" y="2477292"/>
            <a:ext cx="2778039" cy="805704"/>
            <a:chOff x="8723829" y="3401590"/>
            <a:chExt cx="2778039" cy="8057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2C24A4DB-646D-38AD-CF55-3A63C32A4DA1}"/>
                </a:ext>
              </a:extLst>
            </p:cNvPr>
            <p:cNvSpPr/>
            <p:nvPr/>
          </p:nvSpPr>
          <p:spPr>
            <a:xfrm>
              <a:off x="8723829" y="3401590"/>
              <a:ext cx="2778039" cy="805704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8" name="TekstSylinder 27">
              <a:extLst>
                <a:ext uri="{FF2B5EF4-FFF2-40B4-BE49-F238E27FC236}">
                  <a16:creationId xmlns:a16="http://schemas.microsoft.com/office/drawing/2014/main" id="{9A4A87A1-C06E-3A6B-3ABE-13FE1277C0B2}"/>
                </a:ext>
              </a:extLst>
            </p:cNvPr>
            <p:cNvSpPr txBox="1"/>
            <p:nvPr/>
          </p:nvSpPr>
          <p:spPr>
            <a:xfrm>
              <a:off x="8840294" y="3598364"/>
              <a:ext cx="262123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Pasientjournalloven</a:t>
              </a:r>
            </a:p>
          </p:txBody>
        </p:sp>
      </p:grpSp>
      <p:grpSp>
        <p:nvGrpSpPr>
          <p:cNvPr id="124" name="Gruppe 123">
            <a:extLst>
              <a:ext uri="{FF2B5EF4-FFF2-40B4-BE49-F238E27FC236}">
                <a16:creationId xmlns:a16="http://schemas.microsoft.com/office/drawing/2014/main" id="{9A055048-0D86-D2E5-7129-CCCB923A9D36}"/>
              </a:ext>
            </a:extLst>
          </p:cNvPr>
          <p:cNvGrpSpPr/>
          <p:nvPr/>
        </p:nvGrpSpPr>
        <p:grpSpPr>
          <a:xfrm>
            <a:off x="7305100" y="4420050"/>
            <a:ext cx="2676106" cy="651741"/>
            <a:chOff x="888641" y="3908786"/>
            <a:chExt cx="2676106" cy="6517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D6529C25-399D-AF2D-8959-C1127D6BFA55}"/>
                </a:ext>
              </a:extLst>
            </p:cNvPr>
            <p:cNvSpPr/>
            <p:nvPr/>
          </p:nvSpPr>
          <p:spPr>
            <a:xfrm>
              <a:off x="888641" y="3908786"/>
              <a:ext cx="2676106" cy="651741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0" name="TekstSylinder 19">
              <a:extLst>
                <a:ext uri="{FF2B5EF4-FFF2-40B4-BE49-F238E27FC236}">
                  <a16:creationId xmlns:a16="http://schemas.microsoft.com/office/drawing/2014/main" id="{F3BEBDC4-552F-918A-2EC7-D12C7B0E30D3}"/>
                </a:ext>
              </a:extLst>
            </p:cNvPr>
            <p:cNvSpPr txBox="1"/>
            <p:nvPr/>
          </p:nvSpPr>
          <p:spPr>
            <a:xfrm>
              <a:off x="1067624" y="4052015"/>
              <a:ext cx="23647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Helsepersonelloven</a:t>
              </a:r>
            </a:p>
          </p:txBody>
        </p:sp>
      </p:grpSp>
      <p:grpSp>
        <p:nvGrpSpPr>
          <p:cNvPr id="120" name="Gruppe 119">
            <a:extLst>
              <a:ext uri="{FF2B5EF4-FFF2-40B4-BE49-F238E27FC236}">
                <a16:creationId xmlns:a16="http://schemas.microsoft.com/office/drawing/2014/main" id="{7360A96C-75C3-6B06-4DFE-2629EEC058AD}"/>
              </a:ext>
            </a:extLst>
          </p:cNvPr>
          <p:cNvGrpSpPr/>
          <p:nvPr/>
        </p:nvGrpSpPr>
        <p:grpSpPr>
          <a:xfrm>
            <a:off x="4990765" y="5503659"/>
            <a:ext cx="3137505" cy="1166327"/>
            <a:chOff x="4990765" y="5503659"/>
            <a:chExt cx="3137505" cy="11663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424E3D5D-563A-24FF-9CDD-A04CCBFF06BD}"/>
                </a:ext>
              </a:extLst>
            </p:cNvPr>
            <p:cNvSpPr/>
            <p:nvPr/>
          </p:nvSpPr>
          <p:spPr>
            <a:xfrm>
              <a:off x="4990765" y="5503659"/>
              <a:ext cx="3137505" cy="1166327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842ACBA0-2A69-F8A2-14ED-7C55AC17A07F}"/>
                </a:ext>
              </a:extLst>
            </p:cNvPr>
            <p:cNvSpPr txBox="1"/>
            <p:nvPr/>
          </p:nvSpPr>
          <p:spPr>
            <a:xfrm>
              <a:off x="5158600" y="5732563"/>
              <a:ext cx="28520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Forskrift om håndtering </a:t>
              </a:r>
              <a:b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</a:br>
              <a: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av elektromedisinsk </a:t>
              </a:r>
              <a:b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</a:br>
              <a: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utstyr</a:t>
              </a:r>
            </a:p>
          </p:txBody>
        </p:sp>
      </p:grpSp>
      <p:sp>
        <p:nvSpPr>
          <p:cNvPr id="94" name="TekstSylinder 93">
            <a:extLst>
              <a:ext uri="{FF2B5EF4-FFF2-40B4-BE49-F238E27FC236}">
                <a16:creationId xmlns:a16="http://schemas.microsoft.com/office/drawing/2014/main" id="{29EBB9D4-65AF-BDE5-D83E-82CEF0611D14}"/>
              </a:ext>
            </a:extLst>
          </p:cNvPr>
          <p:cNvSpPr txBox="1"/>
          <p:nvPr/>
        </p:nvSpPr>
        <p:spPr>
          <a:xfrm>
            <a:off x="4284133" y="11700933"/>
            <a:ext cx="1847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endParaRPr lang="nb-NO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109" name="Gruppe 108">
            <a:extLst>
              <a:ext uri="{FF2B5EF4-FFF2-40B4-BE49-F238E27FC236}">
                <a16:creationId xmlns:a16="http://schemas.microsoft.com/office/drawing/2014/main" id="{BFB0CF79-9A1A-8EF0-3BA2-6DB9877BBC5B}"/>
              </a:ext>
            </a:extLst>
          </p:cNvPr>
          <p:cNvGrpSpPr/>
          <p:nvPr/>
        </p:nvGrpSpPr>
        <p:grpSpPr>
          <a:xfrm>
            <a:off x="4262611" y="1513255"/>
            <a:ext cx="2065654" cy="787760"/>
            <a:chOff x="4301969" y="1859743"/>
            <a:chExt cx="2065654" cy="787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1E26297-F99B-D3E1-5925-41E2B0D0E22B}"/>
                </a:ext>
              </a:extLst>
            </p:cNvPr>
            <p:cNvSpPr/>
            <p:nvPr/>
          </p:nvSpPr>
          <p:spPr>
            <a:xfrm>
              <a:off x="4301969" y="1859743"/>
              <a:ext cx="2065654" cy="78776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4" name="TekstSylinder 23">
              <a:extLst>
                <a:ext uri="{FF2B5EF4-FFF2-40B4-BE49-F238E27FC236}">
                  <a16:creationId xmlns:a16="http://schemas.microsoft.com/office/drawing/2014/main" id="{7FF9BD94-B8F3-E3F8-B490-A602F7826E43}"/>
                </a:ext>
              </a:extLst>
            </p:cNvPr>
            <p:cNvSpPr txBox="1"/>
            <p:nvPr/>
          </p:nvSpPr>
          <p:spPr>
            <a:xfrm>
              <a:off x="4488986" y="2045406"/>
              <a:ext cx="177965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Organisering</a:t>
              </a:r>
            </a:p>
          </p:txBody>
        </p:sp>
      </p:grpSp>
      <p:grpSp>
        <p:nvGrpSpPr>
          <p:cNvPr id="117" name="Gruppe 116">
            <a:extLst>
              <a:ext uri="{FF2B5EF4-FFF2-40B4-BE49-F238E27FC236}">
                <a16:creationId xmlns:a16="http://schemas.microsoft.com/office/drawing/2014/main" id="{D1F822DC-69D3-249F-319F-11E57AD3C7EE}"/>
              </a:ext>
            </a:extLst>
          </p:cNvPr>
          <p:cNvGrpSpPr/>
          <p:nvPr/>
        </p:nvGrpSpPr>
        <p:grpSpPr>
          <a:xfrm>
            <a:off x="8749649" y="5723329"/>
            <a:ext cx="2609773" cy="798797"/>
            <a:chOff x="9447744" y="5685432"/>
            <a:chExt cx="2083610" cy="7987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4AFD5CCF-51FE-B028-06BA-D5E93239F355}"/>
                </a:ext>
              </a:extLst>
            </p:cNvPr>
            <p:cNvSpPr/>
            <p:nvPr/>
          </p:nvSpPr>
          <p:spPr>
            <a:xfrm>
              <a:off x="9447744" y="5685432"/>
              <a:ext cx="2083610" cy="798797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45605309-4DA6-6649-B0C8-9BEF545134C5}"/>
                </a:ext>
              </a:extLst>
            </p:cNvPr>
            <p:cNvSpPr txBox="1"/>
            <p:nvPr/>
          </p:nvSpPr>
          <p:spPr>
            <a:xfrm>
              <a:off x="9557123" y="5880924"/>
              <a:ext cx="190974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Kvalitetsarbeid</a:t>
              </a:r>
            </a:p>
          </p:txBody>
        </p:sp>
      </p:grpSp>
      <p:grpSp>
        <p:nvGrpSpPr>
          <p:cNvPr id="122" name="Gruppe 121">
            <a:extLst>
              <a:ext uri="{FF2B5EF4-FFF2-40B4-BE49-F238E27FC236}">
                <a16:creationId xmlns:a16="http://schemas.microsoft.com/office/drawing/2014/main" id="{831E1836-679B-B5D5-1A8F-CACA3B33336B}"/>
              </a:ext>
            </a:extLst>
          </p:cNvPr>
          <p:cNvGrpSpPr/>
          <p:nvPr/>
        </p:nvGrpSpPr>
        <p:grpSpPr>
          <a:xfrm>
            <a:off x="3130026" y="5728913"/>
            <a:ext cx="1678979" cy="560385"/>
            <a:chOff x="2731673" y="5994384"/>
            <a:chExt cx="1678979" cy="5603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C9F521A8-F56F-DB49-9673-096C5BC5375C}"/>
                </a:ext>
              </a:extLst>
            </p:cNvPr>
            <p:cNvSpPr/>
            <p:nvPr/>
          </p:nvSpPr>
          <p:spPr>
            <a:xfrm>
              <a:off x="2731673" y="5994384"/>
              <a:ext cx="1627643" cy="560385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4778FEAC-26F8-B13E-0F7E-EF8DA17A6AD8}"/>
                </a:ext>
              </a:extLst>
            </p:cNvPr>
            <p:cNvSpPr txBox="1"/>
            <p:nvPr/>
          </p:nvSpPr>
          <p:spPr>
            <a:xfrm>
              <a:off x="2783009" y="6068858"/>
              <a:ext cx="162764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Normen</a:t>
              </a:r>
            </a:p>
          </p:txBody>
        </p:sp>
      </p:grpSp>
      <p:grpSp>
        <p:nvGrpSpPr>
          <p:cNvPr id="121" name="Gruppe 120">
            <a:extLst>
              <a:ext uri="{FF2B5EF4-FFF2-40B4-BE49-F238E27FC236}">
                <a16:creationId xmlns:a16="http://schemas.microsoft.com/office/drawing/2014/main" id="{7332C517-01F4-C41A-8637-A99215EDA4F2}"/>
              </a:ext>
            </a:extLst>
          </p:cNvPr>
          <p:cNvGrpSpPr/>
          <p:nvPr/>
        </p:nvGrpSpPr>
        <p:grpSpPr>
          <a:xfrm>
            <a:off x="3377906" y="4661918"/>
            <a:ext cx="3137505" cy="682827"/>
            <a:chOff x="3698328" y="4488238"/>
            <a:chExt cx="3137505" cy="6828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FD02B17C-94FC-8B2D-6555-80F77B1AB9E8}"/>
                </a:ext>
              </a:extLst>
            </p:cNvPr>
            <p:cNvSpPr/>
            <p:nvPr/>
          </p:nvSpPr>
          <p:spPr>
            <a:xfrm>
              <a:off x="3698328" y="4488238"/>
              <a:ext cx="3137505" cy="682827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4BD36E53-83DC-DC13-D5AB-444D67EF78DE}"/>
                </a:ext>
              </a:extLst>
            </p:cNvPr>
            <p:cNvSpPr txBox="1"/>
            <p:nvPr/>
          </p:nvSpPr>
          <p:spPr>
            <a:xfrm>
              <a:off x="3906904" y="4648472"/>
              <a:ext cx="2781531" cy="3539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17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Personopplysningsloven</a:t>
              </a:r>
            </a:p>
          </p:txBody>
        </p:sp>
      </p:grpSp>
      <p:grpSp>
        <p:nvGrpSpPr>
          <p:cNvPr id="108" name="Gruppe 107">
            <a:extLst>
              <a:ext uri="{FF2B5EF4-FFF2-40B4-BE49-F238E27FC236}">
                <a16:creationId xmlns:a16="http://schemas.microsoft.com/office/drawing/2014/main" id="{7FFDA8D0-E630-3059-14CF-311D9373B1AC}"/>
              </a:ext>
            </a:extLst>
          </p:cNvPr>
          <p:cNvGrpSpPr/>
          <p:nvPr/>
        </p:nvGrpSpPr>
        <p:grpSpPr>
          <a:xfrm>
            <a:off x="4473593" y="519734"/>
            <a:ext cx="1586973" cy="682044"/>
            <a:chOff x="4484860" y="704657"/>
            <a:chExt cx="1586973" cy="6820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2EE8F9A8-D97E-5572-082F-D38F61BF7BCA}"/>
                </a:ext>
              </a:extLst>
            </p:cNvPr>
            <p:cNvSpPr/>
            <p:nvPr/>
          </p:nvSpPr>
          <p:spPr>
            <a:xfrm>
              <a:off x="4484860" y="704657"/>
              <a:ext cx="1586973" cy="682044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1DF0ADAA-9EC6-AACE-DA53-829D9EA2A4DC}"/>
                </a:ext>
              </a:extLst>
            </p:cNvPr>
            <p:cNvSpPr txBox="1"/>
            <p:nvPr/>
          </p:nvSpPr>
          <p:spPr>
            <a:xfrm>
              <a:off x="4561110" y="862715"/>
              <a:ext cx="14542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Personvern</a:t>
              </a:r>
            </a:p>
          </p:txBody>
        </p:sp>
      </p:grpSp>
      <p:grpSp>
        <p:nvGrpSpPr>
          <p:cNvPr id="102" name="Gruppe 101">
            <a:extLst>
              <a:ext uri="{FF2B5EF4-FFF2-40B4-BE49-F238E27FC236}">
                <a16:creationId xmlns:a16="http://schemas.microsoft.com/office/drawing/2014/main" id="{A7B82033-089D-C016-1106-5B89703A4BCC}"/>
              </a:ext>
            </a:extLst>
          </p:cNvPr>
          <p:cNvGrpSpPr/>
          <p:nvPr/>
        </p:nvGrpSpPr>
        <p:grpSpPr>
          <a:xfrm>
            <a:off x="920077" y="160795"/>
            <a:ext cx="3339174" cy="815813"/>
            <a:chOff x="908988" y="149919"/>
            <a:chExt cx="3339174" cy="8158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CD72E863-0869-FF48-73A2-339094D28905}"/>
                </a:ext>
              </a:extLst>
            </p:cNvPr>
            <p:cNvSpPr/>
            <p:nvPr/>
          </p:nvSpPr>
          <p:spPr>
            <a:xfrm>
              <a:off x="969719" y="149919"/>
              <a:ext cx="3211249" cy="815813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2" name="TekstSylinder 21">
              <a:extLst>
                <a:ext uri="{FF2B5EF4-FFF2-40B4-BE49-F238E27FC236}">
                  <a16:creationId xmlns:a16="http://schemas.microsoft.com/office/drawing/2014/main" id="{396C6514-6C6D-687F-A41E-19B352DE4BCA}"/>
                </a:ext>
              </a:extLst>
            </p:cNvPr>
            <p:cNvSpPr txBox="1"/>
            <p:nvPr/>
          </p:nvSpPr>
          <p:spPr>
            <a:xfrm>
              <a:off x="908988" y="345026"/>
              <a:ext cx="3339174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Informasjonssikkerhet</a:t>
              </a:r>
            </a:p>
          </p:txBody>
        </p:sp>
      </p:grpSp>
      <p:grpSp>
        <p:nvGrpSpPr>
          <p:cNvPr id="118" name="Gruppe 117">
            <a:extLst>
              <a:ext uri="{FF2B5EF4-FFF2-40B4-BE49-F238E27FC236}">
                <a16:creationId xmlns:a16="http://schemas.microsoft.com/office/drawing/2014/main" id="{382747FA-E579-A7AB-0538-CF6DCEC2E8E4}"/>
              </a:ext>
            </a:extLst>
          </p:cNvPr>
          <p:cNvGrpSpPr/>
          <p:nvPr/>
        </p:nvGrpSpPr>
        <p:grpSpPr>
          <a:xfrm>
            <a:off x="10077243" y="4760465"/>
            <a:ext cx="1607704" cy="757544"/>
            <a:chOff x="6924920" y="4483949"/>
            <a:chExt cx="1607704" cy="7575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79538EF9-5C9D-B6EA-8A36-F62B3E723922}"/>
                </a:ext>
              </a:extLst>
            </p:cNvPr>
            <p:cNvSpPr/>
            <p:nvPr/>
          </p:nvSpPr>
          <p:spPr>
            <a:xfrm>
              <a:off x="6924920" y="4483949"/>
              <a:ext cx="1607704" cy="757544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8" name="TekstSylinder 17">
              <a:extLst>
                <a:ext uri="{FF2B5EF4-FFF2-40B4-BE49-F238E27FC236}">
                  <a16:creationId xmlns:a16="http://schemas.microsoft.com/office/drawing/2014/main" id="{DD366CAB-0DC2-24FC-53D5-02B401051E7E}"/>
                </a:ext>
              </a:extLst>
            </p:cNvPr>
            <p:cNvSpPr txBox="1"/>
            <p:nvPr/>
          </p:nvSpPr>
          <p:spPr>
            <a:xfrm>
              <a:off x="7080366" y="4631888"/>
              <a:ext cx="138211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Hacking</a:t>
              </a:r>
            </a:p>
          </p:txBody>
        </p:sp>
      </p:grpSp>
      <p:grpSp>
        <p:nvGrpSpPr>
          <p:cNvPr id="113" name="Gruppe 112">
            <a:extLst>
              <a:ext uri="{FF2B5EF4-FFF2-40B4-BE49-F238E27FC236}">
                <a16:creationId xmlns:a16="http://schemas.microsoft.com/office/drawing/2014/main" id="{7FA31ED8-7123-473E-B5C3-EC02B421724B}"/>
              </a:ext>
            </a:extLst>
          </p:cNvPr>
          <p:cNvGrpSpPr/>
          <p:nvPr/>
        </p:nvGrpSpPr>
        <p:grpSpPr>
          <a:xfrm>
            <a:off x="8581384" y="1238581"/>
            <a:ext cx="3513795" cy="860973"/>
            <a:chOff x="8963310" y="1238581"/>
            <a:chExt cx="2344429" cy="8609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40E13262-C1E2-16B0-2A9E-F682DB5E7D93}"/>
                </a:ext>
              </a:extLst>
            </p:cNvPr>
            <p:cNvSpPr/>
            <p:nvPr/>
          </p:nvSpPr>
          <p:spPr>
            <a:xfrm>
              <a:off x="8963310" y="1238581"/>
              <a:ext cx="2344429" cy="860973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89" name="TekstSylinder 88">
              <a:extLst>
                <a:ext uri="{FF2B5EF4-FFF2-40B4-BE49-F238E27FC236}">
                  <a16:creationId xmlns:a16="http://schemas.microsoft.com/office/drawing/2014/main" id="{8D46F24F-BA33-3470-BEFC-8C3D2CEED276}"/>
                </a:ext>
              </a:extLst>
            </p:cNvPr>
            <p:cNvSpPr txBox="1"/>
            <p:nvPr/>
          </p:nvSpPr>
          <p:spPr>
            <a:xfrm>
              <a:off x="9065284" y="1465154"/>
              <a:ext cx="220131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Bedriftshelsetjeneste</a:t>
              </a:r>
            </a:p>
          </p:txBody>
        </p:sp>
      </p:grpSp>
      <p:grpSp>
        <p:nvGrpSpPr>
          <p:cNvPr id="3" name="Gruppe 2">
            <a:extLst>
              <a:ext uri="{FF2B5EF4-FFF2-40B4-BE49-F238E27FC236}">
                <a16:creationId xmlns:a16="http://schemas.microsoft.com/office/drawing/2014/main" id="{B06CEAC6-839B-49C4-F90F-6BF5434FCC07}"/>
              </a:ext>
            </a:extLst>
          </p:cNvPr>
          <p:cNvGrpSpPr/>
          <p:nvPr/>
        </p:nvGrpSpPr>
        <p:grpSpPr>
          <a:xfrm>
            <a:off x="9534561" y="259018"/>
            <a:ext cx="2419154" cy="755349"/>
            <a:chOff x="9534561" y="259018"/>
            <a:chExt cx="2419154" cy="7553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D3F37B10-B4F7-87A5-9332-61FE69FFA10C}"/>
                </a:ext>
              </a:extLst>
            </p:cNvPr>
            <p:cNvSpPr/>
            <p:nvPr/>
          </p:nvSpPr>
          <p:spPr>
            <a:xfrm>
              <a:off x="9534561" y="259018"/>
              <a:ext cx="2403112" cy="755349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7" name="TekstSylinder 46">
              <a:extLst>
                <a:ext uri="{FF2B5EF4-FFF2-40B4-BE49-F238E27FC236}">
                  <a16:creationId xmlns:a16="http://schemas.microsoft.com/office/drawing/2014/main" id="{62F65AE7-8C2C-B17D-18DB-C22CA6CEF146}"/>
                </a:ext>
              </a:extLst>
            </p:cNvPr>
            <p:cNvSpPr txBox="1"/>
            <p:nvPr/>
          </p:nvSpPr>
          <p:spPr>
            <a:xfrm>
              <a:off x="9550603" y="421248"/>
              <a:ext cx="2403112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Dine rettigheter</a:t>
              </a:r>
            </a:p>
          </p:txBody>
        </p:sp>
      </p:grpSp>
      <p:grpSp>
        <p:nvGrpSpPr>
          <p:cNvPr id="114" name="Gruppe 113">
            <a:extLst>
              <a:ext uri="{FF2B5EF4-FFF2-40B4-BE49-F238E27FC236}">
                <a16:creationId xmlns:a16="http://schemas.microsoft.com/office/drawing/2014/main" id="{2ED61383-69EB-F15E-406B-2C0E0BE86478}"/>
              </a:ext>
            </a:extLst>
          </p:cNvPr>
          <p:cNvGrpSpPr/>
          <p:nvPr/>
        </p:nvGrpSpPr>
        <p:grpSpPr>
          <a:xfrm>
            <a:off x="9864451" y="3569079"/>
            <a:ext cx="2111642" cy="838206"/>
            <a:chOff x="9952764" y="2361081"/>
            <a:chExt cx="2111642" cy="8382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8BABA101-63D1-6D5A-4B41-DB3B87A3C183}"/>
                </a:ext>
              </a:extLst>
            </p:cNvPr>
            <p:cNvSpPr/>
            <p:nvPr/>
          </p:nvSpPr>
          <p:spPr>
            <a:xfrm>
              <a:off x="9952764" y="2361081"/>
              <a:ext cx="2111642" cy="838206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0" name="TekstSylinder 29">
              <a:extLst>
                <a:ext uri="{FF2B5EF4-FFF2-40B4-BE49-F238E27FC236}">
                  <a16:creationId xmlns:a16="http://schemas.microsoft.com/office/drawing/2014/main" id="{58D7177A-55A1-5B51-FB43-FC05B58D835B}"/>
                </a:ext>
              </a:extLst>
            </p:cNvPr>
            <p:cNvSpPr txBox="1"/>
            <p:nvPr/>
          </p:nvSpPr>
          <p:spPr>
            <a:xfrm>
              <a:off x="10069963" y="2627487"/>
              <a:ext cx="19639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Arbeidsmiljøloven</a:t>
              </a:r>
            </a:p>
          </p:txBody>
        </p:sp>
      </p:grpSp>
      <p:grpSp>
        <p:nvGrpSpPr>
          <p:cNvPr id="112" name="Gruppe 111">
            <a:extLst>
              <a:ext uri="{FF2B5EF4-FFF2-40B4-BE49-F238E27FC236}">
                <a16:creationId xmlns:a16="http://schemas.microsoft.com/office/drawing/2014/main" id="{57968556-494D-56AD-12AC-169A1C3CC772}"/>
              </a:ext>
            </a:extLst>
          </p:cNvPr>
          <p:cNvGrpSpPr/>
          <p:nvPr/>
        </p:nvGrpSpPr>
        <p:grpSpPr>
          <a:xfrm>
            <a:off x="6478289" y="1797431"/>
            <a:ext cx="2227499" cy="787760"/>
            <a:chOff x="6616029" y="1536407"/>
            <a:chExt cx="2227499" cy="787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0CF1ACD2-C798-3A87-7376-F34F5ABDB526}"/>
                </a:ext>
              </a:extLst>
            </p:cNvPr>
            <p:cNvSpPr/>
            <p:nvPr/>
          </p:nvSpPr>
          <p:spPr>
            <a:xfrm>
              <a:off x="6616029" y="1536407"/>
              <a:ext cx="2223628" cy="78776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3E4F710F-945A-D810-EC60-0F049DE1E5BB}"/>
                </a:ext>
              </a:extLst>
            </p:cNvPr>
            <p:cNvSpPr txBox="1"/>
            <p:nvPr/>
          </p:nvSpPr>
          <p:spPr>
            <a:xfrm>
              <a:off x="6677550" y="1697095"/>
              <a:ext cx="21659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Internkontroll</a:t>
              </a:r>
            </a:p>
          </p:txBody>
        </p:sp>
      </p:grpSp>
      <p:grpSp>
        <p:nvGrpSpPr>
          <p:cNvPr id="111" name="Gruppe 110">
            <a:extLst>
              <a:ext uri="{FF2B5EF4-FFF2-40B4-BE49-F238E27FC236}">
                <a16:creationId xmlns:a16="http://schemas.microsoft.com/office/drawing/2014/main" id="{76880539-DEB8-7DD2-4A72-B6D7C3F4BFFF}"/>
              </a:ext>
            </a:extLst>
          </p:cNvPr>
          <p:cNvGrpSpPr/>
          <p:nvPr/>
        </p:nvGrpSpPr>
        <p:grpSpPr>
          <a:xfrm>
            <a:off x="6466582" y="259018"/>
            <a:ext cx="2806937" cy="824991"/>
            <a:chOff x="6466582" y="259018"/>
            <a:chExt cx="2806937" cy="8249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1ED6DA1E-BF63-90E6-518B-8F3C293F957F}"/>
                </a:ext>
              </a:extLst>
            </p:cNvPr>
            <p:cNvSpPr/>
            <p:nvPr/>
          </p:nvSpPr>
          <p:spPr>
            <a:xfrm>
              <a:off x="6466582" y="259018"/>
              <a:ext cx="2806937" cy="824991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9A6D7F3A-B3F3-8D22-496C-28971148781A}"/>
                </a:ext>
              </a:extLst>
            </p:cNvPr>
            <p:cNvSpPr txBox="1"/>
            <p:nvPr/>
          </p:nvSpPr>
          <p:spPr>
            <a:xfrm>
              <a:off x="6688476" y="477343"/>
              <a:ext cx="236314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Pasientrettigheter</a:t>
              </a:r>
            </a:p>
          </p:txBody>
        </p:sp>
      </p:grpSp>
      <p:grpSp>
        <p:nvGrpSpPr>
          <p:cNvPr id="103" name="Gruppe 102">
            <a:extLst>
              <a:ext uri="{FF2B5EF4-FFF2-40B4-BE49-F238E27FC236}">
                <a16:creationId xmlns:a16="http://schemas.microsoft.com/office/drawing/2014/main" id="{F23F8498-2CEF-EE8E-EF64-7DFF0114345B}"/>
              </a:ext>
            </a:extLst>
          </p:cNvPr>
          <p:cNvGrpSpPr/>
          <p:nvPr/>
        </p:nvGrpSpPr>
        <p:grpSpPr>
          <a:xfrm>
            <a:off x="552960" y="1247008"/>
            <a:ext cx="1328001" cy="869665"/>
            <a:chOff x="552960" y="1247008"/>
            <a:chExt cx="1328001" cy="8696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01927E3D-13D8-D78D-A62C-1027635D5E85}"/>
                </a:ext>
              </a:extLst>
            </p:cNvPr>
            <p:cNvSpPr/>
            <p:nvPr/>
          </p:nvSpPr>
          <p:spPr>
            <a:xfrm>
              <a:off x="552960" y="1247008"/>
              <a:ext cx="1286661" cy="869665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F5DB257B-BE53-93CA-4A63-8ECD10BAD92C}"/>
                </a:ext>
              </a:extLst>
            </p:cNvPr>
            <p:cNvSpPr txBox="1"/>
            <p:nvPr/>
          </p:nvSpPr>
          <p:spPr>
            <a:xfrm>
              <a:off x="603047" y="1451924"/>
              <a:ext cx="127791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Eltilsyn</a:t>
              </a:r>
            </a:p>
          </p:txBody>
        </p:sp>
      </p:grpSp>
      <p:grpSp>
        <p:nvGrpSpPr>
          <p:cNvPr id="110" name="Gruppe 109">
            <a:extLst>
              <a:ext uri="{FF2B5EF4-FFF2-40B4-BE49-F238E27FC236}">
                <a16:creationId xmlns:a16="http://schemas.microsoft.com/office/drawing/2014/main" id="{74D9219C-775D-B0BA-E474-A393493811ED}"/>
              </a:ext>
            </a:extLst>
          </p:cNvPr>
          <p:cNvGrpSpPr/>
          <p:nvPr/>
        </p:nvGrpSpPr>
        <p:grpSpPr>
          <a:xfrm>
            <a:off x="427998" y="2477292"/>
            <a:ext cx="2400968" cy="900063"/>
            <a:chOff x="793319" y="2570257"/>
            <a:chExt cx="2400968" cy="9000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A783A37A-1F90-62DA-E0E3-C88D1DBF4326}"/>
                </a:ext>
              </a:extLst>
            </p:cNvPr>
            <p:cNvSpPr/>
            <p:nvPr/>
          </p:nvSpPr>
          <p:spPr>
            <a:xfrm>
              <a:off x="793319" y="2570257"/>
              <a:ext cx="2400968" cy="900063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" name="TekstSylinder 1">
              <a:extLst>
                <a:ext uri="{FF2B5EF4-FFF2-40B4-BE49-F238E27FC236}">
                  <a16:creationId xmlns:a16="http://schemas.microsoft.com/office/drawing/2014/main" id="{7FDE5B43-950F-40D9-E338-76687121BF86}"/>
                </a:ext>
              </a:extLst>
            </p:cNvPr>
            <p:cNvSpPr txBox="1"/>
            <p:nvPr/>
          </p:nvSpPr>
          <p:spPr>
            <a:xfrm>
              <a:off x="895326" y="2790756"/>
              <a:ext cx="220605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Datasikkerhet</a:t>
              </a:r>
            </a:p>
          </p:txBody>
        </p:sp>
      </p:grpSp>
      <p:grpSp>
        <p:nvGrpSpPr>
          <p:cNvPr id="125" name="Gruppe 124">
            <a:extLst>
              <a:ext uri="{FF2B5EF4-FFF2-40B4-BE49-F238E27FC236}">
                <a16:creationId xmlns:a16="http://schemas.microsoft.com/office/drawing/2014/main" id="{087ADEAD-1E1C-1895-2B7D-0F0F45C724F1}"/>
              </a:ext>
            </a:extLst>
          </p:cNvPr>
          <p:cNvGrpSpPr/>
          <p:nvPr/>
        </p:nvGrpSpPr>
        <p:grpSpPr>
          <a:xfrm>
            <a:off x="3843700" y="2829186"/>
            <a:ext cx="4512506" cy="1358542"/>
            <a:chOff x="3843700" y="2829186"/>
            <a:chExt cx="4512506" cy="13585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83E74FFE-6B0E-C41D-BDC5-B675CD711938}"/>
                </a:ext>
              </a:extLst>
            </p:cNvPr>
            <p:cNvSpPr/>
            <p:nvPr/>
          </p:nvSpPr>
          <p:spPr>
            <a:xfrm>
              <a:off x="3843700" y="2829186"/>
              <a:ext cx="4512506" cy="1358542"/>
            </a:xfrm>
            <a:prstGeom prst="ellipse">
              <a:avLst/>
            </a:prstGeom>
            <a:solidFill>
              <a:schemeClr val="bg1"/>
            </a:solidFill>
            <a:ln w="635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AF360644-F2A7-4537-9230-1764FC784C16}"/>
                </a:ext>
              </a:extLst>
            </p:cNvPr>
            <p:cNvSpPr txBox="1"/>
            <p:nvPr/>
          </p:nvSpPr>
          <p:spPr>
            <a:xfrm>
              <a:off x="3947071" y="3177220"/>
              <a:ext cx="431004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Pasientsikkerhet</a:t>
              </a:r>
            </a:p>
          </p:txBody>
        </p:sp>
      </p:grpSp>
      <p:grpSp>
        <p:nvGrpSpPr>
          <p:cNvPr id="4" name="Gruppe 3">
            <a:extLst>
              <a:ext uri="{FF2B5EF4-FFF2-40B4-BE49-F238E27FC236}">
                <a16:creationId xmlns:a16="http://schemas.microsoft.com/office/drawing/2014/main" id="{43F0D9E6-0DC9-50DD-15E7-1F1AE3A77F5A}"/>
              </a:ext>
            </a:extLst>
          </p:cNvPr>
          <p:cNvGrpSpPr/>
          <p:nvPr/>
        </p:nvGrpSpPr>
        <p:grpSpPr>
          <a:xfrm>
            <a:off x="603050" y="6004106"/>
            <a:ext cx="2050865" cy="757544"/>
            <a:chOff x="6924920" y="4483949"/>
            <a:chExt cx="1607704" cy="7575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92F551E6-DABF-5AB0-37A4-9B358D124033}"/>
                </a:ext>
              </a:extLst>
            </p:cNvPr>
            <p:cNvSpPr/>
            <p:nvPr/>
          </p:nvSpPr>
          <p:spPr>
            <a:xfrm>
              <a:off x="6924920" y="4483949"/>
              <a:ext cx="1607704" cy="757544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1F196B0F-46B9-A8BF-EFDA-2494311303F0}"/>
                </a:ext>
              </a:extLst>
            </p:cNvPr>
            <p:cNvSpPr txBox="1"/>
            <p:nvPr/>
          </p:nvSpPr>
          <p:spPr>
            <a:xfrm>
              <a:off x="7044070" y="4631888"/>
              <a:ext cx="14189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Helsetilsyn</a:t>
              </a:r>
            </a:p>
          </p:txBody>
        </p:sp>
      </p:grp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967BE2BF-D91F-D22E-D0E9-006D3DDA4202}"/>
              </a:ext>
            </a:extLst>
          </p:cNvPr>
          <p:cNvGrpSpPr/>
          <p:nvPr/>
        </p:nvGrpSpPr>
        <p:grpSpPr>
          <a:xfrm>
            <a:off x="943058" y="3724521"/>
            <a:ext cx="2505798" cy="757544"/>
            <a:chOff x="6924920" y="4483949"/>
            <a:chExt cx="1607704" cy="7575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6EEC4C97-5E2B-66EA-4334-8BEEBFB1AD1D}"/>
                </a:ext>
              </a:extLst>
            </p:cNvPr>
            <p:cNvSpPr/>
            <p:nvPr/>
          </p:nvSpPr>
          <p:spPr>
            <a:xfrm>
              <a:off x="6924920" y="4483949"/>
              <a:ext cx="1607704" cy="757544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3" name="TekstSylinder 22">
              <a:extLst>
                <a:ext uri="{FF2B5EF4-FFF2-40B4-BE49-F238E27FC236}">
                  <a16:creationId xmlns:a16="http://schemas.microsoft.com/office/drawing/2014/main" id="{1D163588-2498-E431-5501-27CDA1FB6318}"/>
                </a:ext>
              </a:extLst>
            </p:cNvPr>
            <p:cNvSpPr txBox="1"/>
            <p:nvPr/>
          </p:nvSpPr>
          <p:spPr>
            <a:xfrm>
              <a:off x="7083845" y="4631888"/>
              <a:ext cx="136910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Arbeidstilsyn</a:t>
              </a:r>
            </a:p>
          </p:txBody>
        </p:sp>
      </p:grp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263084B-20FB-ED98-EEF0-17F2707C6F16}"/>
              </a:ext>
            </a:extLst>
          </p:cNvPr>
          <p:cNvSpPr txBox="1"/>
          <p:nvPr/>
        </p:nvSpPr>
        <p:spPr>
          <a:xfrm>
            <a:off x="7392692" y="7470183"/>
            <a:ext cx="1847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endParaRPr lang="nb-NO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129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Oppsummering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F674248-BA9C-C96B-7712-4AA27C9F60EA}"/>
              </a:ext>
            </a:extLst>
          </p:cNvPr>
          <p:cNvSpPr txBox="1"/>
          <p:nvPr/>
        </p:nvSpPr>
        <p:spPr>
          <a:xfrm>
            <a:off x="1656000" y="2989623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Som hovedregel må alle helsevirksomheter knytte seg til godkjent BHT-leverandør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BF3330DE-0E33-6E58-6414-E9D5BC6F32A0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9390821C-3A5E-9013-EC08-5491D2562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3A10119F-08C5-1F26-3957-CCBB4983672C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04A4799-09CE-2799-A081-4DA31AA847BD}"/>
              </a:ext>
            </a:extLst>
          </p:cNvPr>
          <p:cNvSpPr txBox="1"/>
          <p:nvPr/>
        </p:nvSpPr>
        <p:spPr>
          <a:xfrm>
            <a:off x="1656000" y="4401624"/>
            <a:ext cx="10263856" cy="7786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Driver du allerede systematisk HMS-arbeid, og har dette dokumentert i et godt HMS-system, bør du kunne forhandle deg frem til en rimeligere BHT-avtale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60E0EE5-EBC7-84EB-3F30-2E450D05CDAC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B</a:t>
            </a:r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edriftshelsetjeneste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A00AFA27-1D54-1759-100C-B92918801991}"/>
              </a:ext>
            </a:extLst>
          </p:cNvPr>
          <p:cNvSpPr txBox="1"/>
          <p:nvPr/>
        </p:nvSpPr>
        <p:spPr>
          <a:xfrm>
            <a:off x="1656000" y="5132660"/>
            <a:ext cx="10263856" cy="7786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Arbeidstilsynet åpnet våren 2023 for at virksomheter kan søke om dispensasjon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fra lovpålagt BHT, men det er usikkert hvor reell denne muligheten faktisk er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87DE68F-44E9-6C9B-6940-D5FAB44AF979}"/>
              </a:ext>
            </a:extLst>
          </p:cNvPr>
          <p:cNvSpPr txBox="1"/>
          <p:nvPr/>
        </p:nvSpPr>
        <p:spPr>
          <a:xfrm>
            <a:off x="1656000" y="2283854"/>
            <a:ext cx="1026385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BHT-leverandøren skal bistå og være rådgiver for virksomheter i det lovpålagte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HMS-arbeidet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3AB91F74-CE1E-4C24-E764-24280E700346}"/>
              </a:ext>
            </a:extLst>
          </p:cNvPr>
          <p:cNvSpPr txBox="1"/>
          <p:nvPr/>
        </p:nvSpPr>
        <p:spPr>
          <a:xfrm>
            <a:off x="1656000" y="3391702"/>
            <a:ext cx="1026385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Det har vært noen mindre endringer og presiseringer i lovverket som skal gi økt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fokus på «arbeidshelse», men for deg som leder/eier av en virksomhet vil dette ha liten praktisk betydning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60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  <p:bldP spid="13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e 98">
            <a:extLst>
              <a:ext uri="{FF2B5EF4-FFF2-40B4-BE49-F238E27FC236}">
                <a16:creationId xmlns:a16="http://schemas.microsoft.com/office/drawing/2014/main" id="{74AAD5FA-9EB3-C01B-0492-68C94D6E721E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-2813" y="-5978"/>
            <a:ext cx="12191980" cy="68639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3" name="Gruppe 122">
            <a:extLst>
              <a:ext uri="{FF2B5EF4-FFF2-40B4-BE49-F238E27FC236}">
                <a16:creationId xmlns:a16="http://schemas.microsoft.com/office/drawing/2014/main" id="{29B4B2BC-25E2-B644-7D84-FFE71D2F4373}"/>
              </a:ext>
            </a:extLst>
          </p:cNvPr>
          <p:cNvGrpSpPr/>
          <p:nvPr/>
        </p:nvGrpSpPr>
        <p:grpSpPr>
          <a:xfrm>
            <a:off x="245473" y="4776638"/>
            <a:ext cx="3012350" cy="975087"/>
            <a:chOff x="297428" y="4942464"/>
            <a:chExt cx="3012350" cy="9750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40C71537-B6EF-2E6D-5686-214F83E60370}"/>
                </a:ext>
              </a:extLst>
            </p:cNvPr>
            <p:cNvSpPr/>
            <p:nvPr/>
          </p:nvSpPr>
          <p:spPr>
            <a:xfrm>
              <a:off x="297428" y="4942464"/>
              <a:ext cx="3012350" cy="975087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8A24470D-C164-E4E1-9B49-8D348E76C564}"/>
                </a:ext>
              </a:extLst>
            </p:cNvPr>
            <p:cNvSpPr txBox="1"/>
            <p:nvPr/>
          </p:nvSpPr>
          <p:spPr>
            <a:xfrm>
              <a:off x="352974" y="5183630"/>
              <a:ext cx="288252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Dokumentasjon</a:t>
              </a:r>
            </a:p>
          </p:txBody>
        </p:sp>
      </p:grpSp>
      <p:grpSp>
        <p:nvGrpSpPr>
          <p:cNvPr id="106" name="Gruppe 105">
            <a:extLst>
              <a:ext uri="{FF2B5EF4-FFF2-40B4-BE49-F238E27FC236}">
                <a16:creationId xmlns:a16="http://schemas.microsoft.com/office/drawing/2014/main" id="{799E45E4-CBCD-59F2-93AE-A78DFF3BE243}"/>
              </a:ext>
            </a:extLst>
          </p:cNvPr>
          <p:cNvGrpSpPr/>
          <p:nvPr/>
        </p:nvGrpSpPr>
        <p:grpSpPr>
          <a:xfrm>
            <a:off x="2110688" y="1386700"/>
            <a:ext cx="1979423" cy="821462"/>
            <a:chOff x="2110688" y="1386700"/>
            <a:chExt cx="1979423" cy="8214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0897FFF3-8E13-6E30-86C0-1874E8CAC611}"/>
                </a:ext>
              </a:extLst>
            </p:cNvPr>
            <p:cNvSpPr/>
            <p:nvPr/>
          </p:nvSpPr>
          <p:spPr>
            <a:xfrm>
              <a:off x="2110688" y="1386700"/>
              <a:ext cx="1979423" cy="821462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4143DAB8-739E-E238-9D23-E12C51DB211E}"/>
                </a:ext>
              </a:extLst>
            </p:cNvPr>
            <p:cNvSpPr txBox="1"/>
            <p:nvPr/>
          </p:nvSpPr>
          <p:spPr>
            <a:xfrm>
              <a:off x="2589664" y="1542236"/>
              <a:ext cx="100860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HMS</a:t>
              </a:r>
            </a:p>
          </p:txBody>
        </p:sp>
      </p:grpSp>
      <p:grpSp>
        <p:nvGrpSpPr>
          <p:cNvPr id="115" name="Gruppe 114">
            <a:extLst>
              <a:ext uri="{FF2B5EF4-FFF2-40B4-BE49-F238E27FC236}">
                <a16:creationId xmlns:a16="http://schemas.microsoft.com/office/drawing/2014/main" id="{8F6EC691-678C-A76C-04D5-7AFECCF4D286}"/>
              </a:ext>
            </a:extLst>
          </p:cNvPr>
          <p:cNvGrpSpPr/>
          <p:nvPr/>
        </p:nvGrpSpPr>
        <p:grpSpPr>
          <a:xfrm>
            <a:off x="8581384" y="2477292"/>
            <a:ext cx="2778039" cy="805704"/>
            <a:chOff x="8723829" y="3401590"/>
            <a:chExt cx="2778039" cy="8057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2C24A4DB-646D-38AD-CF55-3A63C32A4DA1}"/>
                </a:ext>
              </a:extLst>
            </p:cNvPr>
            <p:cNvSpPr/>
            <p:nvPr/>
          </p:nvSpPr>
          <p:spPr>
            <a:xfrm>
              <a:off x="8723829" y="3401590"/>
              <a:ext cx="2778039" cy="805704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8" name="TekstSylinder 27">
              <a:extLst>
                <a:ext uri="{FF2B5EF4-FFF2-40B4-BE49-F238E27FC236}">
                  <a16:creationId xmlns:a16="http://schemas.microsoft.com/office/drawing/2014/main" id="{9A4A87A1-C06E-3A6B-3ABE-13FE1277C0B2}"/>
                </a:ext>
              </a:extLst>
            </p:cNvPr>
            <p:cNvSpPr txBox="1"/>
            <p:nvPr/>
          </p:nvSpPr>
          <p:spPr>
            <a:xfrm>
              <a:off x="8840294" y="3598364"/>
              <a:ext cx="262123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Pasientjournalloven</a:t>
              </a:r>
            </a:p>
          </p:txBody>
        </p:sp>
      </p:grpSp>
      <p:grpSp>
        <p:nvGrpSpPr>
          <p:cNvPr id="124" name="Gruppe 123">
            <a:extLst>
              <a:ext uri="{FF2B5EF4-FFF2-40B4-BE49-F238E27FC236}">
                <a16:creationId xmlns:a16="http://schemas.microsoft.com/office/drawing/2014/main" id="{9A055048-0D86-D2E5-7129-CCCB923A9D36}"/>
              </a:ext>
            </a:extLst>
          </p:cNvPr>
          <p:cNvGrpSpPr/>
          <p:nvPr/>
        </p:nvGrpSpPr>
        <p:grpSpPr>
          <a:xfrm>
            <a:off x="7305100" y="4420050"/>
            <a:ext cx="2676106" cy="651741"/>
            <a:chOff x="888641" y="3908786"/>
            <a:chExt cx="2676106" cy="6517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D6529C25-399D-AF2D-8959-C1127D6BFA55}"/>
                </a:ext>
              </a:extLst>
            </p:cNvPr>
            <p:cNvSpPr/>
            <p:nvPr/>
          </p:nvSpPr>
          <p:spPr>
            <a:xfrm>
              <a:off x="888641" y="3908786"/>
              <a:ext cx="2676106" cy="651741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0" name="TekstSylinder 19">
              <a:extLst>
                <a:ext uri="{FF2B5EF4-FFF2-40B4-BE49-F238E27FC236}">
                  <a16:creationId xmlns:a16="http://schemas.microsoft.com/office/drawing/2014/main" id="{F3BEBDC4-552F-918A-2EC7-D12C7B0E30D3}"/>
                </a:ext>
              </a:extLst>
            </p:cNvPr>
            <p:cNvSpPr txBox="1"/>
            <p:nvPr/>
          </p:nvSpPr>
          <p:spPr>
            <a:xfrm>
              <a:off x="1067624" y="4052015"/>
              <a:ext cx="23647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Helsepersonelloven</a:t>
              </a:r>
            </a:p>
          </p:txBody>
        </p:sp>
      </p:grpSp>
      <p:grpSp>
        <p:nvGrpSpPr>
          <p:cNvPr id="120" name="Gruppe 119">
            <a:extLst>
              <a:ext uri="{FF2B5EF4-FFF2-40B4-BE49-F238E27FC236}">
                <a16:creationId xmlns:a16="http://schemas.microsoft.com/office/drawing/2014/main" id="{7360A96C-75C3-6B06-4DFE-2629EEC058AD}"/>
              </a:ext>
            </a:extLst>
          </p:cNvPr>
          <p:cNvGrpSpPr/>
          <p:nvPr/>
        </p:nvGrpSpPr>
        <p:grpSpPr>
          <a:xfrm>
            <a:off x="4990765" y="5503659"/>
            <a:ext cx="3137505" cy="1166327"/>
            <a:chOff x="4990765" y="5503659"/>
            <a:chExt cx="3137505" cy="11663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424E3D5D-563A-24FF-9CDD-A04CCBFF06BD}"/>
                </a:ext>
              </a:extLst>
            </p:cNvPr>
            <p:cNvSpPr/>
            <p:nvPr/>
          </p:nvSpPr>
          <p:spPr>
            <a:xfrm>
              <a:off x="4990765" y="5503659"/>
              <a:ext cx="3137505" cy="1166327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842ACBA0-2A69-F8A2-14ED-7C55AC17A07F}"/>
                </a:ext>
              </a:extLst>
            </p:cNvPr>
            <p:cNvSpPr txBox="1"/>
            <p:nvPr/>
          </p:nvSpPr>
          <p:spPr>
            <a:xfrm>
              <a:off x="5158600" y="5732563"/>
              <a:ext cx="28520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Forskrift om håndtering </a:t>
              </a:r>
              <a:b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</a:br>
              <a: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av elektromedisinsk </a:t>
              </a:r>
              <a:b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</a:br>
              <a: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utstyr</a:t>
              </a:r>
            </a:p>
          </p:txBody>
        </p:sp>
      </p:grpSp>
      <p:sp>
        <p:nvSpPr>
          <p:cNvPr id="94" name="TekstSylinder 93">
            <a:extLst>
              <a:ext uri="{FF2B5EF4-FFF2-40B4-BE49-F238E27FC236}">
                <a16:creationId xmlns:a16="http://schemas.microsoft.com/office/drawing/2014/main" id="{29EBB9D4-65AF-BDE5-D83E-82CEF0611D14}"/>
              </a:ext>
            </a:extLst>
          </p:cNvPr>
          <p:cNvSpPr txBox="1"/>
          <p:nvPr/>
        </p:nvSpPr>
        <p:spPr>
          <a:xfrm>
            <a:off x="4284133" y="11700933"/>
            <a:ext cx="1847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endParaRPr lang="nb-NO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109" name="Gruppe 108">
            <a:extLst>
              <a:ext uri="{FF2B5EF4-FFF2-40B4-BE49-F238E27FC236}">
                <a16:creationId xmlns:a16="http://schemas.microsoft.com/office/drawing/2014/main" id="{BFB0CF79-9A1A-8EF0-3BA2-6DB9877BBC5B}"/>
              </a:ext>
            </a:extLst>
          </p:cNvPr>
          <p:cNvGrpSpPr/>
          <p:nvPr/>
        </p:nvGrpSpPr>
        <p:grpSpPr>
          <a:xfrm>
            <a:off x="4262611" y="1513255"/>
            <a:ext cx="2065654" cy="787760"/>
            <a:chOff x="4301969" y="1859743"/>
            <a:chExt cx="2065654" cy="787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1E26297-F99B-D3E1-5925-41E2B0D0E22B}"/>
                </a:ext>
              </a:extLst>
            </p:cNvPr>
            <p:cNvSpPr/>
            <p:nvPr/>
          </p:nvSpPr>
          <p:spPr>
            <a:xfrm>
              <a:off x="4301969" y="1859743"/>
              <a:ext cx="2065654" cy="78776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4" name="TekstSylinder 23">
              <a:extLst>
                <a:ext uri="{FF2B5EF4-FFF2-40B4-BE49-F238E27FC236}">
                  <a16:creationId xmlns:a16="http://schemas.microsoft.com/office/drawing/2014/main" id="{7FF9BD94-B8F3-E3F8-B490-A602F7826E43}"/>
                </a:ext>
              </a:extLst>
            </p:cNvPr>
            <p:cNvSpPr txBox="1"/>
            <p:nvPr/>
          </p:nvSpPr>
          <p:spPr>
            <a:xfrm>
              <a:off x="4488986" y="2045406"/>
              <a:ext cx="177965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Organisering</a:t>
              </a:r>
            </a:p>
          </p:txBody>
        </p:sp>
      </p:grpSp>
      <p:grpSp>
        <p:nvGrpSpPr>
          <p:cNvPr id="117" name="Gruppe 116">
            <a:extLst>
              <a:ext uri="{FF2B5EF4-FFF2-40B4-BE49-F238E27FC236}">
                <a16:creationId xmlns:a16="http://schemas.microsoft.com/office/drawing/2014/main" id="{D1F822DC-69D3-249F-319F-11E57AD3C7EE}"/>
              </a:ext>
            </a:extLst>
          </p:cNvPr>
          <p:cNvGrpSpPr/>
          <p:nvPr/>
        </p:nvGrpSpPr>
        <p:grpSpPr>
          <a:xfrm>
            <a:off x="8749649" y="5723329"/>
            <a:ext cx="2609773" cy="798797"/>
            <a:chOff x="9447744" y="5685432"/>
            <a:chExt cx="2083610" cy="7987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4AFD5CCF-51FE-B028-06BA-D5E93239F355}"/>
                </a:ext>
              </a:extLst>
            </p:cNvPr>
            <p:cNvSpPr/>
            <p:nvPr/>
          </p:nvSpPr>
          <p:spPr>
            <a:xfrm>
              <a:off x="9447744" y="5685432"/>
              <a:ext cx="2083610" cy="798797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45605309-4DA6-6649-B0C8-9BEF545134C5}"/>
                </a:ext>
              </a:extLst>
            </p:cNvPr>
            <p:cNvSpPr txBox="1"/>
            <p:nvPr/>
          </p:nvSpPr>
          <p:spPr>
            <a:xfrm>
              <a:off x="9557123" y="5880924"/>
              <a:ext cx="190974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Kvalitetsarbeid</a:t>
              </a:r>
            </a:p>
          </p:txBody>
        </p:sp>
      </p:grpSp>
      <p:grpSp>
        <p:nvGrpSpPr>
          <p:cNvPr id="122" name="Gruppe 121">
            <a:extLst>
              <a:ext uri="{FF2B5EF4-FFF2-40B4-BE49-F238E27FC236}">
                <a16:creationId xmlns:a16="http://schemas.microsoft.com/office/drawing/2014/main" id="{831E1836-679B-B5D5-1A8F-CACA3B33336B}"/>
              </a:ext>
            </a:extLst>
          </p:cNvPr>
          <p:cNvGrpSpPr/>
          <p:nvPr/>
        </p:nvGrpSpPr>
        <p:grpSpPr>
          <a:xfrm>
            <a:off x="3130026" y="5728913"/>
            <a:ext cx="1678979" cy="560385"/>
            <a:chOff x="2731673" y="5994384"/>
            <a:chExt cx="1678979" cy="5603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C9F521A8-F56F-DB49-9673-096C5BC5375C}"/>
                </a:ext>
              </a:extLst>
            </p:cNvPr>
            <p:cNvSpPr/>
            <p:nvPr/>
          </p:nvSpPr>
          <p:spPr>
            <a:xfrm>
              <a:off x="2731673" y="5994384"/>
              <a:ext cx="1627643" cy="560385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4778FEAC-26F8-B13E-0F7E-EF8DA17A6AD8}"/>
                </a:ext>
              </a:extLst>
            </p:cNvPr>
            <p:cNvSpPr txBox="1"/>
            <p:nvPr/>
          </p:nvSpPr>
          <p:spPr>
            <a:xfrm>
              <a:off x="2783009" y="6068858"/>
              <a:ext cx="162764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Normen</a:t>
              </a:r>
            </a:p>
          </p:txBody>
        </p:sp>
      </p:grpSp>
      <p:grpSp>
        <p:nvGrpSpPr>
          <p:cNvPr id="121" name="Gruppe 120">
            <a:extLst>
              <a:ext uri="{FF2B5EF4-FFF2-40B4-BE49-F238E27FC236}">
                <a16:creationId xmlns:a16="http://schemas.microsoft.com/office/drawing/2014/main" id="{7332C517-01F4-C41A-8637-A99215EDA4F2}"/>
              </a:ext>
            </a:extLst>
          </p:cNvPr>
          <p:cNvGrpSpPr/>
          <p:nvPr/>
        </p:nvGrpSpPr>
        <p:grpSpPr>
          <a:xfrm>
            <a:off x="3377906" y="4661918"/>
            <a:ext cx="3137505" cy="682827"/>
            <a:chOff x="3698328" y="4488238"/>
            <a:chExt cx="3137505" cy="6828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FD02B17C-94FC-8B2D-6555-80F77B1AB9E8}"/>
                </a:ext>
              </a:extLst>
            </p:cNvPr>
            <p:cNvSpPr/>
            <p:nvPr/>
          </p:nvSpPr>
          <p:spPr>
            <a:xfrm>
              <a:off x="3698328" y="4488238"/>
              <a:ext cx="3137505" cy="682827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4BD36E53-83DC-DC13-D5AB-444D67EF78DE}"/>
                </a:ext>
              </a:extLst>
            </p:cNvPr>
            <p:cNvSpPr txBox="1"/>
            <p:nvPr/>
          </p:nvSpPr>
          <p:spPr>
            <a:xfrm>
              <a:off x="3906904" y="4648472"/>
              <a:ext cx="2781531" cy="3539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17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Personopplysningsloven</a:t>
              </a:r>
            </a:p>
          </p:txBody>
        </p:sp>
      </p:grpSp>
      <p:grpSp>
        <p:nvGrpSpPr>
          <p:cNvPr id="108" name="Gruppe 107">
            <a:extLst>
              <a:ext uri="{FF2B5EF4-FFF2-40B4-BE49-F238E27FC236}">
                <a16:creationId xmlns:a16="http://schemas.microsoft.com/office/drawing/2014/main" id="{7FFDA8D0-E630-3059-14CF-311D9373B1AC}"/>
              </a:ext>
            </a:extLst>
          </p:cNvPr>
          <p:cNvGrpSpPr/>
          <p:nvPr/>
        </p:nvGrpSpPr>
        <p:grpSpPr>
          <a:xfrm>
            <a:off x="4473593" y="519734"/>
            <a:ext cx="1586973" cy="682044"/>
            <a:chOff x="4484860" y="704657"/>
            <a:chExt cx="1586973" cy="6820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2EE8F9A8-D97E-5572-082F-D38F61BF7BCA}"/>
                </a:ext>
              </a:extLst>
            </p:cNvPr>
            <p:cNvSpPr/>
            <p:nvPr/>
          </p:nvSpPr>
          <p:spPr>
            <a:xfrm>
              <a:off x="4484860" y="704657"/>
              <a:ext cx="1586973" cy="682044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1DF0ADAA-9EC6-AACE-DA53-829D9EA2A4DC}"/>
                </a:ext>
              </a:extLst>
            </p:cNvPr>
            <p:cNvSpPr txBox="1"/>
            <p:nvPr/>
          </p:nvSpPr>
          <p:spPr>
            <a:xfrm>
              <a:off x="4561110" y="862715"/>
              <a:ext cx="14542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Personvern</a:t>
              </a:r>
            </a:p>
          </p:txBody>
        </p:sp>
      </p:grpSp>
      <p:grpSp>
        <p:nvGrpSpPr>
          <p:cNvPr id="102" name="Gruppe 101">
            <a:extLst>
              <a:ext uri="{FF2B5EF4-FFF2-40B4-BE49-F238E27FC236}">
                <a16:creationId xmlns:a16="http://schemas.microsoft.com/office/drawing/2014/main" id="{A7B82033-089D-C016-1106-5B89703A4BCC}"/>
              </a:ext>
            </a:extLst>
          </p:cNvPr>
          <p:cNvGrpSpPr/>
          <p:nvPr/>
        </p:nvGrpSpPr>
        <p:grpSpPr>
          <a:xfrm>
            <a:off x="920077" y="160795"/>
            <a:ext cx="3339174" cy="815813"/>
            <a:chOff x="908988" y="149919"/>
            <a:chExt cx="3339174" cy="8158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CD72E863-0869-FF48-73A2-339094D28905}"/>
                </a:ext>
              </a:extLst>
            </p:cNvPr>
            <p:cNvSpPr/>
            <p:nvPr/>
          </p:nvSpPr>
          <p:spPr>
            <a:xfrm>
              <a:off x="969719" y="149919"/>
              <a:ext cx="3211249" cy="815813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2" name="TekstSylinder 21">
              <a:extLst>
                <a:ext uri="{FF2B5EF4-FFF2-40B4-BE49-F238E27FC236}">
                  <a16:creationId xmlns:a16="http://schemas.microsoft.com/office/drawing/2014/main" id="{396C6514-6C6D-687F-A41E-19B352DE4BCA}"/>
                </a:ext>
              </a:extLst>
            </p:cNvPr>
            <p:cNvSpPr txBox="1"/>
            <p:nvPr/>
          </p:nvSpPr>
          <p:spPr>
            <a:xfrm>
              <a:off x="908988" y="345026"/>
              <a:ext cx="3339174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Informasjonssikkerhet</a:t>
              </a:r>
            </a:p>
          </p:txBody>
        </p:sp>
      </p:grpSp>
      <p:grpSp>
        <p:nvGrpSpPr>
          <p:cNvPr id="118" name="Gruppe 117">
            <a:extLst>
              <a:ext uri="{FF2B5EF4-FFF2-40B4-BE49-F238E27FC236}">
                <a16:creationId xmlns:a16="http://schemas.microsoft.com/office/drawing/2014/main" id="{382747FA-E579-A7AB-0538-CF6DCEC2E8E4}"/>
              </a:ext>
            </a:extLst>
          </p:cNvPr>
          <p:cNvGrpSpPr/>
          <p:nvPr/>
        </p:nvGrpSpPr>
        <p:grpSpPr>
          <a:xfrm>
            <a:off x="10077243" y="4760465"/>
            <a:ext cx="1607704" cy="757544"/>
            <a:chOff x="6924920" y="4483949"/>
            <a:chExt cx="1607704" cy="7575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79538EF9-5C9D-B6EA-8A36-F62B3E723922}"/>
                </a:ext>
              </a:extLst>
            </p:cNvPr>
            <p:cNvSpPr/>
            <p:nvPr/>
          </p:nvSpPr>
          <p:spPr>
            <a:xfrm>
              <a:off x="6924920" y="4483949"/>
              <a:ext cx="1607704" cy="757544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8" name="TekstSylinder 17">
              <a:extLst>
                <a:ext uri="{FF2B5EF4-FFF2-40B4-BE49-F238E27FC236}">
                  <a16:creationId xmlns:a16="http://schemas.microsoft.com/office/drawing/2014/main" id="{DD366CAB-0DC2-24FC-53D5-02B401051E7E}"/>
                </a:ext>
              </a:extLst>
            </p:cNvPr>
            <p:cNvSpPr txBox="1"/>
            <p:nvPr/>
          </p:nvSpPr>
          <p:spPr>
            <a:xfrm>
              <a:off x="7080366" y="4631888"/>
              <a:ext cx="138211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Hacking</a:t>
              </a:r>
            </a:p>
          </p:txBody>
        </p:sp>
      </p:grpSp>
      <p:grpSp>
        <p:nvGrpSpPr>
          <p:cNvPr id="113" name="Gruppe 112">
            <a:extLst>
              <a:ext uri="{FF2B5EF4-FFF2-40B4-BE49-F238E27FC236}">
                <a16:creationId xmlns:a16="http://schemas.microsoft.com/office/drawing/2014/main" id="{7FA31ED8-7123-473E-B5C3-EC02B421724B}"/>
              </a:ext>
            </a:extLst>
          </p:cNvPr>
          <p:cNvGrpSpPr/>
          <p:nvPr/>
        </p:nvGrpSpPr>
        <p:grpSpPr>
          <a:xfrm>
            <a:off x="8581384" y="1238581"/>
            <a:ext cx="3513795" cy="860973"/>
            <a:chOff x="8963310" y="1238581"/>
            <a:chExt cx="2344429" cy="8609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40E13262-C1E2-16B0-2A9E-F682DB5E7D93}"/>
                </a:ext>
              </a:extLst>
            </p:cNvPr>
            <p:cNvSpPr/>
            <p:nvPr/>
          </p:nvSpPr>
          <p:spPr>
            <a:xfrm>
              <a:off x="8963310" y="1238581"/>
              <a:ext cx="2344429" cy="860973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89" name="TekstSylinder 88">
              <a:extLst>
                <a:ext uri="{FF2B5EF4-FFF2-40B4-BE49-F238E27FC236}">
                  <a16:creationId xmlns:a16="http://schemas.microsoft.com/office/drawing/2014/main" id="{8D46F24F-BA33-3470-BEFC-8C3D2CEED276}"/>
                </a:ext>
              </a:extLst>
            </p:cNvPr>
            <p:cNvSpPr txBox="1"/>
            <p:nvPr/>
          </p:nvSpPr>
          <p:spPr>
            <a:xfrm>
              <a:off x="9065284" y="1465154"/>
              <a:ext cx="220131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Bedriftshelsetjeneste</a:t>
              </a:r>
            </a:p>
          </p:txBody>
        </p:sp>
      </p:grpSp>
      <p:grpSp>
        <p:nvGrpSpPr>
          <p:cNvPr id="3" name="Gruppe 2">
            <a:extLst>
              <a:ext uri="{FF2B5EF4-FFF2-40B4-BE49-F238E27FC236}">
                <a16:creationId xmlns:a16="http://schemas.microsoft.com/office/drawing/2014/main" id="{B06CEAC6-839B-49C4-F90F-6BF5434FCC07}"/>
              </a:ext>
            </a:extLst>
          </p:cNvPr>
          <p:cNvGrpSpPr/>
          <p:nvPr/>
        </p:nvGrpSpPr>
        <p:grpSpPr>
          <a:xfrm>
            <a:off x="9534561" y="259018"/>
            <a:ext cx="2419154" cy="755349"/>
            <a:chOff x="9534561" y="259018"/>
            <a:chExt cx="2419154" cy="7553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D3F37B10-B4F7-87A5-9332-61FE69FFA10C}"/>
                </a:ext>
              </a:extLst>
            </p:cNvPr>
            <p:cNvSpPr/>
            <p:nvPr/>
          </p:nvSpPr>
          <p:spPr>
            <a:xfrm>
              <a:off x="9534561" y="259018"/>
              <a:ext cx="2403112" cy="755349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7" name="TekstSylinder 46">
              <a:extLst>
                <a:ext uri="{FF2B5EF4-FFF2-40B4-BE49-F238E27FC236}">
                  <a16:creationId xmlns:a16="http://schemas.microsoft.com/office/drawing/2014/main" id="{62F65AE7-8C2C-B17D-18DB-C22CA6CEF146}"/>
                </a:ext>
              </a:extLst>
            </p:cNvPr>
            <p:cNvSpPr txBox="1"/>
            <p:nvPr/>
          </p:nvSpPr>
          <p:spPr>
            <a:xfrm>
              <a:off x="9550603" y="421248"/>
              <a:ext cx="2403112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Dine rettigheter</a:t>
              </a:r>
            </a:p>
          </p:txBody>
        </p:sp>
      </p:grpSp>
      <p:grpSp>
        <p:nvGrpSpPr>
          <p:cNvPr id="114" name="Gruppe 113">
            <a:extLst>
              <a:ext uri="{FF2B5EF4-FFF2-40B4-BE49-F238E27FC236}">
                <a16:creationId xmlns:a16="http://schemas.microsoft.com/office/drawing/2014/main" id="{2ED61383-69EB-F15E-406B-2C0E0BE86478}"/>
              </a:ext>
            </a:extLst>
          </p:cNvPr>
          <p:cNvGrpSpPr/>
          <p:nvPr/>
        </p:nvGrpSpPr>
        <p:grpSpPr>
          <a:xfrm>
            <a:off x="9864451" y="3569079"/>
            <a:ext cx="2111642" cy="838206"/>
            <a:chOff x="9952764" y="2361081"/>
            <a:chExt cx="2111642" cy="8382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8BABA101-63D1-6D5A-4B41-DB3B87A3C183}"/>
                </a:ext>
              </a:extLst>
            </p:cNvPr>
            <p:cNvSpPr/>
            <p:nvPr/>
          </p:nvSpPr>
          <p:spPr>
            <a:xfrm>
              <a:off x="9952764" y="2361081"/>
              <a:ext cx="2111642" cy="838206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0" name="TekstSylinder 29">
              <a:extLst>
                <a:ext uri="{FF2B5EF4-FFF2-40B4-BE49-F238E27FC236}">
                  <a16:creationId xmlns:a16="http://schemas.microsoft.com/office/drawing/2014/main" id="{58D7177A-55A1-5B51-FB43-FC05B58D835B}"/>
                </a:ext>
              </a:extLst>
            </p:cNvPr>
            <p:cNvSpPr txBox="1"/>
            <p:nvPr/>
          </p:nvSpPr>
          <p:spPr>
            <a:xfrm>
              <a:off x="10069963" y="2627487"/>
              <a:ext cx="19639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Arbeidsmiljøloven</a:t>
              </a:r>
            </a:p>
          </p:txBody>
        </p:sp>
      </p:grpSp>
      <p:grpSp>
        <p:nvGrpSpPr>
          <p:cNvPr id="112" name="Gruppe 111">
            <a:extLst>
              <a:ext uri="{FF2B5EF4-FFF2-40B4-BE49-F238E27FC236}">
                <a16:creationId xmlns:a16="http://schemas.microsoft.com/office/drawing/2014/main" id="{57968556-494D-56AD-12AC-169A1C3CC772}"/>
              </a:ext>
            </a:extLst>
          </p:cNvPr>
          <p:cNvGrpSpPr/>
          <p:nvPr/>
        </p:nvGrpSpPr>
        <p:grpSpPr>
          <a:xfrm>
            <a:off x="6478289" y="1797431"/>
            <a:ext cx="2227499" cy="787760"/>
            <a:chOff x="6616029" y="1536407"/>
            <a:chExt cx="2227499" cy="787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0CF1ACD2-C798-3A87-7376-F34F5ABDB526}"/>
                </a:ext>
              </a:extLst>
            </p:cNvPr>
            <p:cNvSpPr/>
            <p:nvPr/>
          </p:nvSpPr>
          <p:spPr>
            <a:xfrm>
              <a:off x="6616029" y="1536407"/>
              <a:ext cx="2223628" cy="78776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3E4F710F-945A-D810-EC60-0F049DE1E5BB}"/>
                </a:ext>
              </a:extLst>
            </p:cNvPr>
            <p:cNvSpPr txBox="1"/>
            <p:nvPr/>
          </p:nvSpPr>
          <p:spPr>
            <a:xfrm>
              <a:off x="6677550" y="1697095"/>
              <a:ext cx="21659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Internkontroll</a:t>
              </a:r>
            </a:p>
          </p:txBody>
        </p:sp>
      </p:grpSp>
      <p:grpSp>
        <p:nvGrpSpPr>
          <p:cNvPr id="111" name="Gruppe 110">
            <a:extLst>
              <a:ext uri="{FF2B5EF4-FFF2-40B4-BE49-F238E27FC236}">
                <a16:creationId xmlns:a16="http://schemas.microsoft.com/office/drawing/2014/main" id="{76880539-DEB8-7DD2-4A72-B6D7C3F4BFFF}"/>
              </a:ext>
            </a:extLst>
          </p:cNvPr>
          <p:cNvGrpSpPr/>
          <p:nvPr/>
        </p:nvGrpSpPr>
        <p:grpSpPr>
          <a:xfrm>
            <a:off x="6466582" y="259018"/>
            <a:ext cx="2806937" cy="824991"/>
            <a:chOff x="6466582" y="259018"/>
            <a:chExt cx="2806937" cy="8249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1ED6DA1E-BF63-90E6-518B-8F3C293F957F}"/>
                </a:ext>
              </a:extLst>
            </p:cNvPr>
            <p:cNvSpPr/>
            <p:nvPr/>
          </p:nvSpPr>
          <p:spPr>
            <a:xfrm>
              <a:off x="6466582" y="259018"/>
              <a:ext cx="2806937" cy="824991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9A6D7F3A-B3F3-8D22-496C-28971148781A}"/>
                </a:ext>
              </a:extLst>
            </p:cNvPr>
            <p:cNvSpPr txBox="1"/>
            <p:nvPr/>
          </p:nvSpPr>
          <p:spPr>
            <a:xfrm>
              <a:off x="6688476" y="477343"/>
              <a:ext cx="236314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Pasientrettigheter</a:t>
              </a:r>
            </a:p>
          </p:txBody>
        </p:sp>
      </p:grpSp>
      <p:grpSp>
        <p:nvGrpSpPr>
          <p:cNvPr id="103" name="Gruppe 102">
            <a:extLst>
              <a:ext uri="{FF2B5EF4-FFF2-40B4-BE49-F238E27FC236}">
                <a16:creationId xmlns:a16="http://schemas.microsoft.com/office/drawing/2014/main" id="{F23F8498-2CEF-EE8E-EF64-7DFF0114345B}"/>
              </a:ext>
            </a:extLst>
          </p:cNvPr>
          <p:cNvGrpSpPr/>
          <p:nvPr/>
        </p:nvGrpSpPr>
        <p:grpSpPr>
          <a:xfrm>
            <a:off x="552960" y="1247008"/>
            <a:ext cx="1328001" cy="869665"/>
            <a:chOff x="552960" y="1247008"/>
            <a:chExt cx="1328001" cy="8696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01927E3D-13D8-D78D-A62C-1027635D5E85}"/>
                </a:ext>
              </a:extLst>
            </p:cNvPr>
            <p:cNvSpPr/>
            <p:nvPr/>
          </p:nvSpPr>
          <p:spPr>
            <a:xfrm>
              <a:off x="552960" y="1247008"/>
              <a:ext cx="1286661" cy="869665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F5DB257B-BE53-93CA-4A63-8ECD10BAD92C}"/>
                </a:ext>
              </a:extLst>
            </p:cNvPr>
            <p:cNvSpPr txBox="1"/>
            <p:nvPr/>
          </p:nvSpPr>
          <p:spPr>
            <a:xfrm>
              <a:off x="603047" y="1451924"/>
              <a:ext cx="127791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Eltilsyn</a:t>
              </a:r>
            </a:p>
          </p:txBody>
        </p:sp>
      </p:grpSp>
      <p:grpSp>
        <p:nvGrpSpPr>
          <p:cNvPr id="110" name="Gruppe 109">
            <a:extLst>
              <a:ext uri="{FF2B5EF4-FFF2-40B4-BE49-F238E27FC236}">
                <a16:creationId xmlns:a16="http://schemas.microsoft.com/office/drawing/2014/main" id="{74D9219C-775D-B0BA-E474-A393493811ED}"/>
              </a:ext>
            </a:extLst>
          </p:cNvPr>
          <p:cNvGrpSpPr/>
          <p:nvPr/>
        </p:nvGrpSpPr>
        <p:grpSpPr>
          <a:xfrm>
            <a:off x="427998" y="2477292"/>
            <a:ext cx="2400968" cy="900063"/>
            <a:chOff x="793319" y="2570257"/>
            <a:chExt cx="2400968" cy="9000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A783A37A-1F90-62DA-E0E3-C88D1DBF4326}"/>
                </a:ext>
              </a:extLst>
            </p:cNvPr>
            <p:cNvSpPr/>
            <p:nvPr/>
          </p:nvSpPr>
          <p:spPr>
            <a:xfrm>
              <a:off x="793319" y="2570257"/>
              <a:ext cx="2400968" cy="900063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" name="TekstSylinder 1">
              <a:extLst>
                <a:ext uri="{FF2B5EF4-FFF2-40B4-BE49-F238E27FC236}">
                  <a16:creationId xmlns:a16="http://schemas.microsoft.com/office/drawing/2014/main" id="{7FDE5B43-950F-40D9-E338-76687121BF86}"/>
                </a:ext>
              </a:extLst>
            </p:cNvPr>
            <p:cNvSpPr txBox="1"/>
            <p:nvPr/>
          </p:nvSpPr>
          <p:spPr>
            <a:xfrm>
              <a:off x="895326" y="2790756"/>
              <a:ext cx="220605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Datasikkerhet</a:t>
              </a:r>
            </a:p>
          </p:txBody>
        </p:sp>
      </p:grpSp>
      <p:grpSp>
        <p:nvGrpSpPr>
          <p:cNvPr id="125" name="Gruppe 124">
            <a:extLst>
              <a:ext uri="{FF2B5EF4-FFF2-40B4-BE49-F238E27FC236}">
                <a16:creationId xmlns:a16="http://schemas.microsoft.com/office/drawing/2014/main" id="{087ADEAD-1E1C-1895-2B7D-0F0F45C724F1}"/>
              </a:ext>
            </a:extLst>
          </p:cNvPr>
          <p:cNvGrpSpPr/>
          <p:nvPr/>
        </p:nvGrpSpPr>
        <p:grpSpPr>
          <a:xfrm>
            <a:off x="3843700" y="2829186"/>
            <a:ext cx="4512506" cy="1358542"/>
            <a:chOff x="3843700" y="2829186"/>
            <a:chExt cx="4512506" cy="13585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83E74FFE-6B0E-C41D-BDC5-B675CD711938}"/>
                </a:ext>
              </a:extLst>
            </p:cNvPr>
            <p:cNvSpPr/>
            <p:nvPr/>
          </p:nvSpPr>
          <p:spPr>
            <a:xfrm>
              <a:off x="3843700" y="2829186"/>
              <a:ext cx="4512506" cy="1358542"/>
            </a:xfrm>
            <a:prstGeom prst="ellipse">
              <a:avLst/>
            </a:prstGeom>
            <a:solidFill>
              <a:schemeClr val="bg1"/>
            </a:solidFill>
            <a:ln w="635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AF360644-F2A7-4537-9230-1764FC784C16}"/>
                </a:ext>
              </a:extLst>
            </p:cNvPr>
            <p:cNvSpPr txBox="1"/>
            <p:nvPr/>
          </p:nvSpPr>
          <p:spPr>
            <a:xfrm>
              <a:off x="3947071" y="3177220"/>
              <a:ext cx="431004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Pasientsikkerhet</a:t>
              </a:r>
            </a:p>
          </p:txBody>
        </p:sp>
      </p:grpSp>
      <p:grpSp>
        <p:nvGrpSpPr>
          <p:cNvPr id="4" name="Gruppe 3">
            <a:extLst>
              <a:ext uri="{FF2B5EF4-FFF2-40B4-BE49-F238E27FC236}">
                <a16:creationId xmlns:a16="http://schemas.microsoft.com/office/drawing/2014/main" id="{43F0D9E6-0DC9-50DD-15E7-1F1AE3A77F5A}"/>
              </a:ext>
            </a:extLst>
          </p:cNvPr>
          <p:cNvGrpSpPr/>
          <p:nvPr/>
        </p:nvGrpSpPr>
        <p:grpSpPr>
          <a:xfrm>
            <a:off x="603050" y="6004106"/>
            <a:ext cx="2050865" cy="757544"/>
            <a:chOff x="6924920" y="4483949"/>
            <a:chExt cx="1607704" cy="7575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92F551E6-DABF-5AB0-37A4-9B358D124033}"/>
                </a:ext>
              </a:extLst>
            </p:cNvPr>
            <p:cNvSpPr/>
            <p:nvPr/>
          </p:nvSpPr>
          <p:spPr>
            <a:xfrm>
              <a:off x="6924920" y="4483949"/>
              <a:ext cx="1607704" cy="757544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1F196B0F-46B9-A8BF-EFDA-2494311303F0}"/>
                </a:ext>
              </a:extLst>
            </p:cNvPr>
            <p:cNvSpPr txBox="1"/>
            <p:nvPr/>
          </p:nvSpPr>
          <p:spPr>
            <a:xfrm>
              <a:off x="7044070" y="4631888"/>
              <a:ext cx="14189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Helsetilsyn</a:t>
              </a:r>
            </a:p>
          </p:txBody>
        </p:sp>
      </p:grp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967BE2BF-D91F-D22E-D0E9-006D3DDA4202}"/>
              </a:ext>
            </a:extLst>
          </p:cNvPr>
          <p:cNvGrpSpPr/>
          <p:nvPr/>
        </p:nvGrpSpPr>
        <p:grpSpPr>
          <a:xfrm>
            <a:off x="943058" y="3724521"/>
            <a:ext cx="2505798" cy="757544"/>
            <a:chOff x="6924920" y="4483949"/>
            <a:chExt cx="1607704" cy="7575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6EEC4C97-5E2B-66EA-4334-8BEEBFB1AD1D}"/>
                </a:ext>
              </a:extLst>
            </p:cNvPr>
            <p:cNvSpPr/>
            <p:nvPr/>
          </p:nvSpPr>
          <p:spPr>
            <a:xfrm>
              <a:off x="6924920" y="4483949"/>
              <a:ext cx="1607704" cy="757544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3" name="TekstSylinder 22">
              <a:extLst>
                <a:ext uri="{FF2B5EF4-FFF2-40B4-BE49-F238E27FC236}">
                  <a16:creationId xmlns:a16="http://schemas.microsoft.com/office/drawing/2014/main" id="{1D163588-2498-E431-5501-27CDA1FB6318}"/>
                </a:ext>
              </a:extLst>
            </p:cNvPr>
            <p:cNvSpPr txBox="1"/>
            <p:nvPr/>
          </p:nvSpPr>
          <p:spPr>
            <a:xfrm>
              <a:off x="7083845" y="4631888"/>
              <a:ext cx="136910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Arbeidstilsyn</a:t>
              </a:r>
            </a:p>
          </p:txBody>
        </p:sp>
      </p:grp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263084B-20FB-ED98-EEF0-17F2707C6F16}"/>
              </a:ext>
            </a:extLst>
          </p:cNvPr>
          <p:cNvSpPr txBox="1"/>
          <p:nvPr/>
        </p:nvSpPr>
        <p:spPr>
          <a:xfrm>
            <a:off x="7392692" y="7470183"/>
            <a:ext cx="1847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endParaRPr lang="nb-NO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338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B53FDF-62F8-55B9-03CE-2A084BAD8D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4F7E5A1-9F8E-17F9-BD76-930279061E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1C234472-678C-8583-925F-1EEF3B0AE35B}"/>
              </a:ext>
            </a:extLst>
          </p:cNvPr>
          <p:cNvGrpSpPr/>
          <p:nvPr/>
        </p:nvGrpSpPr>
        <p:grpSpPr>
          <a:xfrm>
            <a:off x="0" y="0"/>
            <a:ext cx="12196371" cy="6886801"/>
            <a:chOff x="-4071" y="-1"/>
            <a:chExt cx="12196371" cy="6886801"/>
          </a:xfrm>
        </p:grpSpPr>
        <p:pic>
          <p:nvPicPr>
            <p:cNvPr id="10" name="Bilde 9">
              <a:extLst>
                <a:ext uri="{FF2B5EF4-FFF2-40B4-BE49-F238E27FC236}">
                  <a16:creationId xmlns:a16="http://schemas.microsoft.com/office/drawing/2014/main" id="{2502AC44-F396-AB87-D454-6B4D72661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3676"/>
            <a:stretch/>
          </p:blipFill>
          <p:spPr>
            <a:xfrm>
              <a:off x="10693400" y="-1"/>
              <a:ext cx="1498900" cy="6886800"/>
            </a:xfrm>
            <a:prstGeom prst="rect">
              <a:avLst/>
            </a:prstGeom>
          </p:spPr>
        </p:pic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6B9F704B-07A3-F0F2-0DCB-FF0FCC2B6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6721" y="0"/>
              <a:ext cx="9182100" cy="6886575"/>
            </a:xfrm>
            <a:prstGeom prst="rect">
              <a:avLst/>
            </a:prstGeom>
          </p:spPr>
        </p:pic>
        <p:pic>
          <p:nvPicPr>
            <p:cNvPr id="12" name="Bilde 11">
              <a:extLst>
                <a:ext uri="{FF2B5EF4-FFF2-40B4-BE49-F238E27FC236}">
                  <a16:creationId xmlns:a16="http://schemas.microsoft.com/office/drawing/2014/main" id="{63EB22BC-1022-E01E-D981-E05B8E2A8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2019"/>
            <a:stretch/>
          </p:blipFill>
          <p:spPr>
            <a:xfrm>
              <a:off x="-4071" y="0"/>
              <a:ext cx="1655071" cy="6886575"/>
            </a:xfrm>
            <a:prstGeom prst="rect">
              <a:avLst/>
            </a:prstGeom>
          </p:spPr>
        </p:pic>
        <p:pic>
          <p:nvPicPr>
            <p:cNvPr id="13" name="Bilde 12">
              <a:extLst>
                <a:ext uri="{FF2B5EF4-FFF2-40B4-BE49-F238E27FC236}">
                  <a16:creationId xmlns:a16="http://schemas.microsoft.com/office/drawing/2014/main" id="{EA5BBFFA-36BE-42D5-0067-7917F3083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3676"/>
            <a:stretch/>
          </p:blipFill>
          <p:spPr>
            <a:xfrm>
              <a:off x="9264433" y="0"/>
              <a:ext cx="1498900" cy="6886800"/>
            </a:xfrm>
            <a:prstGeom prst="rect">
              <a:avLst/>
            </a:prstGeom>
          </p:spPr>
        </p:pic>
      </p:grpSp>
      <p:grpSp>
        <p:nvGrpSpPr>
          <p:cNvPr id="4" name="Gruppe 3">
            <a:extLst>
              <a:ext uri="{FF2B5EF4-FFF2-40B4-BE49-F238E27FC236}">
                <a16:creationId xmlns:a16="http://schemas.microsoft.com/office/drawing/2014/main" id="{C35E2FBC-0123-3F83-34F1-21C2BE7254B6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8004F9B1-F1BC-D0A2-FCFA-A1656AFA6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73B79FB2-4780-D691-997D-F3F20C4306E6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92EFD98-668C-938A-EE63-13617E2AC84E}"/>
              </a:ext>
            </a:extLst>
          </p:cNvPr>
          <p:cNvSpPr txBox="1"/>
          <p:nvPr/>
        </p:nvSpPr>
        <p:spPr>
          <a:xfrm>
            <a:off x="559622" y="501567"/>
            <a:ext cx="1163237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TrinnVis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479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98831A1-ED9D-614D-B152-FAB17A00B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75"/>
            <a:ext cx="12192001" cy="686117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DD52370-9E3B-3A4D-B3A1-723BD37D4D3A}"/>
              </a:ext>
            </a:extLst>
          </p:cNvPr>
          <p:cNvSpPr txBox="1"/>
          <p:nvPr/>
        </p:nvSpPr>
        <p:spPr>
          <a:xfrm>
            <a:off x="-111512" y="8251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CB3CDE66-4C12-9DFF-8276-166DE53932D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C8393921-9B80-0DC2-F2B9-1E578AAC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8F665F37-D571-8113-E827-F4035251C1A4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534B673-6F39-0E49-6AB3-1A32A1AB0C81}"/>
              </a:ext>
            </a:extLst>
          </p:cNvPr>
          <p:cNvSpPr txBox="1"/>
          <p:nvPr/>
        </p:nvSpPr>
        <p:spPr>
          <a:xfrm>
            <a:off x="1119245" y="1548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er TrinnVis?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AD3B146-C835-57E7-4545-A2A8392F08B8}"/>
              </a:ext>
            </a:extLst>
          </p:cNvPr>
          <p:cNvSpPr txBox="1"/>
          <p:nvPr/>
        </p:nvSpPr>
        <p:spPr>
          <a:xfrm>
            <a:off x="1656000" y="2229120"/>
            <a:ext cx="92393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Skybasert system for bl.a. kvalitetsarbeid, internkontroll, drift, ledelse og HMS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5F00477-1063-A261-4E9F-B31527E0BA07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Myndighetenes krav samlet i ett system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8099AB4-8341-9EC2-03B6-F213185AD755}"/>
              </a:ext>
            </a:extLst>
          </p:cNvPr>
          <p:cNvSpPr txBox="1"/>
          <p:nvPr/>
        </p:nvSpPr>
        <p:spPr>
          <a:xfrm>
            <a:off x="1655998" y="3087369"/>
            <a:ext cx="98556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Kommer med ferdige forslag til størsteparten av de dokumentene som myndighetene krever at virksomheten din har – som måldokumenter, retningslinjer og rutiner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A20C45C-A327-75EB-EFF7-43BB9820B129}"/>
              </a:ext>
            </a:extLst>
          </p:cNvPr>
          <p:cNvSpPr txBox="1"/>
          <p:nvPr/>
        </p:nvSpPr>
        <p:spPr>
          <a:xfrm>
            <a:off x="1655997" y="3810059"/>
            <a:ext cx="101495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Lar deg fordele og dokumentere ansvarsområder og oppgaver mellom deg og kolleger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7BE8A37-7182-B04C-01E8-887C514C50C0}"/>
              </a:ext>
            </a:extLst>
          </p:cNvPr>
          <p:cNvSpPr txBox="1"/>
          <p:nvPr/>
        </p:nvSpPr>
        <p:spPr>
          <a:xfrm>
            <a:off x="1655995" y="4672244"/>
            <a:ext cx="98556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Utviklet i samarbeid med DNLF, og tilpasset helsevirksomheters behov og krav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3FD9690-5F61-619C-4196-D9B947ADA121}"/>
              </a:ext>
            </a:extLst>
          </p:cNvPr>
          <p:cNvSpPr txBox="1"/>
          <p:nvPr/>
        </p:nvSpPr>
        <p:spPr>
          <a:xfrm>
            <a:off x="1655994" y="2653200"/>
            <a:ext cx="98556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Gjør krav i forskrifter og lovverk om til enkle, konkrete oppgaver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78168176-DED7-06C9-F82E-0004CF099901}"/>
              </a:ext>
            </a:extLst>
          </p:cNvPr>
          <p:cNvSpPr txBox="1"/>
          <p:nvPr/>
        </p:nvSpPr>
        <p:spPr>
          <a:xfrm>
            <a:off x="1656000" y="4237068"/>
            <a:ext cx="10536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Startet som et prosjekt i 2006 med allmennlege 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Regin Hjertholm som initiativtaker</a:t>
            </a:r>
          </a:p>
        </p:txBody>
      </p:sp>
    </p:spTree>
    <p:extLst>
      <p:ext uri="{BB962C8B-B14F-4D97-AF65-F5344CB8AC3E}">
        <p14:creationId xmlns:p14="http://schemas.microsoft.com/office/powerpoint/2010/main" val="361429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5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98831A1-ED9D-614D-B152-FAB17A00B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75"/>
            <a:ext cx="12192001" cy="686117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DD52370-9E3B-3A4D-B3A1-723BD37D4D3A}"/>
              </a:ext>
            </a:extLst>
          </p:cNvPr>
          <p:cNvSpPr txBox="1"/>
          <p:nvPr/>
        </p:nvSpPr>
        <p:spPr>
          <a:xfrm>
            <a:off x="-111512" y="8251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CB3CDE66-4C12-9DFF-8276-166DE53932D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C8393921-9B80-0DC2-F2B9-1E578AAC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8F665F37-D571-8113-E827-F4035251C1A4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534B673-6F39-0E49-6AB3-1A32A1AB0C81}"/>
              </a:ext>
            </a:extLst>
          </p:cNvPr>
          <p:cNvSpPr txBox="1"/>
          <p:nvPr/>
        </p:nvSpPr>
        <p:spPr>
          <a:xfrm>
            <a:off x="1119245" y="1548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Lovpålagte områder og ansvarsområder som dekkes av TrinnVis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AD3B146-C835-57E7-4545-A2A8392F08B8}"/>
              </a:ext>
            </a:extLst>
          </p:cNvPr>
          <p:cNvSpPr txBox="1"/>
          <p:nvPr/>
        </p:nvSpPr>
        <p:spPr>
          <a:xfrm>
            <a:off x="1656000" y="2229120"/>
            <a:ext cx="92393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Ledelse – Daglig leder og Personalansvarlig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5F00477-1063-A261-4E9F-B31527E0BA07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Myndighetenes krav samlet i ett system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8099AB4-8341-9EC2-03B6-F213185AD755}"/>
              </a:ext>
            </a:extLst>
          </p:cNvPr>
          <p:cNvSpPr txBox="1"/>
          <p:nvPr/>
        </p:nvSpPr>
        <p:spPr>
          <a:xfrm>
            <a:off x="1655998" y="3059261"/>
            <a:ext cx="98556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Datasikkerhet – Dataansvarlig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3FD9690-5F61-619C-4196-D9B947ADA121}"/>
              </a:ext>
            </a:extLst>
          </p:cNvPr>
          <p:cNvSpPr txBox="1"/>
          <p:nvPr/>
        </p:nvSpPr>
        <p:spPr>
          <a:xfrm>
            <a:off x="1655994" y="2649446"/>
            <a:ext cx="98556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Økonomi – Økonomiansvarlig og Hverdagsøkonomi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CB78EDAE-1AF0-3400-AE97-AE472C042BE2}"/>
              </a:ext>
            </a:extLst>
          </p:cNvPr>
          <p:cNvSpPr txBox="1"/>
          <p:nvPr/>
        </p:nvSpPr>
        <p:spPr>
          <a:xfrm>
            <a:off x="1655993" y="3470881"/>
            <a:ext cx="98556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Utstyrsregistrering og håndtering – Utstyrsansvarlig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3BCCE14E-7188-6414-1457-020AFD6AA363}"/>
              </a:ext>
            </a:extLst>
          </p:cNvPr>
          <p:cNvSpPr txBox="1"/>
          <p:nvPr/>
        </p:nvSpPr>
        <p:spPr>
          <a:xfrm>
            <a:off x="1655993" y="3882501"/>
            <a:ext cx="98556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Klinisk virksomhet – Faglig leder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2628BF11-5D99-6B7C-3847-1EB172A9878C}"/>
              </a:ext>
            </a:extLst>
          </p:cNvPr>
          <p:cNvSpPr txBox="1"/>
          <p:nvPr/>
        </p:nvSpPr>
        <p:spPr>
          <a:xfrm>
            <a:off x="1655993" y="4279257"/>
            <a:ext cx="98556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Smittevern – Smittevernansvarlig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56444CF4-1D3E-7B44-6FC7-CA320941CEBD}"/>
              </a:ext>
            </a:extLst>
          </p:cNvPr>
          <p:cNvSpPr txBox="1"/>
          <p:nvPr/>
        </p:nvSpPr>
        <p:spPr>
          <a:xfrm>
            <a:off x="1655992" y="4705912"/>
            <a:ext cx="98556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Helse, miljø og sikkerhet – HMS-ansvarlig og Verneombud 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F18FA4D6-58D8-C440-99E9-C530E58C36FD}"/>
              </a:ext>
            </a:extLst>
          </p:cNvPr>
          <p:cNvSpPr txBox="1"/>
          <p:nvPr/>
        </p:nvSpPr>
        <p:spPr>
          <a:xfrm>
            <a:off x="1655992" y="5105768"/>
            <a:ext cx="98556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Kvalitetsarbeid – Kvalitetsansvarlig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C2A3D05-ABE7-B3EC-E98E-3E8287076D4F}"/>
              </a:ext>
            </a:extLst>
          </p:cNvPr>
          <p:cNvSpPr txBox="1"/>
          <p:nvPr/>
        </p:nvSpPr>
        <p:spPr>
          <a:xfrm>
            <a:off x="1656000" y="5724000"/>
            <a:ext cx="98556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Samlet oversikt over relevant lovverk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07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7" grpId="0"/>
      <p:bldP spid="12" grpId="0"/>
      <p:bldP spid="15" grpId="0"/>
      <p:bldP spid="16" grpId="0"/>
      <p:bldP spid="18" grpId="0"/>
      <p:bldP spid="19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98831A1-ED9D-614D-B152-FAB17A00B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75"/>
            <a:ext cx="12192001" cy="686117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DD52370-9E3B-3A4D-B3A1-723BD37D4D3A}"/>
              </a:ext>
            </a:extLst>
          </p:cNvPr>
          <p:cNvSpPr txBox="1"/>
          <p:nvPr/>
        </p:nvSpPr>
        <p:spPr>
          <a:xfrm>
            <a:off x="-111512" y="8251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CB3CDE66-4C12-9DFF-8276-166DE53932D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C8393921-9B80-0DC2-F2B9-1E578AAC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8F665F37-D571-8113-E827-F4035251C1A4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534B673-6F39-0E49-6AB3-1A32A1AB0C81}"/>
              </a:ext>
            </a:extLst>
          </p:cNvPr>
          <p:cNvSpPr txBox="1"/>
          <p:nvPr/>
        </p:nvSpPr>
        <p:spPr>
          <a:xfrm>
            <a:off x="1119245" y="1548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TrinnVis forenkler kravet til dokumentering av ansvar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AD3B146-C835-57E7-4545-A2A8392F08B8}"/>
              </a:ext>
            </a:extLst>
          </p:cNvPr>
          <p:cNvSpPr txBox="1"/>
          <p:nvPr/>
        </p:nvSpPr>
        <p:spPr>
          <a:xfrm>
            <a:off x="1655999" y="2147840"/>
            <a:ext cx="967602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I TrinnVis fordeler og dokumenterer du lovpålagte ansvarsområder </a:t>
            </a:r>
            <a:b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</a:b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mellom deg og dine kolleger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5F00477-1063-A261-4E9F-B31527E0BA07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Myndighetenes krav samlet i ett system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2628BF11-5D99-6B7C-3847-1EB172A9878C}"/>
              </a:ext>
            </a:extLst>
          </p:cNvPr>
          <p:cNvSpPr txBox="1"/>
          <p:nvPr/>
        </p:nvSpPr>
        <p:spPr>
          <a:xfrm>
            <a:off x="2016000" y="4061182"/>
            <a:ext cx="98556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Definisjon/beskrivelse av ansvarsområdet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56444CF4-1D3E-7B44-6FC7-CA320941CEBD}"/>
              </a:ext>
            </a:extLst>
          </p:cNvPr>
          <p:cNvSpPr txBox="1"/>
          <p:nvPr/>
        </p:nvSpPr>
        <p:spPr>
          <a:xfrm>
            <a:off x="2016000" y="4832928"/>
            <a:ext cx="98556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Oppgaver som forteller den som har ansvarsområdet hva en må gjøre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for å oppfylle krav i lovverk – i TrinnVis kaller vi disse etableringsoppgaver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F18FA4D6-58D8-C440-99E9-C530E58C36FD}"/>
              </a:ext>
            </a:extLst>
          </p:cNvPr>
          <p:cNvSpPr txBox="1"/>
          <p:nvPr/>
        </p:nvSpPr>
        <p:spPr>
          <a:xfrm>
            <a:off x="2016000" y="4448880"/>
            <a:ext cx="98556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Ferdige forslag til rutiner og prosedyrer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F30C7DDA-0016-2BC0-9BBD-D19C0D5F0DA3}"/>
              </a:ext>
            </a:extLst>
          </p:cNvPr>
          <p:cNvSpPr txBox="1"/>
          <p:nvPr/>
        </p:nvSpPr>
        <p:spPr>
          <a:xfrm>
            <a:off x="1119600" y="3544473"/>
            <a:ext cx="92393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A</a:t>
            </a:r>
            <a:r>
              <a:rPr lang="nb-NO" sz="24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nsvarsområdene i TrinnVis inkluderer:</a:t>
            </a:r>
          </a:p>
        </p:txBody>
      </p:sp>
    </p:spTree>
    <p:extLst>
      <p:ext uri="{BB962C8B-B14F-4D97-AF65-F5344CB8AC3E}">
        <p14:creationId xmlns:p14="http://schemas.microsoft.com/office/powerpoint/2010/main" val="210632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98831A1-ED9D-614D-B152-FAB17A00B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75"/>
            <a:ext cx="12192001" cy="686117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DD52370-9E3B-3A4D-B3A1-723BD37D4D3A}"/>
              </a:ext>
            </a:extLst>
          </p:cNvPr>
          <p:cNvSpPr txBox="1"/>
          <p:nvPr/>
        </p:nvSpPr>
        <p:spPr>
          <a:xfrm>
            <a:off x="-111512" y="8251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CB3CDE66-4C12-9DFF-8276-166DE53932D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C8393921-9B80-0DC2-F2B9-1E578AAC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8F665F37-D571-8113-E827-F4035251C1A4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534B673-6F39-0E49-6AB3-1A32A1AB0C81}"/>
              </a:ext>
            </a:extLst>
          </p:cNvPr>
          <p:cNvSpPr txBox="1"/>
          <p:nvPr/>
        </p:nvSpPr>
        <p:spPr>
          <a:xfrm>
            <a:off x="1119245" y="1548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Enkel dokumentering av organisasjon, ansvar og oppgaver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5F00477-1063-A261-4E9F-B31527E0BA07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Myndighetenes krav samlet i ett system</a:t>
            </a:r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59403A28-1B38-0D39-A17D-8A2862004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000" y="2448000"/>
            <a:ext cx="6586914" cy="4048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CD887696-3664-F369-B59C-F0D1B218D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561" y="2448000"/>
            <a:ext cx="3815772" cy="40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2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18C1E02D-73A7-C388-BE39-3F53E4CBB4DD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5F00477-1063-A261-4E9F-B31527E0BA07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Myndighetenes krav samlet i ett system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CB3CDE66-4C12-9DFF-8276-166DE53932D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C8393921-9B80-0DC2-F2B9-1E578AAC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8F665F37-D571-8113-E827-F4035251C1A4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5" name="TekstSylinder 4">
            <a:extLst>
              <a:ext uri="{FF2B5EF4-FFF2-40B4-BE49-F238E27FC236}">
                <a16:creationId xmlns:a16="http://schemas.microsoft.com/office/drawing/2014/main" id="{4ABB65FF-A3E2-19D3-5F59-24ED4F603797}"/>
              </a:ext>
            </a:extLst>
          </p:cNvPr>
          <p:cNvSpPr txBox="1"/>
          <p:nvPr/>
        </p:nvSpPr>
        <p:spPr>
          <a:xfrm>
            <a:off x="1119245" y="1548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Konkrete oppgaver som forteller deg hva loven krever</a:t>
            </a:r>
            <a:endParaRPr lang="nb-NO" sz="2400" b="1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4486D6F-B74F-78A0-505C-17C265E93D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56000" y="2448000"/>
            <a:ext cx="6586914" cy="4048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2FD24F9-3E03-F5C9-D185-48BD9C890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000" y="2448000"/>
            <a:ext cx="6589759" cy="405000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7C7F4914-12D4-ECDF-C5D7-B234EF935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6000" y="2448000"/>
            <a:ext cx="6589759" cy="405000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76A6038-60AC-D404-67DB-357D0B23A5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6000" y="2448000"/>
            <a:ext cx="6589759" cy="4050000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2A272E3B-EC04-DFCC-43CC-D34E813079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6000" y="2448000"/>
            <a:ext cx="6589759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9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18C1E02D-73A7-C388-BE39-3F53E4CBB4DD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5F00477-1063-A261-4E9F-B31527E0BA07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Myndighetenes krav samlet i ett system</a:t>
            </a:r>
          </a:p>
        </p:txBody>
      </p:sp>
      <p:sp>
        <p:nvSpPr>
          <p:cNvPr id="59" name="TekstSylinder 58">
            <a:extLst>
              <a:ext uri="{FF2B5EF4-FFF2-40B4-BE49-F238E27FC236}">
                <a16:creationId xmlns:a16="http://schemas.microsoft.com/office/drawing/2014/main" id="{D7D14D70-7353-CC95-B83A-34504D28825F}"/>
              </a:ext>
            </a:extLst>
          </p:cNvPr>
          <p:cNvSpPr txBox="1"/>
          <p:nvPr/>
        </p:nvSpPr>
        <p:spPr>
          <a:xfrm>
            <a:off x="1119598" y="1548000"/>
            <a:ext cx="10018093" cy="758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Ferdige forslag til rutiner og prosedyrer med detaljerte beskrivelser på hva som skal gjøres i forskjellige situasjoner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CB3CDE66-4C12-9DFF-8276-166DE53932D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C8393921-9B80-0DC2-F2B9-1E578AAC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8F665F37-D571-8113-E827-F4035251C1A4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pic>
        <p:nvPicPr>
          <p:cNvPr id="3" name="Bilde 2">
            <a:extLst>
              <a:ext uri="{FF2B5EF4-FFF2-40B4-BE49-F238E27FC236}">
                <a16:creationId xmlns:a16="http://schemas.microsoft.com/office/drawing/2014/main" id="{16572A6C-0AD9-3C64-2201-C51327B4BC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56000" y="2448000"/>
            <a:ext cx="6586914" cy="4048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1B91615-609E-F8A1-EF68-0E43372D5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000" y="2448000"/>
            <a:ext cx="6589759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5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98831A1-ED9D-614D-B152-FAB17A00B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3176"/>
            <a:ext cx="12192756" cy="6861600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5F00477-1063-A261-4E9F-B31527E0BA07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Myndighetenes krav samlet i ett system</a:t>
            </a:r>
          </a:p>
        </p:txBody>
      </p:sp>
      <p:sp>
        <p:nvSpPr>
          <p:cNvPr id="59" name="TekstSylinder 58">
            <a:extLst>
              <a:ext uri="{FF2B5EF4-FFF2-40B4-BE49-F238E27FC236}">
                <a16:creationId xmlns:a16="http://schemas.microsoft.com/office/drawing/2014/main" id="{D7D14D70-7353-CC95-B83A-34504D28825F}"/>
              </a:ext>
            </a:extLst>
          </p:cNvPr>
          <p:cNvSpPr txBox="1"/>
          <p:nvPr/>
        </p:nvSpPr>
        <p:spPr>
          <a:xfrm>
            <a:off x="1119600" y="1548000"/>
            <a:ext cx="8832654" cy="758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Ferdige forslag til retningslinjer som kan brukes som de er eller endres hvis du ønsker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CB3CDE66-4C12-9DFF-8276-166DE53932D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C8393921-9B80-0DC2-F2B9-1E578AAC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8F665F37-D571-8113-E827-F4035251C1A4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pic>
        <p:nvPicPr>
          <p:cNvPr id="3" name="Bilde 2">
            <a:extLst>
              <a:ext uri="{FF2B5EF4-FFF2-40B4-BE49-F238E27FC236}">
                <a16:creationId xmlns:a16="http://schemas.microsoft.com/office/drawing/2014/main" id="{52D3FF8C-026F-C57D-F91A-D53BF91BD5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56000" y="2448000"/>
            <a:ext cx="6586914" cy="4048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B8457B7-66FD-26A5-1D09-4292D94B8D5A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rcRect/>
          <a:stretch/>
        </p:blipFill>
        <p:spPr>
          <a:xfrm>
            <a:off x="1656000" y="2447071"/>
            <a:ext cx="6589759" cy="40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5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e 98">
            <a:extLst>
              <a:ext uri="{FF2B5EF4-FFF2-40B4-BE49-F238E27FC236}">
                <a16:creationId xmlns:a16="http://schemas.microsoft.com/office/drawing/2014/main" id="{74AAD5FA-9EB3-C01B-0492-68C94D6E721E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-5978"/>
            <a:ext cx="12191980" cy="686397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TekstSylinder 93">
            <a:extLst>
              <a:ext uri="{FF2B5EF4-FFF2-40B4-BE49-F238E27FC236}">
                <a16:creationId xmlns:a16="http://schemas.microsoft.com/office/drawing/2014/main" id="{29EBB9D4-65AF-BDE5-D83E-82CEF0611D14}"/>
              </a:ext>
            </a:extLst>
          </p:cNvPr>
          <p:cNvSpPr txBox="1"/>
          <p:nvPr/>
        </p:nvSpPr>
        <p:spPr>
          <a:xfrm>
            <a:off x="4284133" y="11700933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endParaRPr lang="nb-NO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263084B-20FB-ED98-EEF0-17F2707C6F16}"/>
              </a:ext>
            </a:extLst>
          </p:cNvPr>
          <p:cNvSpPr txBox="1"/>
          <p:nvPr/>
        </p:nvSpPr>
        <p:spPr>
          <a:xfrm>
            <a:off x="7392692" y="74701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</p:txBody>
      </p: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C7E63513-96B4-9AA5-D731-DA3CF19A43CB}"/>
              </a:ext>
            </a:extLst>
          </p:cNvPr>
          <p:cNvGrpSpPr/>
          <p:nvPr/>
        </p:nvGrpSpPr>
        <p:grpSpPr>
          <a:xfrm>
            <a:off x="2110688" y="1386700"/>
            <a:ext cx="1979423" cy="821462"/>
            <a:chOff x="2110688" y="1386700"/>
            <a:chExt cx="1979423" cy="8214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468E357C-2FE2-F66D-74E2-A1EBD79AA845}"/>
                </a:ext>
              </a:extLst>
            </p:cNvPr>
            <p:cNvSpPr/>
            <p:nvPr/>
          </p:nvSpPr>
          <p:spPr>
            <a:xfrm>
              <a:off x="2110688" y="1386700"/>
              <a:ext cx="1979423" cy="821462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2" name="TekstSylinder 31">
              <a:extLst>
                <a:ext uri="{FF2B5EF4-FFF2-40B4-BE49-F238E27FC236}">
                  <a16:creationId xmlns:a16="http://schemas.microsoft.com/office/drawing/2014/main" id="{BD7514FD-6BCD-9EA5-5DD8-74A9782A3894}"/>
                </a:ext>
              </a:extLst>
            </p:cNvPr>
            <p:cNvSpPr txBox="1"/>
            <p:nvPr/>
          </p:nvSpPr>
          <p:spPr>
            <a:xfrm>
              <a:off x="2589664" y="1542236"/>
              <a:ext cx="100860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HMS</a:t>
              </a:r>
            </a:p>
          </p:txBody>
        </p:sp>
      </p:grpSp>
      <p:grpSp>
        <p:nvGrpSpPr>
          <p:cNvPr id="33" name="Gruppe 32">
            <a:extLst>
              <a:ext uri="{FF2B5EF4-FFF2-40B4-BE49-F238E27FC236}">
                <a16:creationId xmlns:a16="http://schemas.microsoft.com/office/drawing/2014/main" id="{94DABB29-89E4-6EB9-D2DD-6B1FD832DC9C}"/>
              </a:ext>
            </a:extLst>
          </p:cNvPr>
          <p:cNvGrpSpPr/>
          <p:nvPr/>
        </p:nvGrpSpPr>
        <p:grpSpPr>
          <a:xfrm>
            <a:off x="8749649" y="5723329"/>
            <a:ext cx="2609773" cy="798797"/>
            <a:chOff x="9447744" y="5685432"/>
            <a:chExt cx="2083610" cy="7987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19F0EB12-116F-A43A-7573-002AE61EBA08}"/>
                </a:ext>
              </a:extLst>
            </p:cNvPr>
            <p:cNvSpPr/>
            <p:nvPr/>
          </p:nvSpPr>
          <p:spPr>
            <a:xfrm>
              <a:off x="9447744" y="5685432"/>
              <a:ext cx="2083610" cy="798797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6" name="TekstSylinder 35">
              <a:extLst>
                <a:ext uri="{FF2B5EF4-FFF2-40B4-BE49-F238E27FC236}">
                  <a16:creationId xmlns:a16="http://schemas.microsoft.com/office/drawing/2014/main" id="{59CF110A-F7D9-F45C-AB8C-FD2AE90660CE}"/>
                </a:ext>
              </a:extLst>
            </p:cNvPr>
            <p:cNvSpPr txBox="1"/>
            <p:nvPr/>
          </p:nvSpPr>
          <p:spPr>
            <a:xfrm>
              <a:off x="9557123" y="5880924"/>
              <a:ext cx="190974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Kvalitetsarbeid</a:t>
              </a:r>
            </a:p>
          </p:txBody>
        </p:sp>
      </p:grpSp>
      <p:grpSp>
        <p:nvGrpSpPr>
          <p:cNvPr id="37" name="Gruppe 36">
            <a:extLst>
              <a:ext uri="{FF2B5EF4-FFF2-40B4-BE49-F238E27FC236}">
                <a16:creationId xmlns:a16="http://schemas.microsoft.com/office/drawing/2014/main" id="{A864BE1D-444F-AEDE-196A-042A6B093373}"/>
              </a:ext>
            </a:extLst>
          </p:cNvPr>
          <p:cNvGrpSpPr/>
          <p:nvPr/>
        </p:nvGrpSpPr>
        <p:grpSpPr>
          <a:xfrm>
            <a:off x="8581384" y="1238581"/>
            <a:ext cx="3513795" cy="860973"/>
            <a:chOff x="8963310" y="1238581"/>
            <a:chExt cx="2344429" cy="8609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1BEBD8CD-30F1-BC62-68D9-F3C04AEB3471}"/>
                </a:ext>
              </a:extLst>
            </p:cNvPr>
            <p:cNvSpPr/>
            <p:nvPr/>
          </p:nvSpPr>
          <p:spPr>
            <a:xfrm>
              <a:off x="8963310" y="1238581"/>
              <a:ext cx="2344429" cy="860973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1" name="TekstSylinder 50">
              <a:extLst>
                <a:ext uri="{FF2B5EF4-FFF2-40B4-BE49-F238E27FC236}">
                  <a16:creationId xmlns:a16="http://schemas.microsoft.com/office/drawing/2014/main" id="{07420C5E-DC12-958C-F709-9A8F619FE728}"/>
                </a:ext>
              </a:extLst>
            </p:cNvPr>
            <p:cNvSpPr txBox="1"/>
            <p:nvPr/>
          </p:nvSpPr>
          <p:spPr>
            <a:xfrm>
              <a:off x="9065284" y="1465200"/>
              <a:ext cx="220131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Bedriftshelsetjeneste</a:t>
              </a:r>
            </a:p>
          </p:txBody>
        </p:sp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B94CB863-5824-F2A8-0F5E-ED72A1346908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3" name="Bilde 2">
              <a:extLst>
                <a:ext uri="{FF2B5EF4-FFF2-40B4-BE49-F238E27FC236}">
                  <a16:creationId xmlns:a16="http://schemas.microsoft.com/office/drawing/2014/main" id="{8E07F253-824F-FF8C-329D-582F0D9D8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4" name="TekstSylinder 3">
              <a:extLst>
                <a:ext uri="{FF2B5EF4-FFF2-40B4-BE49-F238E27FC236}">
                  <a16:creationId xmlns:a16="http://schemas.microsoft.com/office/drawing/2014/main" id="{E1A060F4-297D-A662-FDAC-9BA5395AD01E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061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01898 L 0.2457 0.0391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9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2685 L -0.34792 0.4756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1" y="25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208 L -0.32474 -0.3821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-190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98831A1-ED9D-614D-B152-FAB17A00B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75"/>
            <a:ext cx="12192001" cy="686117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DD52370-9E3B-3A4D-B3A1-723BD37D4D3A}"/>
              </a:ext>
            </a:extLst>
          </p:cNvPr>
          <p:cNvSpPr txBox="1"/>
          <p:nvPr/>
        </p:nvSpPr>
        <p:spPr>
          <a:xfrm>
            <a:off x="-111512" y="187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5F00477-1063-A261-4E9F-B31527E0BA07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Myndighetenes krav samlet i ett system</a:t>
            </a:r>
          </a:p>
        </p:txBody>
      </p:sp>
      <p:sp>
        <p:nvSpPr>
          <p:cNvPr id="59" name="TekstSylinder 58">
            <a:extLst>
              <a:ext uri="{FF2B5EF4-FFF2-40B4-BE49-F238E27FC236}">
                <a16:creationId xmlns:a16="http://schemas.microsoft.com/office/drawing/2014/main" id="{D7D14D70-7353-CC95-B83A-34504D28825F}"/>
              </a:ext>
            </a:extLst>
          </p:cNvPr>
          <p:cNvSpPr txBox="1"/>
          <p:nvPr/>
        </p:nvSpPr>
        <p:spPr>
          <a:xfrm>
            <a:off x="1119599" y="1548000"/>
            <a:ext cx="9343535" cy="758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Ferdige forslag til lovpålagte måldokumenter for områder som HMS, Datasikkerhet, Ledelse og Kvalitetsarbeid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CB3CDE66-4C12-9DFF-8276-166DE53932D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C8393921-9B80-0DC2-F2B9-1E578AAC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8F665F37-D571-8113-E827-F4035251C1A4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pic>
        <p:nvPicPr>
          <p:cNvPr id="8" name="Bilde 7">
            <a:extLst>
              <a:ext uri="{FF2B5EF4-FFF2-40B4-BE49-F238E27FC236}">
                <a16:creationId xmlns:a16="http://schemas.microsoft.com/office/drawing/2014/main" id="{32B6E2AF-08FD-6781-D055-FC15009B93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56000" y="2448000"/>
            <a:ext cx="6586914" cy="4048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2BFFD08-3903-5BEE-D2F1-FBDA86DE1D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656001" y="2448000"/>
            <a:ext cx="6586912" cy="4048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578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98831A1-ED9D-614D-B152-FAB17A00B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75"/>
            <a:ext cx="12192001" cy="686117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DD52370-9E3B-3A4D-B3A1-723BD37D4D3A}"/>
              </a:ext>
            </a:extLst>
          </p:cNvPr>
          <p:cNvSpPr txBox="1"/>
          <p:nvPr/>
        </p:nvSpPr>
        <p:spPr>
          <a:xfrm>
            <a:off x="-111512" y="8251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CB3CDE66-4C12-9DFF-8276-166DE53932D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C8393921-9B80-0DC2-F2B9-1E578AAC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8F665F37-D571-8113-E827-F4035251C1A4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534B673-6F39-0E49-6AB3-1A32A1AB0C81}"/>
              </a:ext>
            </a:extLst>
          </p:cNvPr>
          <p:cNvSpPr txBox="1"/>
          <p:nvPr/>
        </p:nvSpPr>
        <p:spPr>
          <a:xfrm>
            <a:off x="1119245" y="1548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Enkelt å lage planer og sette ting i system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AD3B146-C835-57E7-4545-A2A8392F08B8}"/>
              </a:ext>
            </a:extLst>
          </p:cNvPr>
          <p:cNvSpPr txBox="1"/>
          <p:nvPr/>
        </p:nvSpPr>
        <p:spPr>
          <a:xfrm>
            <a:off x="1655999" y="2137680"/>
            <a:ext cx="967602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Etableringsoppgavene fordeles automatisk til de personer som er tildelt et ansvarsområde – én oppgave per person per uke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5F00477-1063-A261-4E9F-B31527E0BA07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Myndighetenes krav samlet i ett system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F30C7DDA-0016-2BC0-9BBD-D19C0D5F0DA3}"/>
              </a:ext>
            </a:extLst>
          </p:cNvPr>
          <p:cNvSpPr txBox="1"/>
          <p:nvPr/>
        </p:nvSpPr>
        <p:spPr>
          <a:xfrm>
            <a:off x="1656000" y="2862309"/>
            <a:ext cx="1030669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Rutiner (med prosedyrer) kan gjøres om til faste oppgaver som fordeles 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blant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 personalet. TrinnVis vil komme med påminnelse på epost og SMS om når det skal gjøres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7816753-75E3-D6FB-73AB-2242872455DC}"/>
              </a:ext>
            </a:extLst>
          </p:cNvPr>
          <p:cNvSpPr txBox="1"/>
          <p:nvPr/>
        </p:nvSpPr>
        <p:spPr>
          <a:xfrm>
            <a:off x="1641502" y="3574826"/>
            <a:ext cx="96760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Det kan 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i tillegg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 lages egne oppgaver som utføres en enkelt eller gjentas med ønsket intervall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F93E083-86D5-25D5-6A0E-408EE6AE9230}"/>
              </a:ext>
            </a:extLst>
          </p:cNvPr>
          <p:cNvSpPr txBox="1"/>
          <p:nvPr/>
        </p:nvSpPr>
        <p:spPr>
          <a:xfrm>
            <a:off x="1656000" y="4787869"/>
            <a:ext cx="96760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TrinnVis gjør det enkelt å holde oversikt over hva som skal gjøres, </a:t>
            </a:r>
            <a:b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</a:b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hvem som skal gjøre det og når oppgaven skal utføres 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F374143F-113A-2FDD-08E6-8244B03D05DB}"/>
              </a:ext>
            </a:extLst>
          </p:cNvPr>
          <p:cNvSpPr txBox="1"/>
          <p:nvPr/>
        </p:nvSpPr>
        <p:spPr>
          <a:xfrm>
            <a:off x="1656000" y="5520424"/>
            <a:ext cx="96760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Oppgaver markeres som utført i systemet og kan brukes som </a:t>
            </a:r>
            <a:b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</a:b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dokumentasjon i ettertid</a:t>
            </a:r>
          </a:p>
        </p:txBody>
      </p:sp>
    </p:spTree>
    <p:extLst>
      <p:ext uri="{BB962C8B-B14F-4D97-AF65-F5344CB8AC3E}">
        <p14:creationId xmlns:p14="http://schemas.microsoft.com/office/powerpoint/2010/main" val="322096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5" grpId="0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98831A1-ED9D-614D-B152-FAB17A00B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75"/>
            <a:ext cx="12192001" cy="68611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CB3CDE66-4C12-9DFF-8276-166DE53932D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C8393921-9B80-0DC2-F2B9-1E578AAC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8F665F37-D571-8113-E827-F4035251C1A4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E35BCFE7-8589-84E1-207A-2A2D2AD3F701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Forenkling og effektivisering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789274FF-D443-D8F9-0FA0-1E925555F82A}"/>
              </a:ext>
            </a:extLst>
          </p:cNvPr>
          <p:cNvSpPr txBox="1"/>
          <p:nvPr/>
        </p:nvSpPr>
        <p:spPr>
          <a:xfrm>
            <a:off x="1119245" y="1548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Nyttige verktøy som forenkler daglig drift og dokumentasjon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9686E35C-9711-E0FB-6148-4262176BF7E3}"/>
              </a:ext>
            </a:extLst>
          </p:cNvPr>
          <p:cNvSpPr txBox="1"/>
          <p:nvPr/>
        </p:nvSpPr>
        <p:spPr>
          <a:xfrm>
            <a:off x="9000000" y="2530160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Utstyrsoversikt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B474678C-53C8-429A-6BE5-3B634D7938EA}"/>
              </a:ext>
            </a:extLst>
          </p:cNvPr>
          <p:cNvSpPr txBox="1"/>
          <p:nvPr/>
        </p:nvSpPr>
        <p:spPr>
          <a:xfrm>
            <a:off x="9000000" y="2856800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Bemanningsoversikt</a:t>
            </a:r>
          </a:p>
        </p:txBody>
      </p:sp>
      <p:sp>
        <p:nvSpPr>
          <p:cNvPr id="43" name="TekstSylinder 42">
            <a:extLst>
              <a:ext uri="{FF2B5EF4-FFF2-40B4-BE49-F238E27FC236}">
                <a16:creationId xmlns:a16="http://schemas.microsoft.com/office/drawing/2014/main" id="{C72DA97B-1459-964F-1F75-F4E1EAD86A68}"/>
              </a:ext>
            </a:extLst>
          </p:cNvPr>
          <p:cNvSpPr txBox="1"/>
          <p:nvPr/>
        </p:nvSpPr>
        <p:spPr>
          <a:xfrm>
            <a:off x="9000000" y="3191065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Datadokumentasjon</a:t>
            </a:r>
          </a:p>
        </p:txBody>
      </p:sp>
      <p:sp>
        <p:nvSpPr>
          <p:cNvPr id="46" name="TekstSylinder 45">
            <a:extLst>
              <a:ext uri="{FF2B5EF4-FFF2-40B4-BE49-F238E27FC236}">
                <a16:creationId xmlns:a16="http://schemas.microsoft.com/office/drawing/2014/main" id="{B53C43E9-13F5-137F-48BB-927A7E8D35F2}"/>
              </a:ext>
            </a:extLst>
          </p:cNvPr>
          <p:cNvSpPr txBox="1"/>
          <p:nvPr/>
        </p:nvSpPr>
        <p:spPr>
          <a:xfrm>
            <a:off x="9000000" y="3525330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Møter</a:t>
            </a:r>
          </a:p>
        </p:txBody>
      </p:sp>
      <p:sp>
        <p:nvSpPr>
          <p:cNvPr id="51" name="TekstSylinder 50">
            <a:extLst>
              <a:ext uri="{FF2B5EF4-FFF2-40B4-BE49-F238E27FC236}">
                <a16:creationId xmlns:a16="http://schemas.microsoft.com/office/drawing/2014/main" id="{3B64B115-854E-B4F1-A56A-7A6959DB98B5}"/>
              </a:ext>
            </a:extLst>
          </p:cNvPr>
          <p:cNvSpPr txBox="1"/>
          <p:nvPr/>
        </p:nvSpPr>
        <p:spPr>
          <a:xfrm>
            <a:off x="9000000" y="3859595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Stoffkartotek</a:t>
            </a:r>
          </a:p>
        </p:txBody>
      </p:sp>
      <p:sp>
        <p:nvSpPr>
          <p:cNvPr id="54" name="TekstSylinder 53">
            <a:extLst>
              <a:ext uri="{FF2B5EF4-FFF2-40B4-BE49-F238E27FC236}">
                <a16:creationId xmlns:a16="http://schemas.microsoft.com/office/drawing/2014/main" id="{0A302E5B-CF32-3C78-1183-6CFE68B8EA85}"/>
              </a:ext>
            </a:extLst>
          </p:cNvPr>
          <p:cNvSpPr txBox="1"/>
          <p:nvPr/>
        </p:nvSpPr>
        <p:spPr>
          <a:xfrm>
            <a:off x="9000000" y="4193860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Avvik</a:t>
            </a:r>
          </a:p>
        </p:txBody>
      </p:sp>
      <p:sp>
        <p:nvSpPr>
          <p:cNvPr id="57" name="TekstSylinder 56">
            <a:extLst>
              <a:ext uri="{FF2B5EF4-FFF2-40B4-BE49-F238E27FC236}">
                <a16:creationId xmlns:a16="http://schemas.microsoft.com/office/drawing/2014/main" id="{8D24F172-FB48-E9F6-CEE4-F34221265E74}"/>
              </a:ext>
            </a:extLst>
          </p:cNvPr>
          <p:cNvSpPr txBox="1"/>
          <p:nvPr/>
        </p:nvSpPr>
        <p:spPr>
          <a:xfrm>
            <a:off x="9000000" y="4527088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Risikovurderinger</a:t>
            </a:r>
          </a:p>
        </p:txBody>
      </p:sp>
      <p:sp>
        <p:nvSpPr>
          <p:cNvPr id="60" name="TekstSylinder 59">
            <a:extLst>
              <a:ext uri="{FF2B5EF4-FFF2-40B4-BE49-F238E27FC236}">
                <a16:creationId xmlns:a16="http://schemas.microsoft.com/office/drawing/2014/main" id="{52181FDB-B32F-3A67-31B9-8A58DB048202}"/>
              </a:ext>
            </a:extLst>
          </p:cNvPr>
          <p:cNvSpPr txBox="1"/>
          <p:nvPr/>
        </p:nvSpPr>
        <p:spPr>
          <a:xfrm>
            <a:off x="9000000" y="4870476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Felles kalender</a:t>
            </a:r>
          </a:p>
        </p:txBody>
      </p:sp>
      <p:sp>
        <p:nvSpPr>
          <p:cNvPr id="63" name="TekstSylinder 62">
            <a:extLst>
              <a:ext uri="{FF2B5EF4-FFF2-40B4-BE49-F238E27FC236}">
                <a16:creationId xmlns:a16="http://schemas.microsoft.com/office/drawing/2014/main" id="{0B2D8655-9AAE-6927-4A4A-2E00F5CA2FAA}"/>
              </a:ext>
            </a:extLst>
          </p:cNvPr>
          <p:cNvSpPr txBox="1"/>
          <p:nvPr/>
        </p:nvSpPr>
        <p:spPr>
          <a:xfrm>
            <a:off x="9000000" y="5209328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Personalkort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6C2199F-87D0-A35E-9936-6C136EBFC0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56000" y="2448000"/>
            <a:ext cx="6586914" cy="4043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D1E3AF0-AB9F-CA94-3A3B-A4BB9BC73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000" y="2448000"/>
            <a:ext cx="6584961" cy="40428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4FEC14F-0DE4-89AF-BE73-92C4740DBC4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656000" y="2448000"/>
            <a:ext cx="6578043" cy="404280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57805DAA-4B42-176F-3A18-726DCD98E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6000" y="2448000"/>
            <a:ext cx="6578044" cy="404280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B1F3D6FA-48A2-3BF3-F798-4044AACCE7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6000" y="2448000"/>
            <a:ext cx="6584960" cy="4042800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B6700D40-8BA0-F897-9E1C-2C8E20D7D9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6000" y="2448000"/>
            <a:ext cx="6584960" cy="4042800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440BE49D-7999-C7D0-0DD7-3B79951F5AC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656000" y="2448000"/>
            <a:ext cx="6578043" cy="4042800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601D863E-9A69-06AC-B3A8-18BA91C8AF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56000" y="2448000"/>
            <a:ext cx="6584960" cy="4042800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4E3F257C-02C9-E923-ED5D-AF7167A6D5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6000" y="2448000"/>
            <a:ext cx="6578044" cy="40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4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3" grpId="0"/>
      <p:bldP spid="46" grpId="0"/>
      <p:bldP spid="51" grpId="0"/>
      <p:bldP spid="54" grpId="0"/>
      <p:bldP spid="57" grpId="0"/>
      <p:bldP spid="60" grpId="0"/>
      <p:bldP spid="6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98831A1-ED9D-614D-B152-FAB17A00B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75"/>
            <a:ext cx="12192001" cy="686117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DD52370-9E3B-3A4D-B3A1-723BD37D4D3A}"/>
              </a:ext>
            </a:extLst>
          </p:cNvPr>
          <p:cNvSpPr txBox="1"/>
          <p:nvPr/>
        </p:nvSpPr>
        <p:spPr>
          <a:xfrm>
            <a:off x="-111512" y="8251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CB3CDE66-4C12-9DFF-8276-166DE53932D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C8393921-9B80-0DC2-F2B9-1E578AAC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8F665F37-D571-8113-E827-F4035251C1A4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E35BCFE7-8589-84E1-207A-2A2D2AD3F701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Datasikkerhet og personvern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789274FF-D443-D8F9-0FA0-1E925555F82A}"/>
              </a:ext>
            </a:extLst>
          </p:cNvPr>
          <p:cNvSpPr txBox="1"/>
          <p:nvPr/>
        </p:nvSpPr>
        <p:spPr>
          <a:xfrm>
            <a:off x="1119245" y="1548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Innebygget kurs som styrker datasikkerheten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5FEE8C5A-26C0-C6C9-33FF-B92C64014254}"/>
              </a:ext>
            </a:extLst>
          </p:cNvPr>
          <p:cNvSpPr txBox="1"/>
          <p:nvPr/>
        </p:nvSpPr>
        <p:spPr>
          <a:xfrm>
            <a:off x="9000000" y="2530160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Sikre passord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BDB44BE3-C357-F8D7-B655-3333C5537313}"/>
              </a:ext>
            </a:extLst>
          </p:cNvPr>
          <p:cNvSpPr txBox="1"/>
          <p:nvPr/>
        </p:nvSpPr>
        <p:spPr>
          <a:xfrm>
            <a:off x="9000000" y="2856800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Sikker bruk av epost 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D10F0CD-3605-8FF0-57B3-4BD005F93F20}"/>
              </a:ext>
            </a:extLst>
          </p:cNvPr>
          <p:cNvSpPr txBox="1"/>
          <p:nvPr/>
        </p:nvSpPr>
        <p:spPr>
          <a:xfrm>
            <a:off x="9000000" y="3191065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Sikkerhetsoppdateringer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DB36E5D-02D9-AA6B-02A9-097ADF014829}"/>
              </a:ext>
            </a:extLst>
          </p:cNvPr>
          <p:cNvSpPr txBox="1"/>
          <p:nvPr/>
        </p:nvSpPr>
        <p:spPr>
          <a:xfrm>
            <a:off x="9000000" y="3525330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Taushetsplikt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A7A5AEAE-FED1-647B-9619-0B80151A05AE}"/>
              </a:ext>
            </a:extLst>
          </p:cNvPr>
          <p:cNvSpPr txBox="1"/>
          <p:nvPr/>
        </p:nvSpPr>
        <p:spPr>
          <a:xfrm>
            <a:off x="9000000" y="3859595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Sikkerhetsavvik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6555CB1-5E6C-D783-3D3D-73F746B774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56000" y="2448000"/>
            <a:ext cx="6589758" cy="4050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1BC097B2-5CEC-C639-83DB-FBE043D1CB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656000" y="2448000"/>
            <a:ext cx="6589758" cy="4050000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AFC51555-E018-93EB-BBC4-55181A8AB4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656000" y="2448000"/>
            <a:ext cx="6589758" cy="4050000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1E3DAD64-DF05-EB74-0A90-2147ED27FD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656000" y="2448000"/>
            <a:ext cx="6589758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4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98831A1-ED9D-614D-B152-FAB17A00B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75"/>
            <a:ext cx="12192001" cy="6861175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DFBB91F1-9C9C-0C47-8AF5-F77ECE6B96A5}"/>
              </a:ext>
            </a:extLst>
          </p:cNvPr>
          <p:cNvSpPr txBox="1"/>
          <p:nvPr/>
        </p:nvSpPr>
        <p:spPr>
          <a:xfrm>
            <a:off x="1119600" y="1692000"/>
            <a:ext cx="11106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Helsetilsynet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DD52370-9E3B-3A4D-B3A1-723BD37D4D3A}"/>
              </a:ext>
            </a:extLst>
          </p:cNvPr>
          <p:cNvSpPr txBox="1"/>
          <p:nvPr/>
        </p:nvSpPr>
        <p:spPr>
          <a:xfrm>
            <a:off x="-111512" y="8251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4375BEB9-0951-5147-F1B8-569B1435020A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Tilsyn som du må forholde deg til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50D3D81-8791-9F62-8804-E23746F7A090}"/>
              </a:ext>
            </a:extLst>
          </p:cNvPr>
          <p:cNvSpPr txBox="1"/>
          <p:nvPr/>
        </p:nvSpPr>
        <p:spPr>
          <a:xfrm>
            <a:off x="1656000" y="2140448"/>
            <a:ext cx="8528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Kvalitetsarbeid, internkontroll, smittevern, avvik, risikovurderinger, EPJ 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A5E47B78-F6B2-6F81-292E-198B96B23CEB}"/>
              </a:ext>
            </a:extLst>
          </p:cNvPr>
          <p:cNvSpPr txBox="1"/>
          <p:nvPr/>
        </p:nvSpPr>
        <p:spPr>
          <a:xfrm>
            <a:off x="1119600" y="2707454"/>
            <a:ext cx="64497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Arbeidstilsynet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2E2675EE-D846-FEEC-F097-CADD78F21276}"/>
              </a:ext>
            </a:extLst>
          </p:cNvPr>
          <p:cNvSpPr txBox="1"/>
          <p:nvPr/>
        </p:nvSpPr>
        <p:spPr>
          <a:xfrm>
            <a:off x="1656000" y="3136627"/>
            <a:ext cx="78934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Ansatte, arbeidsavtaler, vilkår, oppsigelser, arbeidsmiljø, HMS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051A8357-B52D-4023-D114-C9A5C91B9C22}"/>
              </a:ext>
            </a:extLst>
          </p:cNvPr>
          <p:cNvSpPr txBox="1"/>
          <p:nvPr/>
        </p:nvSpPr>
        <p:spPr>
          <a:xfrm>
            <a:off x="1119600" y="3624164"/>
            <a:ext cx="64497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Eltilsynet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D6A9B444-5C35-BF47-5AAE-CAE8E531B783}"/>
              </a:ext>
            </a:extLst>
          </p:cNvPr>
          <p:cNvSpPr txBox="1"/>
          <p:nvPr/>
        </p:nvSpPr>
        <p:spPr>
          <a:xfrm>
            <a:off x="1656000" y="4059506"/>
            <a:ext cx="8528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Elektromedisinsk utstyr, internkontroll, elektriske systemer, HMS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4F83C687-23FF-0DD3-6091-573FD8B7FAB2}"/>
              </a:ext>
            </a:extLst>
          </p:cNvPr>
          <p:cNvSpPr txBox="1"/>
          <p:nvPr/>
        </p:nvSpPr>
        <p:spPr>
          <a:xfrm>
            <a:off x="1119600" y="4540882"/>
            <a:ext cx="64497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Datatilsynet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FCB8FD53-6819-53B0-0D31-BDC849C7B7AC}"/>
              </a:ext>
            </a:extLst>
          </p:cNvPr>
          <p:cNvSpPr txBox="1"/>
          <p:nvPr/>
        </p:nvSpPr>
        <p:spPr>
          <a:xfrm>
            <a:off x="1656000" y="4976224"/>
            <a:ext cx="8056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Datasikkerhet, informasjonssikkerhet, personvern, databehandling</a:t>
            </a: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33F9E75B-0F47-D66A-2B07-BFBB367CE2BF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0DA02C95-6FED-3E2F-3CB8-8F904536A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9D758455-E267-327D-D4EF-A2392D3F60F0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27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4" grpId="0"/>
      <p:bldP spid="16" grpId="0"/>
      <p:bldP spid="18" grpId="0"/>
      <p:bldP spid="20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91A9DB77-424F-605D-9C54-71BBA86A2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"/>
            <a:ext cx="12192001" cy="6861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A60143E7-71B6-3E1D-21CF-5AF201002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800" y="2005291"/>
            <a:ext cx="5441188" cy="3903628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50000"/>
              </a:schemeClr>
            </a:outerShdw>
          </a:effec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6A9211C7-5663-DC5B-8770-B71BB89E9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269" y="2608827"/>
            <a:ext cx="5725640" cy="3511458"/>
          </a:xfrm>
          <a:prstGeom prst="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schemeClr val="tx1">
                <a:alpha val="50000"/>
              </a:schemeClr>
            </a:outerShdw>
          </a:effec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DA7070A8-7E77-0AA4-71E4-B8F844AA3485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TrinnVis som støtte ved tilsyn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54E74862-1988-ACC1-1F7E-3960846583A1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4" name="Bilde 3">
              <a:extLst>
                <a:ext uri="{FF2B5EF4-FFF2-40B4-BE49-F238E27FC236}">
                  <a16:creationId xmlns:a16="http://schemas.microsoft.com/office/drawing/2014/main" id="{14A9B8F0-7555-9E24-539F-E8AE59681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D89785E3-A5EC-BF5D-D6F0-52797BD9FDF1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944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91A9DB77-424F-605D-9C54-71BBA86A2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"/>
            <a:ext cx="12192001" cy="6861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11002298-9C53-4B92-628F-78D4FFDB33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98800" y="1566325"/>
            <a:ext cx="6118924" cy="5108724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09DDDFB7-50AC-41D3-7AB6-5BD75F7A6616}"/>
              </a:ext>
            </a:extLst>
          </p:cNvPr>
          <p:cNvSpPr txBox="1"/>
          <p:nvPr/>
        </p:nvSpPr>
        <p:spPr>
          <a:xfrm>
            <a:off x="8040216" y="1825172"/>
            <a:ext cx="3312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Ferdig forslag til måldokument </a:t>
            </a:r>
          </a:p>
        </p:txBody>
      </p:sp>
      <p:cxnSp>
        <p:nvCxnSpPr>
          <p:cNvPr id="14" name="Rett pil 13">
            <a:extLst>
              <a:ext uri="{FF2B5EF4-FFF2-40B4-BE49-F238E27FC236}">
                <a16:creationId xmlns:a16="http://schemas.microsoft.com/office/drawing/2014/main" id="{221CFA18-067C-0BDA-8C15-6F873A39F698}"/>
              </a:ext>
            </a:extLst>
          </p:cNvPr>
          <p:cNvCxnSpPr>
            <a:cxnSpLocks/>
          </p:cNvCxnSpPr>
          <p:nvPr/>
        </p:nvCxnSpPr>
        <p:spPr>
          <a:xfrm>
            <a:off x="6528048" y="2005720"/>
            <a:ext cx="1368152" cy="0"/>
          </a:xfrm>
          <a:prstGeom prst="straightConnector1">
            <a:avLst/>
          </a:prstGeom>
          <a:ln w="444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C4BE22B-897F-232A-9072-EC2D1BE99FDB}"/>
              </a:ext>
            </a:extLst>
          </p:cNvPr>
          <p:cNvSpPr txBox="1"/>
          <p:nvPr/>
        </p:nvSpPr>
        <p:spPr>
          <a:xfrm>
            <a:off x="8040216" y="2444540"/>
            <a:ext cx="4151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Personaloversikt med ansvarsområder</a:t>
            </a:r>
          </a:p>
        </p:txBody>
      </p:sp>
      <p:cxnSp>
        <p:nvCxnSpPr>
          <p:cNvPr id="18" name="Rett pil 17">
            <a:extLst>
              <a:ext uri="{FF2B5EF4-FFF2-40B4-BE49-F238E27FC236}">
                <a16:creationId xmlns:a16="http://schemas.microsoft.com/office/drawing/2014/main" id="{0FFD67A6-B260-F348-91C7-9FBBDAD4DD99}"/>
              </a:ext>
            </a:extLst>
          </p:cNvPr>
          <p:cNvCxnSpPr>
            <a:cxnSpLocks/>
          </p:cNvCxnSpPr>
          <p:nvPr/>
        </p:nvCxnSpPr>
        <p:spPr>
          <a:xfrm>
            <a:off x="6528048" y="2625088"/>
            <a:ext cx="1368152" cy="0"/>
          </a:xfrm>
          <a:prstGeom prst="straightConnector1">
            <a:avLst/>
          </a:prstGeom>
          <a:ln w="444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09F9E12A-F4EA-9EF0-5C1C-568675448970}"/>
              </a:ext>
            </a:extLst>
          </p:cNvPr>
          <p:cNvSpPr txBox="1"/>
          <p:nvPr/>
        </p:nvSpPr>
        <p:spPr>
          <a:xfrm>
            <a:off x="8040216" y="3392580"/>
            <a:ext cx="4151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Ferdige forslag til risikovurderinger</a:t>
            </a:r>
          </a:p>
        </p:txBody>
      </p:sp>
      <p:cxnSp>
        <p:nvCxnSpPr>
          <p:cNvPr id="20" name="Rett pil 19">
            <a:extLst>
              <a:ext uri="{FF2B5EF4-FFF2-40B4-BE49-F238E27FC236}">
                <a16:creationId xmlns:a16="http://schemas.microsoft.com/office/drawing/2014/main" id="{1F96C15F-0DAC-480D-D0E0-83DD962F71C9}"/>
              </a:ext>
            </a:extLst>
          </p:cNvPr>
          <p:cNvCxnSpPr>
            <a:cxnSpLocks/>
          </p:cNvCxnSpPr>
          <p:nvPr/>
        </p:nvCxnSpPr>
        <p:spPr>
          <a:xfrm>
            <a:off x="6528048" y="3573128"/>
            <a:ext cx="1368152" cy="0"/>
          </a:xfrm>
          <a:prstGeom prst="straightConnector1">
            <a:avLst/>
          </a:prstGeom>
          <a:ln w="444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8B43059F-0292-F69C-CE2B-A32C4AFB348D}"/>
              </a:ext>
            </a:extLst>
          </p:cNvPr>
          <p:cNvSpPr txBox="1"/>
          <p:nvPr/>
        </p:nvSpPr>
        <p:spPr>
          <a:xfrm>
            <a:off x="8040216" y="4083088"/>
            <a:ext cx="4151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Verktøy for avviksbehandling</a:t>
            </a:r>
          </a:p>
        </p:txBody>
      </p:sp>
      <p:cxnSp>
        <p:nvCxnSpPr>
          <p:cNvPr id="22" name="Rett pil 21">
            <a:extLst>
              <a:ext uri="{FF2B5EF4-FFF2-40B4-BE49-F238E27FC236}">
                <a16:creationId xmlns:a16="http://schemas.microsoft.com/office/drawing/2014/main" id="{3BF251D8-560F-904F-1C7F-B47C78F2B924}"/>
              </a:ext>
            </a:extLst>
          </p:cNvPr>
          <p:cNvCxnSpPr>
            <a:cxnSpLocks/>
          </p:cNvCxnSpPr>
          <p:nvPr/>
        </p:nvCxnSpPr>
        <p:spPr>
          <a:xfrm>
            <a:off x="6528048" y="4263636"/>
            <a:ext cx="1368152" cy="0"/>
          </a:xfrm>
          <a:prstGeom prst="straightConnector1">
            <a:avLst/>
          </a:prstGeom>
          <a:ln w="444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CD06ACBC-A07E-E614-E1B1-732074534837}"/>
              </a:ext>
            </a:extLst>
          </p:cNvPr>
          <p:cNvSpPr txBox="1"/>
          <p:nvPr/>
        </p:nvSpPr>
        <p:spPr>
          <a:xfrm>
            <a:off x="8040216" y="4783736"/>
            <a:ext cx="4151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TrinnVis er internkontroll i praksis</a:t>
            </a:r>
          </a:p>
        </p:txBody>
      </p:sp>
      <p:cxnSp>
        <p:nvCxnSpPr>
          <p:cNvPr id="24" name="Rett pil 23">
            <a:extLst>
              <a:ext uri="{FF2B5EF4-FFF2-40B4-BE49-F238E27FC236}">
                <a16:creationId xmlns:a16="http://schemas.microsoft.com/office/drawing/2014/main" id="{8BF01B27-E5B7-36AC-340C-773F63A4B114}"/>
              </a:ext>
            </a:extLst>
          </p:cNvPr>
          <p:cNvCxnSpPr>
            <a:cxnSpLocks/>
          </p:cNvCxnSpPr>
          <p:nvPr/>
        </p:nvCxnSpPr>
        <p:spPr>
          <a:xfrm>
            <a:off x="6528048" y="4964284"/>
            <a:ext cx="1368152" cy="0"/>
          </a:xfrm>
          <a:prstGeom prst="straightConnector1">
            <a:avLst/>
          </a:prstGeom>
          <a:ln w="444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8C6B84DA-C8EC-08EE-B500-05716AB3CF4F}"/>
              </a:ext>
            </a:extLst>
          </p:cNvPr>
          <p:cNvSpPr txBox="1"/>
          <p:nvPr/>
        </p:nvSpPr>
        <p:spPr>
          <a:xfrm>
            <a:off x="8040216" y="5495412"/>
            <a:ext cx="4151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Utstyrsoversikt </a:t>
            </a:r>
          </a:p>
        </p:txBody>
      </p:sp>
      <p:cxnSp>
        <p:nvCxnSpPr>
          <p:cNvPr id="26" name="Rett pil 25">
            <a:extLst>
              <a:ext uri="{FF2B5EF4-FFF2-40B4-BE49-F238E27FC236}">
                <a16:creationId xmlns:a16="http://schemas.microsoft.com/office/drawing/2014/main" id="{AEF30934-2444-43C1-55DE-B23A5E33DCCE}"/>
              </a:ext>
            </a:extLst>
          </p:cNvPr>
          <p:cNvCxnSpPr>
            <a:cxnSpLocks/>
          </p:cNvCxnSpPr>
          <p:nvPr/>
        </p:nvCxnSpPr>
        <p:spPr>
          <a:xfrm>
            <a:off x="6528048" y="5675960"/>
            <a:ext cx="1368152" cy="0"/>
          </a:xfrm>
          <a:prstGeom prst="straightConnector1">
            <a:avLst/>
          </a:prstGeom>
          <a:ln w="444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DA4FC89-23A3-D834-9B95-48548212CCE9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TrinnVis som støtte ved tilsyn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B11B3B0F-92E1-6988-7304-F9D58EBF5729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3" name="Bilde 2">
              <a:extLst>
                <a:ext uri="{FF2B5EF4-FFF2-40B4-BE49-F238E27FC236}">
                  <a16:creationId xmlns:a16="http://schemas.microsoft.com/office/drawing/2014/main" id="{0610F07E-2FAB-7180-22E3-551ECBBCD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65B1D3CE-BBB9-712E-FBD2-010EDCDDB8B2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870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9" grpId="0"/>
      <p:bldP spid="21" grpId="0"/>
      <p:bldP spid="23" grpId="0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91A9DB77-424F-605D-9C54-71BBA86A2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868"/>
            <a:ext cx="12192001" cy="6861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BE96DBE7-DF4D-8E82-584B-6B60E8389B15}"/>
              </a:ext>
            </a:extLst>
          </p:cNvPr>
          <p:cNvSpPr txBox="1"/>
          <p:nvPr/>
        </p:nvSpPr>
        <p:spPr>
          <a:xfrm>
            <a:off x="8040216" y="2636794"/>
            <a:ext cx="4151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Ferdig retningslinje + egen rutine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B1BA641-FE4E-D61E-7DAF-7A1C58733938}"/>
              </a:ext>
            </a:extLst>
          </p:cNvPr>
          <p:cNvSpPr txBox="1"/>
          <p:nvPr/>
        </p:nvSpPr>
        <p:spPr>
          <a:xfrm>
            <a:off x="8040216" y="3510182"/>
            <a:ext cx="4151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Ferdige rutiner og sjekkliste </a:t>
            </a:r>
            <a:b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</a:b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i avviksverktøy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5380E4E1-F88C-BF15-31FB-6BB4CBEBB0C5}"/>
              </a:ext>
            </a:extLst>
          </p:cNvPr>
          <p:cNvSpPr txBox="1"/>
          <p:nvPr/>
        </p:nvSpPr>
        <p:spPr>
          <a:xfrm>
            <a:off x="8040216" y="1700690"/>
            <a:ext cx="4151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Utstyrsoversikt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8346A06-B724-FB59-D380-89438E4B36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53"/>
          <a:stretch/>
        </p:blipFill>
        <p:spPr>
          <a:xfrm>
            <a:off x="1198800" y="1562431"/>
            <a:ext cx="6118924" cy="5082208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D84526E-C54F-C6B5-954C-3CBEE0B625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536"/>
          <a:stretch/>
        </p:blipFill>
        <p:spPr>
          <a:xfrm>
            <a:off x="1198800" y="5998212"/>
            <a:ext cx="6118924" cy="6878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Rett pil 8">
            <a:extLst>
              <a:ext uri="{FF2B5EF4-FFF2-40B4-BE49-F238E27FC236}">
                <a16:creationId xmlns:a16="http://schemas.microsoft.com/office/drawing/2014/main" id="{855263D0-5F88-EE2A-5F3A-3D5FB51BDD64}"/>
              </a:ext>
            </a:extLst>
          </p:cNvPr>
          <p:cNvCxnSpPr>
            <a:cxnSpLocks/>
          </p:cNvCxnSpPr>
          <p:nvPr/>
        </p:nvCxnSpPr>
        <p:spPr>
          <a:xfrm>
            <a:off x="6528048" y="1890530"/>
            <a:ext cx="1368152" cy="0"/>
          </a:xfrm>
          <a:prstGeom prst="straightConnector1">
            <a:avLst/>
          </a:prstGeom>
          <a:ln w="444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pil 10">
            <a:extLst>
              <a:ext uri="{FF2B5EF4-FFF2-40B4-BE49-F238E27FC236}">
                <a16:creationId xmlns:a16="http://schemas.microsoft.com/office/drawing/2014/main" id="{CE2C986D-91FA-AC80-78B2-18479326398A}"/>
              </a:ext>
            </a:extLst>
          </p:cNvPr>
          <p:cNvCxnSpPr>
            <a:cxnSpLocks/>
          </p:cNvCxnSpPr>
          <p:nvPr/>
        </p:nvCxnSpPr>
        <p:spPr>
          <a:xfrm>
            <a:off x="6528048" y="2817342"/>
            <a:ext cx="1368152" cy="0"/>
          </a:xfrm>
          <a:prstGeom prst="straightConnector1">
            <a:avLst/>
          </a:prstGeom>
          <a:ln w="444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pil 13">
            <a:extLst>
              <a:ext uri="{FF2B5EF4-FFF2-40B4-BE49-F238E27FC236}">
                <a16:creationId xmlns:a16="http://schemas.microsoft.com/office/drawing/2014/main" id="{00CE7E74-1B1B-77DF-5DDA-0566307101EB}"/>
              </a:ext>
            </a:extLst>
          </p:cNvPr>
          <p:cNvCxnSpPr>
            <a:cxnSpLocks/>
          </p:cNvCxnSpPr>
          <p:nvPr/>
        </p:nvCxnSpPr>
        <p:spPr>
          <a:xfrm>
            <a:off x="6528048" y="3690730"/>
            <a:ext cx="1368152" cy="0"/>
          </a:xfrm>
          <a:prstGeom prst="straightConnector1">
            <a:avLst/>
          </a:prstGeom>
          <a:ln w="444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10BD0BC-05DE-1D42-02A1-231318C53AFE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TrinnVis som støtte ved tilsyn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50105C9A-B90F-2CEB-7567-2E27D3743838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4" name="Bilde 3">
              <a:extLst>
                <a:ext uri="{FF2B5EF4-FFF2-40B4-BE49-F238E27FC236}">
                  <a16:creationId xmlns:a16="http://schemas.microsoft.com/office/drawing/2014/main" id="{C41BA46E-43A9-5A33-7782-6CC94526A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8C667C41-BD5D-8E10-7A18-E088DE260DF6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41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91A9DB77-424F-605D-9C54-71BBA86A2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6117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224655DF-8483-402B-9BC8-23015112AB3E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Enkelt å komme i gang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170A878-2FEA-B181-B76E-0C4CAC6BA004}"/>
              </a:ext>
            </a:extLst>
          </p:cNvPr>
          <p:cNvSpPr txBox="1"/>
          <p:nvPr/>
        </p:nvSpPr>
        <p:spPr>
          <a:xfrm>
            <a:off x="1119245" y="1548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Fast 30% rabatt til PSL-medlemmer og gratis 30 dagers prøveperiode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A027064F-21A8-346E-B0C1-CA402BCAD295}"/>
              </a:ext>
            </a:extLst>
          </p:cNvPr>
          <p:cNvGrpSpPr/>
          <p:nvPr/>
        </p:nvGrpSpPr>
        <p:grpSpPr>
          <a:xfrm>
            <a:off x="1656000" y="2340000"/>
            <a:ext cx="5402582" cy="4228940"/>
            <a:chOff x="1284790" y="2202993"/>
            <a:chExt cx="5402582" cy="4228940"/>
          </a:xfrm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grpSpPr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A007B0DD-D232-7FF5-2C0E-9EC29407A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4790" y="2424590"/>
              <a:ext cx="5400000" cy="4007343"/>
            </a:xfrm>
            <a:prstGeom prst="rect">
              <a:avLst/>
            </a:prstGeom>
          </p:spPr>
        </p:pic>
        <p:pic>
          <p:nvPicPr>
            <p:cNvPr id="13" name="Bilde 12">
              <a:extLst>
                <a:ext uri="{FF2B5EF4-FFF2-40B4-BE49-F238E27FC236}">
                  <a16:creationId xmlns:a16="http://schemas.microsoft.com/office/drawing/2014/main" id="{0CCCDCA2-7230-DF34-9FA6-BE9B3E5C9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7372" y="2202993"/>
              <a:ext cx="5400000" cy="231468"/>
            </a:xfrm>
            <a:prstGeom prst="rect">
              <a:avLst/>
            </a:prstGeom>
          </p:spPr>
        </p:pic>
      </p:grp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DCEF819F-6208-12A0-B0B0-00F763B7A174}"/>
              </a:ext>
            </a:extLst>
          </p:cNvPr>
          <p:cNvSpPr txBox="1"/>
          <p:nvPr/>
        </p:nvSpPr>
        <p:spPr>
          <a:xfrm>
            <a:off x="7380000" y="4788327"/>
            <a:ext cx="3312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b="1" dirty="0" err="1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www.trinnvis.no</a:t>
            </a:r>
            <a:endParaRPr lang="nb-NO" sz="2400" b="1" dirty="0">
              <a:solidFill>
                <a:schemeClr val="bg1">
                  <a:lumMod val="85000"/>
                </a:schemeClr>
              </a:solidFill>
              <a:latin typeface="Helvetica" pitchFamily="2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BC627AFB-99E3-F08F-86DE-09F9443D03B2}"/>
              </a:ext>
            </a:extLst>
          </p:cNvPr>
          <p:cNvSpPr txBox="1"/>
          <p:nvPr/>
        </p:nvSpPr>
        <p:spPr>
          <a:xfrm>
            <a:off x="7380000" y="3339125"/>
            <a:ext cx="4356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Tilbud om gratis oppstartskurs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9000639D-F528-DE1C-83B9-AAFDFDC9B640}"/>
              </a:ext>
            </a:extLst>
          </p:cNvPr>
          <p:cNvSpPr txBox="1"/>
          <p:nvPr/>
        </p:nvSpPr>
        <p:spPr>
          <a:xfrm>
            <a:off x="7380000" y="3719575"/>
            <a:ext cx="4356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Support på telefon og epost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0AE10FC1-7822-44B1-07B3-7BEA85BAAC7E}"/>
              </a:ext>
            </a:extLst>
          </p:cNvPr>
          <p:cNvSpPr txBox="1"/>
          <p:nvPr/>
        </p:nvSpPr>
        <p:spPr>
          <a:xfrm>
            <a:off x="7380000" y="2558579"/>
            <a:ext cx="4356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Enkel registrering og oppstart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AB83C00E-29BB-A310-106D-CB17171E2B42}"/>
              </a:ext>
            </a:extLst>
          </p:cNvPr>
          <p:cNvSpPr txBox="1"/>
          <p:nvPr/>
        </p:nvSpPr>
        <p:spPr>
          <a:xfrm>
            <a:off x="7379999" y="2960654"/>
            <a:ext cx="4356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Konto tilgjengelig med det samme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A1C0C67D-8A61-FAC1-0F20-D053F41FA3B5}"/>
              </a:ext>
            </a:extLst>
          </p:cNvPr>
          <p:cNvSpPr txBox="1"/>
          <p:nvPr/>
        </p:nvSpPr>
        <p:spPr>
          <a:xfrm>
            <a:off x="7380000" y="4449840"/>
            <a:ext cx="4356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Registrering på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63ADECB8-1A4E-C770-FD7C-46C3B2656631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FB0669F7-E062-4958-0F0D-3E3A4F092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6C6839F9-C508-E6B5-E5CB-893BF5B51481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837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  <p:bldP spid="21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91A9DB77-424F-605D-9C54-71BBA86A2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"/>
            <a:ext cx="12192001" cy="6861175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ED68A31A-0DE6-0262-1D80-DB71F1AD5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19" y="1785055"/>
            <a:ext cx="7772400" cy="2491690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E339C28F-146B-7588-531F-1267359ADF7D}"/>
              </a:ext>
            </a:extLst>
          </p:cNvPr>
          <p:cNvSpPr txBox="1"/>
          <p:nvPr/>
        </p:nvSpPr>
        <p:spPr>
          <a:xfrm>
            <a:off x="4340256" y="4705365"/>
            <a:ext cx="35115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Takk for meg!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BB274BE-5A85-AEF7-3CE6-3CAE6D968FB4}"/>
              </a:ext>
            </a:extLst>
          </p:cNvPr>
          <p:cNvSpPr txBox="1"/>
          <p:nvPr/>
        </p:nvSpPr>
        <p:spPr>
          <a:xfrm>
            <a:off x="3255351" y="5517544"/>
            <a:ext cx="5681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400" b="1" dirty="0" err="1">
                <a:solidFill>
                  <a:schemeClr val="bg1">
                    <a:lumMod val="8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ole-vidar@trinnvis.no</a:t>
            </a:r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 – tlf. 485 95 383</a:t>
            </a:r>
          </a:p>
        </p:txBody>
      </p:sp>
    </p:spTree>
    <p:extLst>
      <p:ext uri="{BB962C8B-B14F-4D97-AF65-F5344CB8AC3E}">
        <p14:creationId xmlns:p14="http://schemas.microsoft.com/office/powerpoint/2010/main" val="2467672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er HMS?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1" y="2229120"/>
            <a:ext cx="9239308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«For å sikre at hensynet til arbeidstakers helse, miljø og sikkerhet blir ivaretatt, skal arbeidsgiver sørge for at det utføres systematisk helse-, miljø- og sikkerhetsarbeid på alle plan i virksomheten. Dette skal gjøres i samarbeid med arbeidstakerne og deres tillitsvalgte.»</a:t>
            </a:r>
            <a:endParaRPr lang="nb-NO" sz="8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  <a:cs typeface="Times New Roman" panose="02020603050405020304" pitchFamily="18" charset="0"/>
            </a:endParaRPr>
          </a:p>
          <a:p>
            <a:pPr algn="r"/>
            <a:r>
              <a:rPr lang="nb-NO" sz="16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Arbeidsmiljøloven </a:t>
            </a:r>
            <a:r>
              <a:rPr lang="nb-NO" sz="160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§ 3-1</a:t>
            </a:r>
            <a:r>
              <a:rPr lang="nb-NO" sz="16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 </a:t>
            </a:r>
            <a:endParaRPr lang="nb-NO" sz="1600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E8BA421-5723-D997-A3AA-7E70F1F554EA}"/>
              </a:ext>
            </a:extLst>
          </p:cNvPr>
          <p:cNvSpPr txBox="1"/>
          <p:nvPr/>
        </p:nvSpPr>
        <p:spPr>
          <a:xfrm>
            <a:off x="1119225" y="408456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betyr det for deg?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D5172D1-B0B3-82C9-CC17-3A15F93127CD}"/>
              </a:ext>
            </a:extLst>
          </p:cNvPr>
          <p:cNvSpPr txBox="1"/>
          <p:nvPr/>
        </p:nvSpPr>
        <p:spPr>
          <a:xfrm>
            <a:off x="1656001" y="4623287"/>
            <a:ext cx="9239308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Virksomheten din er pålagt å drive HMS-arbeid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Som leder/eier har du det overordnede ansvaret for dette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Du har i tillegg plikt til å involvere dine ansatte i dette arbeidet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96AD0056-B5D9-219A-C24E-123E093AC98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HMS – helse, miljø og sikkerhet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35334B49-68DE-C906-FAA8-EC998B7246B7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91688A21-012A-A1CD-7DD6-65EDE89AC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1142C6F3-CA2C-C82D-B91A-E5AC0880008C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BE7ABD8-E42C-8F6C-DC23-9C9E59A23A3A}"/>
              </a:ext>
            </a:extLst>
          </p:cNvPr>
          <p:cNvSpPr txBox="1"/>
          <p:nvPr/>
        </p:nvSpPr>
        <p:spPr>
          <a:xfrm>
            <a:off x="1656001" y="5985825"/>
            <a:ext cx="92393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Som leder må du også ta et tre timers lovpålagt HMS-kurs 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11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HMS – helse, miljø og sikkerhet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er fokusområdene innen HMS?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1" y="222912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Fysisk og psykisk arbeidsmiljø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54C0582-0386-0117-0522-4F6E82E33951}"/>
              </a:ext>
            </a:extLst>
          </p:cNvPr>
          <p:cNvSpPr txBox="1"/>
          <p:nvPr/>
        </p:nvSpPr>
        <p:spPr>
          <a:xfrm>
            <a:off x="1656000" y="330912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Ytre miljø – farlige kjemikalier, utslipp, avfall, forurensing 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FA74AAC-3BD3-FE40-EB78-1CA4FDB05CDB}"/>
              </a:ext>
            </a:extLst>
          </p:cNvPr>
          <p:cNvSpPr txBox="1"/>
          <p:nvPr/>
        </p:nvSpPr>
        <p:spPr>
          <a:xfrm>
            <a:off x="1656001" y="2589120"/>
            <a:ext cx="829625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Generell s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ikkerhet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3F3FE7B-1BBA-05DB-35D4-E833879D45CB}"/>
              </a:ext>
            </a:extLst>
          </p:cNvPr>
          <p:cNvSpPr txBox="1"/>
          <p:nvPr/>
        </p:nvSpPr>
        <p:spPr>
          <a:xfrm>
            <a:off x="1656001" y="2949120"/>
            <a:ext cx="69818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Forebygging av skader, slitasje, sykdom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4F035969-5DB5-CBB5-5892-3799123DB2B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15" name="Bilde 14">
              <a:extLst>
                <a:ext uri="{FF2B5EF4-FFF2-40B4-BE49-F238E27FC236}">
                  <a16:creationId xmlns:a16="http://schemas.microsoft.com/office/drawing/2014/main" id="{7C4256CB-AADC-1DB4-BEBF-4A23C3ADF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D0C13018-B64F-B8AE-81F7-6F63DA695272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889598-4945-1EDA-1001-8160106FD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000" y="4230932"/>
            <a:ext cx="4811603" cy="218025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39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HMS – helse, miljø og sikkerhet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D78FC8F-046D-2AB3-1426-5434279DC012}"/>
              </a:ext>
            </a:extLst>
          </p:cNvPr>
          <p:cNvSpPr txBox="1"/>
          <p:nvPr/>
        </p:nvSpPr>
        <p:spPr>
          <a:xfrm>
            <a:off x="1119600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må du gjøre?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1A980A7-1B8F-7F56-91CB-4DEB6347E2F8}"/>
              </a:ext>
            </a:extLst>
          </p:cNvPr>
          <p:cNvSpPr txBox="1"/>
          <p:nvPr/>
        </p:nvSpPr>
        <p:spPr>
          <a:xfrm>
            <a:off x="1656001" y="2243664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Kartlegge forholdene 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på arbeidsplassen ved å gjennomføre vernerunder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F976CBFA-24F7-CE3D-2CA5-D02E5F1B7B7A}"/>
              </a:ext>
            </a:extLst>
          </p:cNvPr>
          <p:cNvSpPr txBox="1"/>
          <p:nvPr/>
        </p:nvSpPr>
        <p:spPr>
          <a:xfrm>
            <a:off x="1656001" y="264024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Gjennomføre r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isikovurderinger og iverksette tiltak der hvor det trengs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4F035969-5DB5-CBB5-5892-3799123DB2B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15" name="Bilde 14">
              <a:extLst>
                <a:ext uri="{FF2B5EF4-FFF2-40B4-BE49-F238E27FC236}">
                  <a16:creationId xmlns:a16="http://schemas.microsoft.com/office/drawing/2014/main" id="{7C4256CB-AADC-1DB4-BEBF-4A23C3ADF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D0C13018-B64F-B8AE-81F7-6F63DA695272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64E549E-86B9-CE25-1B00-733E91E1697A}"/>
              </a:ext>
            </a:extLst>
          </p:cNvPr>
          <p:cNvSpPr txBox="1"/>
          <p:nvPr/>
        </p:nvSpPr>
        <p:spPr>
          <a:xfrm>
            <a:off x="1656000" y="3012768"/>
            <a:ext cx="887999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Gjennomføre preventive tiltak, som brannøvelser, kontrollere brannvern,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kontrollere elektriske installasjoner, kursing osv.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5CBCF782-E6A9-529E-FB69-3D6398996AAF}"/>
              </a:ext>
            </a:extLst>
          </p:cNvPr>
          <p:cNvSpPr txBox="1"/>
          <p:nvPr/>
        </p:nvSpPr>
        <p:spPr>
          <a:xfrm>
            <a:off x="1656000" y="3683088"/>
            <a:ext cx="887999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Lage system for rapportering og behandling av HMS-relaterte avvik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8C9BC2B-D83C-7CE9-6315-DA98A177B95F}"/>
              </a:ext>
            </a:extLst>
          </p:cNvPr>
          <p:cNvSpPr txBox="1"/>
          <p:nvPr/>
        </p:nvSpPr>
        <p:spPr>
          <a:xfrm>
            <a:off x="1656000" y="4063392"/>
            <a:ext cx="887999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Opprette måldokument, skriftlige rutiner og retningslinjer for HMS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2CA5997A-76D8-CDCC-5497-294090E24583}"/>
              </a:ext>
            </a:extLst>
          </p:cNvPr>
          <p:cNvSpPr txBox="1"/>
          <p:nvPr/>
        </p:nvSpPr>
        <p:spPr>
          <a:xfrm>
            <a:off x="1656001" y="4436187"/>
            <a:ext cx="887999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Skaffe oversikt over gjeldene HMS-krav og vite om din virksomhet er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i samsvar med disse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9C6A29D6-5B4E-2A53-3A72-268EC006FEC0}"/>
              </a:ext>
            </a:extLst>
          </p:cNvPr>
          <p:cNvSpPr txBox="1"/>
          <p:nvPr/>
        </p:nvSpPr>
        <p:spPr>
          <a:xfrm>
            <a:off x="1656000" y="5124127"/>
            <a:ext cx="887999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Etablere organisasjonskart hvor ansvar, oppgaver dokumenteres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BBA7FA1A-43DC-ED74-9A69-346ADFA463DA}"/>
              </a:ext>
            </a:extLst>
          </p:cNvPr>
          <p:cNvSpPr txBox="1"/>
          <p:nvPr/>
        </p:nvSpPr>
        <p:spPr>
          <a:xfrm>
            <a:off x="1656000" y="5491440"/>
            <a:ext cx="887999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Lage faste planer for gjennomføring av HMS-tiltak (</a:t>
            </a:r>
            <a:r>
              <a:rPr lang="nb-NO" sz="2000" b="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årshjul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)  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7C8839C8-01FB-331B-82C7-919A15FAFC45}"/>
              </a:ext>
            </a:extLst>
          </p:cNvPr>
          <p:cNvSpPr txBox="1"/>
          <p:nvPr/>
        </p:nvSpPr>
        <p:spPr>
          <a:xfrm>
            <a:off x="1656001" y="6065944"/>
            <a:ext cx="887999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Gjennomføre medarbeidersamtaler</a:t>
            </a:r>
          </a:p>
        </p:txBody>
      </p:sp>
    </p:spTree>
    <p:extLst>
      <p:ext uri="{BB962C8B-B14F-4D97-AF65-F5344CB8AC3E}">
        <p14:creationId xmlns:p14="http://schemas.microsoft.com/office/powerpoint/2010/main" val="209844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HMS – helse, miljø og sikkerhet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Er det vanskelig å drive HMS?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1" y="222912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Kan være omfattende og tidkrevende 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FA74AAC-3BD3-FE40-EB78-1CA4FDB05CDB}"/>
              </a:ext>
            </a:extLst>
          </p:cNvPr>
          <p:cNvSpPr txBox="1"/>
          <p:nvPr/>
        </p:nvSpPr>
        <p:spPr>
          <a:xfrm>
            <a:off x="1656001" y="2589120"/>
            <a:ext cx="829625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Det stilles strenge krav til dokumentasjon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3F3FE7B-1BBA-05DB-35D4-E833879D45CB}"/>
              </a:ext>
            </a:extLst>
          </p:cNvPr>
          <p:cNvSpPr txBox="1"/>
          <p:nvPr/>
        </p:nvSpPr>
        <p:spPr>
          <a:xfrm>
            <a:off x="1656000" y="294912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HMS-arbeidet skal være 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systematisk og en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 integrert del av 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driften – ikke skippertak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D78FC8F-046D-2AB3-1426-5434279DC012}"/>
              </a:ext>
            </a:extLst>
          </p:cNvPr>
          <p:cNvSpPr txBox="1"/>
          <p:nvPr/>
        </p:nvSpPr>
        <p:spPr>
          <a:xfrm>
            <a:off x="1124695" y="4047408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Hvordan skal du ta tak i dette?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1A980A7-1B8F-7F56-91CB-4DEB6347E2F8}"/>
              </a:ext>
            </a:extLst>
          </p:cNvPr>
          <p:cNvSpPr txBox="1"/>
          <p:nvPr/>
        </p:nvSpPr>
        <p:spPr>
          <a:xfrm>
            <a:off x="1656001" y="4584528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Du kan gjøre alt på egenhånd, finne ut hva som kreves og lage egne systemer for HMS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F976CBFA-24F7-CE3D-2CA5-D02E5F1B7B7A}"/>
              </a:ext>
            </a:extLst>
          </p:cNvPr>
          <p:cNvSpPr txBox="1"/>
          <p:nvPr/>
        </p:nvSpPr>
        <p:spPr>
          <a:xfrm>
            <a:off x="1656001" y="5427746"/>
            <a:ext cx="10263856" cy="3708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Du kan bruke et HMS-system som forteller deg: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53C53F81-52BB-C75F-E764-CACB41270F63}"/>
              </a:ext>
            </a:extLst>
          </p:cNvPr>
          <p:cNvSpPr txBox="1"/>
          <p:nvPr/>
        </p:nvSpPr>
        <p:spPr>
          <a:xfrm>
            <a:off x="1656001" y="4974508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spc="-2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Du kan la være å ta tak i det, og satse på at ingenting går galt eller at du får tilsyn... </a:t>
            </a:r>
            <a:endParaRPr lang="nb-NO" sz="2000" b="0" i="0" u="none" strike="noStrike" spc="-20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4F035969-5DB5-CBB5-5892-3799123DB2B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15" name="Bilde 14">
              <a:extLst>
                <a:ext uri="{FF2B5EF4-FFF2-40B4-BE49-F238E27FC236}">
                  <a16:creationId xmlns:a16="http://schemas.microsoft.com/office/drawing/2014/main" id="{7C4256CB-AADC-1DB4-BEBF-4A23C3ADF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D0C13018-B64F-B8AE-81F7-6F63DA695272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7A95C7B-294E-E80C-1536-9626E81A0623}"/>
              </a:ext>
            </a:extLst>
          </p:cNvPr>
          <p:cNvSpPr txBox="1"/>
          <p:nvPr/>
        </p:nvSpPr>
        <p:spPr>
          <a:xfrm>
            <a:off x="1656000" y="330624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Du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 må ha systemer for 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egen 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kontroll av HMS (internkontroll)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FDF97CFC-97E0-4A35-8384-B43D15CEC14D}"/>
              </a:ext>
            </a:extLst>
          </p:cNvPr>
          <p:cNvSpPr txBox="1"/>
          <p:nvPr/>
        </p:nvSpPr>
        <p:spPr>
          <a:xfrm>
            <a:off x="2052000" y="5782745"/>
            <a:ext cx="7500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</a:t>
            </a:r>
            <a:r>
              <a:rPr lang="nb-NO" sz="18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va som må gjøres, hvordan det skal gjøres og når det må gjøres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b-NO" sz="18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Og samtidig forenkler arbeidet</a:t>
            </a:r>
            <a:r>
              <a:rPr lang="nb-NO" sz="18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 </a:t>
            </a:r>
            <a:r>
              <a:rPr lang="nb-NO" sz="18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med HMS-dokumentasjon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698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6" grpId="0"/>
      <p:bldP spid="10" grpId="0"/>
      <p:bldP spid="11" grpId="0"/>
      <p:bldP spid="12" grpId="0"/>
      <p:bldP spid="1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HMS – helse, miljø og sikkerhet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er konsekvensene av å ikke drive HMS?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1" y="222912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Høyere sykefravær pga. feil arbeidsbelastning, dårlig arbeidsmiljø, stress, ulykker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54C0582-0386-0117-0522-4F6E82E33951}"/>
              </a:ext>
            </a:extLst>
          </p:cNvPr>
          <p:cNvSpPr txBox="1"/>
          <p:nvPr/>
        </p:nvSpPr>
        <p:spPr>
          <a:xfrm>
            <a:off x="1656001" y="258912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Virksomheten din kan straffes med bøter og/eller pålegg om utbedring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FA74AAC-3BD3-FE40-EB78-1CA4FDB05CDB}"/>
              </a:ext>
            </a:extLst>
          </p:cNvPr>
          <p:cNvSpPr txBox="1"/>
          <p:nvPr/>
        </p:nvSpPr>
        <p:spPr>
          <a:xfrm>
            <a:off x="1656001" y="294912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Myndighetene kan kreve stans i driften til utbedringspålegg er gjennomført 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3F3FE7B-1BBA-05DB-35D4-E833879D45CB}"/>
              </a:ext>
            </a:extLst>
          </p:cNvPr>
          <p:cNvSpPr txBox="1"/>
          <p:nvPr/>
        </p:nvSpPr>
        <p:spPr>
          <a:xfrm>
            <a:off x="1656000" y="3327408"/>
            <a:ext cx="10535979" cy="6478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Eier/daglig leder kan i spesielt alvorlige tilfeller straffes med bøter og/eller fengsel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(personskade, dødsfall, store materielle skader)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D78FC8F-046D-2AB3-1426-5434279DC012}"/>
              </a:ext>
            </a:extLst>
          </p:cNvPr>
          <p:cNvSpPr txBox="1"/>
          <p:nvPr/>
        </p:nvSpPr>
        <p:spPr>
          <a:xfrm>
            <a:off x="1124695" y="448056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Hvem kan avdekke manglende HMS i virksomheten din?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1A980A7-1B8F-7F56-91CB-4DEB6347E2F8}"/>
              </a:ext>
            </a:extLst>
          </p:cNvPr>
          <p:cNvSpPr txBox="1"/>
          <p:nvPr/>
        </p:nvSpPr>
        <p:spPr>
          <a:xfrm>
            <a:off x="1656001" y="501768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Ansatte og samarbeidspartnere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F976CBFA-24F7-CE3D-2CA5-D02E5F1B7B7A}"/>
              </a:ext>
            </a:extLst>
          </p:cNvPr>
          <p:cNvSpPr txBox="1"/>
          <p:nvPr/>
        </p:nvSpPr>
        <p:spPr>
          <a:xfrm>
            <a:off x="2052000" y="5682816"/>
            <a:ext cx="102638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Arbeidstilsyn, Helsetilsyn, Eltilsyn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53C53F81-52BB-C75F-E764-CACB41270F63}"/>
              </a:ext>
            </a:extLst>
          </p:cNvPr>
          <p:cNvSpPr txBox="1"/>
          <p:nvPr/>
        </p:nvSpPr>
        <p:spPr>
          <a:xfrm>
            <a:off x="1656001" y="537768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Tilsyn fra myndighetene: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4F035969-5DB5-CBB5-5892-3799123DB2B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15" name="Bilde 14">
              <a:extLst>
                <a:ext uri="{FF2B5EF4-FFF2-40B4-BE49-F238E27FC236}">
                  <a16:creationId xmlns:a16="http://schemas.microsoft.com/office/drawing/2014/main" id="{7C4256CB-AADC-1DB4-BEBF-4A23C3ADF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D0C13018-B64F-B8AE-81F7-6F63DA695272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9C9C0B9-CE61-0F58-7466-445E6BFBD4A2}"/>
              </a:ext>
            </a:extLst>
          </p:cNvPr>
          <p:cNvSpPr txBox="1"/>
          <p:nvPr/>
        </p:nvSpPr>
        <p:spPr>
          <a:xfrm>
            <a:off x="1650551" y="5987952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Uforutsette og uønskede hendelser</a:t>
            </a:r>
          </a:p>
        </p:txBody>
      </p:sp>
    </p:spTree>
    <p:extLst>
      <p:ext uri="{BB962C8B-B14F-4D97-AF65-F5344CB8AC3E}">
        <p14:creationId xmlns:p14="http://schemas.microsoft.com/office/powerpoint/2010/main" val="391774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5" grpId="0"/>
      <p:bldP spid="6" grpId="0"/>
      <p:bldP spid="10" grpId="0"/>
      <p:bldP spid="11" grpId="0"/>
      <p:bldP spid="12" grpId="0"/>
      <p:bldP spid="1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HMS – helse, miljø og sikkerhet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med verneombud?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0" y="327312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Virksomheter med mer enn to arbeidstakere skal ha verneombud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F674248-BA9C-C96B-7712-4AA27C9F60EA}"/>
              </a:ext>
            </a:extLst>
          </p:cNvPr>
          <p:cNvSpPr txBox="1"/>
          <p:nvPr/>
        </p:nvSpPr>
        <p:spPr>
          <a:xfrm>
            <a:off x="1656001" y="2229120"/>
            <a:ext cx="1026385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«Verneombudet skal ivareta arbeidstakernes interesser som angår arbeidsmiljøet, 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og sikre at arbeid blir utført på en slik måte at hensynet til arbeidstakernes sikkerhet, helse og velferd er ivaretatt»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C98F762-73FB-2F72-2317-FEA5E7EE9DC0}"/>
              </a:ext>
            </a:extLst>
          </p:cNvPr>
          <p:cNvSpPr txBox="1"/>
          <p:nvPr/>
        </p:nvSpPr>
        <p:spPr>
          <a:xfrm>
            <a:off x="1141015" y="444456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Kan du få unntak fra verneombud?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1384F62-0B37-7224-06E2-8BA547531899}"/>
              </a:ext>
            </a:extLst>
          </p:cNvPr>
          <p:cNvSpPr txBox="1"/>
          <p:nvPr/>
        </p:nvSpPr>
        <p:spPr>
          <a:xfrm>
            <a:off x="1677771" y="4999968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Ja, hvis virksomheten har færre enn 10 arbeidstakere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BB12E4F-3EB0-4CED-64CD-5FD71A799151}"/>
              </a:ext>
            </a:extLst>
          </p:cNvPr>
          <p:cNvSpPr txBox="1"/>
          <p:nvPr/>
        </p:nvSpPr>
        <p:spPr>
          <a:xfrm>
            <a:off x="1677771" y="5374362"/>
            <a:ext cx="1026385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Alle ansatte skal da være enige om dette, og det skal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lages skriftlig avtale (varighet to år)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4B4F00F3-3F62-3306-3325-19F1D71EDE6F}"/>
              </a:ext>
            </a:extLst>
          </p:cNvPr>
          <p:cNvSpPr txBox="1"/>
          <p:nvPr/>
        </p:nvSpPr>
        <p:spPr>
          <a:xfrm>
            <a:off x="1656000" y="367200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Arbeidsgiver skal sørge for at verneombudet får (40 timers) opplæring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BF3330DE-0E33-6E58-6414-E9D5BC6F32A0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9390821C-3A5E-9013-EC08-5491D2562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3A10119F-08C5-1F26-3957-CCBB4983672C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216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6" grpId="0"/>
      <p:bldP spid="10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635CBE7E-01F6-EC41-ADBD-E2D1C30F28D1}" vid="{06F50397-D3BE-C441-B180-BA4A14180E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13413</TotalTime>
  <Words>2371</Words>
  <Application>Microsoft Office PowerPoint</Application>
  <PresentationFormat>Widescreen</PresentationFormat>
  <Paragraphs>331</Paragraphs>
  <Slides>39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Courier New</vt:lpstr>
      <vt:lpstr>Helvetica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ole-vidar</dc:creator>
  <cp:lastModifiedBy>Anna Sundberg</cp:lastModifiedBy>
  <cp:revision>91</cp:revision>
  <cp:lastPrinted>2022-10-21T07:16:36Z</cp:lastPrinted>
  <dcterms:created xsi:type="dcterms:W3CDTF">2022-10-17T10:55:28Z</dcterms:created>
  <dcterms:modified xsi:type="dcterms:W3CDTF">2023-04-18T07:44:01Z</dcterms:modified>
</cp:coreProperties>
</file>