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8" r:id="rId19"/>
    <p:sldId id="274" r:id="rId20"/>
    <p:sldId id="275" r:id="rId21"/>
    <p:sldId id="276" r:id="rId22"/>
    <p:sldId id="277" r:id="rId23"/>
    <p:sldId id="278" r:id="rId24"/>
    <p:sldId id="289" r:id="rId25"/>
    <p:sldId id="279" r:id="rId26"/>
    <p:sldId id="280" r:id="rId27"/>
    <p:sldId id="281" r:id="rId28"/>
    <p:sldId id="282" r:id="rId29"/>
    <p:sldId id="284" r:id="rId30"/>
    <p:sldId id="285" r:id="rId31"/>
    <p:sldId id="283" r:id="rId32"/>
    <p:sldId id="286" r:id="rId33"/>
    <p:sldId id="287" r:id="rId34"/>
    <p:sldId id="288" r:id="rId35"/>
    <p:sldId id="260" r:id="rId36"/>
  </p:sldIdLst>
  <p:sldSz cx="12192000" cy="6858000"/>
  <p:notesSz cx="6858000" cy="9144000"/>
  <p:defaultTextStyle>
    <a:defPPr>
      <a:defRPr lang="nb-NO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9698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D0CC6-557A-44B0-A791-CE209AF085C9}" v="12" dt="2023-04-14T08:28:37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56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C935E-F6FD-4656-A925-355F819F84ED}" type="datetimeFigureOut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175A4-3B48-48BC-9176-5319DDCB03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33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8A1F835-3495-8142-91F6-C249A22A5D95}"/>
              </a:ext>
            </a:extLst>
          </p:cNvPr>
          <p:cNvSpPr/>
          <p:nvPr userDrawn="1"/>
        </p:nvSpPr>
        <p:spPr>
          <a:xfrm>
            <a:off x="2802673" y="0"/>
            <a:ext cx="938932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288358C-D5FC-CB4A-8F4E-63CA4F0D433C}"/>
              </a:ext>
            </a:extLst>
          </p:cNvPr>
          <p:cNvSpPr/>
          <p:nvPr userDrawn="1"/>
        </p:nvSpPr>
        <p:spPr>
          <a:xfrm>
            <a:off x="1" y="0"/>
            <a:ext cx="30554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7287778-6C79-4FC6-B90D-7FC94A2BFB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7087" y="1341570"/>
            <a:ext cx="6792686" cy="3245298"/>
          </a:xfrm>
        </p:spPr>
        <p:txBody>
          <a:bodyPr lIns="0" tIns="0" rIns="0" bIns="0" anchor="t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 på presentasjonen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66C5B47-CF0B-4A10-B0A9-2840DDB221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7374" y="4748253"/>
            <a:ext cx="6146254" cy="61555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0" spc="-10" baseline="0">
                <a:solidFill>
                  <a:schemeClr val="accent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 dirty="0"/>
              <a:t>Fornavn</a:t>
            </a:r>
            <a:br>
              <a:rPr lang="nb-NO" dirty="0"/>
            </a:br>
            <a:r>
              <a:rPr lang="nb-NO" dirty="0"/>
              <a:t>Etternavn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7BDB965E-6545-4EE1-9D03-3353AC216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7087" y="5516430"/>
            <a:ext cx="6146254" cy="169277"/>
          </a:xfrm>
        </p:spPr>
        <p:txBody>
          <a:bodyPr wrap="square">
            <a:spAutoFit/>
          </a:bodyPr>
          <a:lstStyle>
            <a:lvl1pPr marL="0" indent="0">
              <a:buNone/>
              <a:defRPr sz="1100" b="0" i="0" spc="-5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Arbeidstittel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BBFDAC-D63C-1540-9AE4-BE060528C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733" y="409298"/>
            <a:ext cx="2329969" cy="146152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426A43-DB71-7844-BE55-EC3E57CE6E82}"/>
              </a:ext>
            </a:extLst>
          </p:cNvPr>
          <p:cNvSpPr txBox="1"/>
          <p:nvPr userDrawn="1"/>
        </p:nvSpPr>
        <p:spPr>
          <a:xfrm>
            <a:off x="590832" y="5944787"/>
            <a:ext cx="187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0" i="0" dirty="0" err="1">
                <a:latin typeface="Book Antiqua" panose="02040602050305030304" pitchFamily="18" charset="0"/>
                <a:cs typeface="Arial" panose="020B0604020202020204" pitchFamily="34" charset="0"/>
              </a:rPr>
              <a:t>ovgj.no</a:t>
            </a:r>
            <a:endParaRPr lang="nb-NO" sz="1400" b="0" i="0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2" name="Plassholder for tekst 24">
            <a:extLst>
              <a:ext uri="{FF2B5EF4-FFF2-40B4-BE49-F238E27FC236}">
                <a16:creationId xmlns:a16="http://schemas.microsoft.com/office/drawing/2014/main" id="{AB94724F-93ED-DE4E-A2AE-A6339FB56F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7086" y="5990954"/>
            <a:ext cx="1140367" cy="215444"/>
          </a:xfrm>
        </p:spPr>
        <p:txBody>
          <a:bodyPr wrap="square">
            <a:spAutoFit/>
          </a:bodyPr>
          <a:lstStyle>
            <a:lvl1pPr marL="0" indent="0">
              <a:buNone/>
              <a:defRPr sz="1400" b="0" i="0" spc="-5" baseline="0">
                <a:solidFill>
                  <a:schemeClr val="accent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err="1"/>
              <a:t>dd.mm.åå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267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/ utheving / viktig po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7EA9D39-A077-5146-B1B8-F4B99D1950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92D044-27E6-4258-8D6D-2807CA44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6B6067E-D383-4671-9286-7A9300308541}" type="datetime1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60196-8733-4C6E-9B06-28D21544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DEEF7E-3C77-493E-A472-0429ED0F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34ED332-7C70-8546-AB4C-CD7E32978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8630" y="1733858"/>
            <a:ext cx="6401220" cy="3155538"/>
          </a:xfrm>
        </p:spPr>
        <p:txBody>
          <a:bodyPr/>
          <a:lstStyle>
            <a:lvl1pPr>
              <a:defRPr b="0" i="1">
                <a:latin typeface="Book Antiqua" panose="02040602050305030304" pitchFamily="18" charset="0"/>
              </a:defRPr>
            </a:lvl1pPr>
          </a:lstStyle>
          <a:p>
            <a:r>
              <a:rPr lang="nb-NO" dirty="0"/>
              <a:t>Klikk for å redigere sitat / utheving / viktig poengtering</a:t>
            </a:r>
          </a:p>
        </p:txBody>
      </p:sp>
    </p:spTree>
    <p:extLst>
      <p:ext uri="{BB962C8B-B14F-4D97-AF65-F5344CB8AC3E}">
        <p14:creationId xmlns:p14="http://schemas.microsoft.com/office/powerpoint/2010/main" val="115155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22268A-2033-4F61-A74E-34E29338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62DB098-4587-42C7-90F3-8AF8EEBA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198DF84E-E8A9-4BA3-8E04-F0C3D7490169}" type="datetime1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076DB63-3739-45FB-B75D-BEF5F739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7310E2-9930-417E-A096-8D1225C4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13" y="6399967"/>
            <a:ext cx="801152" cy="184666"/>
          </a:xfrm>
        </p:spPr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6643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1BF68BB-D8B5-485B-917A-8A896B9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63338A7-173E-4586-B1E7-C66464825924}" type="datetime1">
              <a:rPr lang="nb-NO" smtClean="0"/>
              <a:t>18.04.2023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836440C-0DF9-41CB-A28D-297B2F51F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25F7C6BC-086B-4518-BF55-E116E332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13" y="6399967"/>
            <a:ext cx="801152" cy="184666"/>
          </a:xfrm>
        </p:spPr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713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9D70FA9-FBD4-614D-B966-F7CE760614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45D8366-67A9-4C47-97F4-20FFFBAF52C4}"/>
              </a:ext>
            </a:extLst>
          </p:cNvPr>
          <p:cNvSpPr txBox="1"/>
          <p:nvPr userDrawn="1"/>
        </p:nvSpPr>
        <p:spPr>
          <a:xfrm>
            <a:off x="7618764" y="4941732"/>
            <a:ext cx="1961931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30" spc="115" baseline="0" dirty="0">
                <a:latin typeface="Acumin Pro Semibold" panose="020B0704020202020204" pitchFamily="34" charset="0"/>
              </a:rPr>
              <a:t>foraform.no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1A74475-4B26-C04D-8C77-785B56A89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69" y="528799"/>
            <a:ext cx="4064101" cy="255477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CCD54DE-909D-F042-8B1D-C00187363CC9}"/>
              </a:ext>
            </a:extLst>
          </p:cNvPr>
          <p:cNvSpPr txBox="1"/>
          <p:nvPr userDrawn="1"/>
        </p:nvSpPr>
        <p:spPr>
          <a:xfrm>
            <a:off x="551662" y="6198868"/>
            <a:ext cx="2433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accent1"/>
                </a:solidFill>
              </a:rPr>
              <a:t>Våre kontorer: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B0A8800-DCAC-3549-9A7A-CB3949660A1E}"/>
              </a:ext>
            </a:extLst>
          </p:cNvPr>
          <p:cNvSpPr txBox="1"/>
          <p:nvPr userDrawn="1"/>
        </p:nvSpPr>
        <p:spPr>
          <a:xfrm>
            <a:off x="2032498" y="6224176"/>
            <a:ext cx="6604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KRISTIANSUND    /    MOLDE    /    ØRSTA    /    ÅLESUND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E59AD86D-FFD7-7D40-AE1A-02AE87B67972}"/>
              </a:ext>
            </a:extLst>
          </p:cNvPr>
          <p:cNvCxnSpPr>
            <a:cxnSpLocks/>
          </p:cNvCxnSpPr>
          <p:nvPr userDrawn="1"/>
        </p:nvCxnSpPr>
        <p:spPr>
          <a:xfrm>
            <a:off x="630998" y="5999283"/>
            <a:ext cx="10930004" cy="0"/>
          </a:xfrm>
          <a:prstGeom prst="line">
            <a:avLst/>
          </a:prstGeom>
          <a:ln w="508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AB6B379-03BC-414A-9B64-508232C8B82D}"/>
              </a:ext>
            </a:extLst>
          </p:cNvPr>
          <p:cNvSpPr txBox="1"/>
          <p:nvPr userDrawn="1"/>
        </p:nvSpPr>
        <p:spPr>
          <a:xfrm>
            <a:off x="10348458" y="6224176"/>
            <a:ext cx="187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0" i="0" dirty="0" err="1">
                <a:solidFill>
                  <a:schemeClr val="accent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ovgj.no</a:t>
            </a:r>
            <a:endParaRPr lang="nb-NO" sz="1400" b="0" i="0" dirty="0">
              <a:solidFill>
                <a:schemeClr val="accent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7FC7AD1-E06A-8049-8BA5-4B6EA5AD5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98" y="978155"/>
            <a:ext cx="6036020" cy="134835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tekst</a:t>
            </a:r>
          </a:p>
        </p:txBody>
      </p:sp>
      <p:sp>
        <p:nvSpPr>
          <p:cNvPr id="10" name="Plassholder for bilde 18">
            <a:extLst>
              <a:ext uri="{FF2B5EF4-FFF2-40B4-BE49-F238E27FC236}">
                <a16:creationId xmlns:a16="http://schemas.microsoft.com/office/drawing/2014/main" id="{BAD6574F-CFB3-524E-94C9-A9259574ED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99" y="3429000"/>
            <a:ext cx="2228742" cy="2174621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7D4076F3-04A0-DC4A-88DB-BCB77A54F2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4250" y="3409628"/>
            <a:ext cx="6146254" cy="61555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0" spc="-10" baseline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 dirty="0"/>
              <a:t>Fornavn</a:t>
            </a:r>
            <a:br>
              <a:rPr lang="nb-NO" dirty="0"/>
            </a:br>
            <a:r>
              <a:rPr lang="nb-NO" dirty="0"/>
              <a:t>Etternavn</a:t>
            </a:r>
          </a:p>
        </p:txBody>
      </p:sp>
      <p:sp>
        <p:nvSpPr>
          <p:cNvPr id="13" name="Plassholder for tekst 24">
            <a:extLst>
              <a:ext uri="{FF2B5EF4-FFF2-40B4-BE49-F238E27FC236}">
                <a16:creationId xmlns:a16="http://schemas.microsoft.com/office/drawing/2014/main" id="{15365969-0E2E-9A44-A31A-97BFAC5F0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3963" y="4300607"/>
            <a:ext cx="6146254" cy="169277"/>
          </a:xfrm>
        </p:spPr>
        <p:txBody>
          <a:bodyPr wrap="square">
            <a:spAutoFit/>
          </a:bodyPr>
          <a:lstStyle>
            <a:lvl1pPr marL="0" indent="0">
              <a:buNone/>
              <a:defRPr sz="1100" b="0" i="0" spc="-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Arbeidstittel</a:t>
            </a:r>
          </a:p>
        </p:txBody>
      </p:sp>
      <p:sp>
        <p:nvSpPr>
          <p:cNvPr id="14" name="Plassholder for tekst 24">
            <a:extLst>
              <a:ext uri="{FF2B5EF4-FFF2-40B4-BE49-F238E27FC236}">
                <a16:creationId xmlns:a16="http://schemas.microsoft.com/office/drawing/2014/main" id="{55AE5689-D3A9-DB43-BFDC-35F7CF1B33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3962" y="4652329"/>
            <a:ext cx="1140367" cy="184666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spc="-5" baseline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 err="1"/>
              <a:t>dd.mm.åå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868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9D70FA9-FBD4-614D-B966-F7CE760614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45D8366-67A9-4C47-97F4-20FFFBAF52C4}"/>
              </a:ext>
            </a:extLst>
          </p:cNvPr>
          <p:cNvSpPr txBox="1"/>
          <p:nvPr userDrawn="1"/>
        </p:nvSpPr>
        <p:spPr>
          <a:xfrm>
            <a:off x="7618764" y="4941732"/>
            <a:ext cx="1961931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30" spc="115" baseline="0" dirty="0">
                <a:latin typeface="Acumin Pro Semibold" panose="020B0704020202020204" pitchFamily="34" charset="0"/>
              </a:rPr>
              <a:t>foraform.no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1A74475-4B26-C04D-8C77-785B56A89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78" y="978603"/>
            <a:ext cx="5497444" cy="345580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CCD54DE-909D-F042-8B1D-C00187363CC9}"/>
              </a:ext>
            </a:extLst>
          </p:cNvPr>
          <p:cNvSpPr txBox="1"/>
          <p:nvPr userDrawn="1"/>
        </p:nvSpPr>
        <p:spPr>
          <a:xfrm>
            <a:off x="551662" y="6198868"/>
            <a:ext cx="2433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accent1"/>
                </a:solidFill>
              </a:rPr>
              <a:t>Våre kontorer: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B0A8800-DCAC-3549-9A7A-CB3949660A1E}"/>
              </a:ext>
            </a:extLst>
          </p:cNvPr>
          <p:cNvSpPr txBox="1"/>
          <p:nvPr userDrawn="1"/>
        </p:nvSpPr>
        <p:spPr>
          <a:xfrm>
            <a:off x="2032498" y="6224176"/>
            <a:ext cx="6604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KRISTIANSUND    /    MOLDE    /    ØRSTA    /    ÅLESUND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E59AD86D-FFD7-7D40-AE1A-02AE87B67972}"/>
              </a:ext>
            </a:extLst>
          </p:cNvPr>
          <p:cNvCxnSpPr>
            <a:cxnSpLocks/>
          </p:cNvCxnSpPr>
          <p:nvPr userDrawn="1"/>
        </p:nvCxnSpPr>
        <p:spPr>
          <a:xfrm>
            <a:off x="630998" y="5999283"/>
            <a:ext cx="10930004" cy="0"/>
          </a:xfrm>
          <a:prstGeom prst="line">
            <a:avLst/>
          </a:prstGeom>
          <a:ln w="508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AB6B379-03BC-414A-9B64-508232C8B82D}"/>
              </a:ext>
            </a:extLst>
          </p:cNvPr>
          <p:cNvSpPr txBox="1"/>
          <p:nvPr userDrawn="1"/>
        </p:nvSpPr>
        <p:spPr>
          <a:xfrm>
            <a:off x="10348458" y="6224176"/>
            <a:ext cx="187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0" i="0" dirty="0" err="1">
                <a:solidFill>
                  <a:schemeClr val="accent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ovgj.no</a:t>
            </a:r>
            <a:endParaRPr lang="nb-NO" sz="1400" b="0" i="0" dirty="0">
              <a:solidFill>
                <a:schemeClr val="accent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3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5C8BBF-A324-4D4D-B242-48879E94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6F1CAA-C7BB-428D-B5B7-15D04ACA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>
              <a:buClr>
                <a:schemeClr val="accent1"/>
              </a:buClr>
              <a:buFont typeface="Arial" panose="020B0604020202020204" pitchFamily="34" charset="0"/>
              <a:buChar char="•"/>
              <a:defRPr baseline="0">
                <a:solidFill>
                  <a:schemeClr val="accent2"/>
                </a:solidFill>
              </a:defRPr>
            </a:lvl1pPr>
            <a:lvl2pPr marL="1119188" indent="-200819">
              <a:buClr>
                <a:schemeClr val="accent1"/>
              </a:buClr>
              <a:buFont typeface="Arial" panose="020B0604020202020204" pitchFamily="34" charset="0"/>
              <a:buChar char="•"/>
              <a:defRPr baseline="0">
                <a:solidFill>
                  <a:schemeClr val="accent2"/>
                </a:solidFill>
              </a:defRPr>
            </a:lvl2pPr>
            <a:lvl3pPr marL="2149200" indent="-194400">
              <a:buClr>
                <a:schemeClr val="accent1"/>
              </a:buClr>
              <a:buFont typeface="Arial" panose="020B0604020202020204" pitchFamily="34" charset="0"/>
              <a:buChar char="•"/>
              <a:defRPr baseline="0">
                <a:solidFill>
                  <a:schemeClr val="accent2"/>
                </a:solidFill>
              </a:defRPr>
            </a:lvl3pPr>
            <a:lvl4pPr marL="2149200" indent="-194400">
              <a:buClr>
                <a:schemeClr val="accent2"/>
              </a:buClr>
              <a:buFont typeface="Arial" panose="020B0604020202020204" pitchFamily="34" charset="0"/>
              <a:buChar char="•"/>
              <a:defRPr baseline="0">
                <a:solidFill>
                  <a:schemeClr val="accent2"/>
                </a:solidFill>
              </a:defRPr>
            </a:lvl4pPr>
            <a:lvl5pPr marL="2149200" indent="-194400">
              <a:buClr>
                <a:schemeClr val="accent2"/>
              </a:buClr>
              <a:buFont typeface="Arial" panose="020B0604020202020204" pitchFamily="34" charset="0"/>
              <a:buChar char="•"/>
              <a:defRPr baseline="0">
                <a:solidFill>
                  <a:schemeClr val="accent2"/>
                </a:solidFill>
              </a:defRPr>
            </a:lvl5pPr>
            <a:lvl6pPr>
              <a:buClr>
                <a:schemeClr val="accent1"/>
              </a:buClr>
              <a:defRPr/>
            </a:lvl6pPr>
            <a:lvl7pPr>
              <a:buClr>
                <a:schemeClr val="accent1"/>
              </a:buClr>
              <a:defRPr/>
            </a:lvl7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92D044-27E6-4258-8D6D-2807CA44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60196-8733-4C6E-9B06-28D21544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 dirty="0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DEEF7E-3C77-493E-A472-0429ED0F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652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5C8BBF-A324-4D4D-B242-48879E94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42" y="978155"/>
            <a:ext cx="6025972" cy="1689475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6F1CAA-C7BB-428D-B5B7-15D04ACAD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7" y="2920050"/>
            <a:ext cx="6025971" cy="2959795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92D044-27E6-4258-8D6D-2807CA44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C898C03-E6B7-4217-871E-956A169E6241}" type="datetime1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60196-8733-4C6E-9B06-28D21544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DEEF7E-3C77-493E-A472-0429ED0F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ilde 18">
            <a:extLst>
              <a:ext uri="{FF2B5EF4-FFF2-40B4-BE49-F238E27FC236}">
                <a16:creationId xmlns:a16="http://schemas.microsoft.com/office/drawing/2014/main" id="{15C046BF-59C8-4EC8-A1CB-FA365E2007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9131" y="978155"/>
            <a:ext cx="3780719" cy="490169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4388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8">
            <a:extLst>
              <a:ext uri="{FF2B5EF4-FFF2-40B4-BE49-F238E27FC236}">
                <a16:creationId xmlns:a16="http://schemas.microsoft.com/office/drawing/2014/main" id="{15C046BF-59C8-4EC8-A1CB-FA365E2007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6171" y="0"/>
            <a:ext cx="6735829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AE7AE7C-07F3-8743-9669-F6764B5F9000}"/>
              </a:ext>
            </a:extLst>
          </p:cNvPr>
          <p:cNvSpPr/>
          <p:nvPr userDrawn="1"/>
        </p:nvSpPr>
        <p:spPr>
          <a:xfrm>
            <a:off x="0" y="0"/>
            <a:ext cx="54561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95C8BBF-A324-4D4D-B242-48879E94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7" y="972377"/>
            <a:ext cx="4207736" cy="2405429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92D044-27E6-4258-8D6D-2807CA44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51AF8DC2-E171-4FA8-8EF0-A55F9E6FFCFA}" type="datetime1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60196-8733-4C6E-9B06-28D21544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DEEF7E-3C77-493E-A472-0429ED0F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235E6F7-9E34-4A2B-B1C9-377902C370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98" y="4350183"/>
            <a:ext cx="4207736" cy="69249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None/>
              <a:defRPr b="0" i="1">
                <a:latin typeface="Book Antiqua" panose="02040602050305030304" pitchFamily="18" charset="0"/>
              </a:defRPr>
            </a:lvl1pPr>
          </a:lstStyle>
          <a:p>
            <a:pPr lvl="0"/>
            <a:r>
              <a:rPr lang="nb-NO" dirty="0"/>
              <a:t>Ingress</a:t>
            </a:r>
          </a:p>
        </p:txBody>
      </p:sp>
    </p:spTree>
    <p:extLst>
      <p:ext uri="{BB962C8B-B14F-4D97-AF65-F5344CB8AC3E}">
        <p14:creationId xmlns:p14="http://schemas.microsoft.com/office/powerpoint/2010/main" val="13640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8B1FC0-0F59-4DF4-8DF9-3413BA92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8FD98B0-795B-4903-97C3-CCC8CD63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81F6B5CD-945E-482C-A673-BC204B9766A1}" type="datetime1">
              <a:rPr lang="nb-NO" smtClean="0"/>
              <a:t>18.04.2023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87DB142-5D05-463F-9D8C-D691FE96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EEC3726-1F77-496B-B069-5ABC6EC4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13" y="6399967"/>
            <a:ext cx="801152" cy="184666"/>
          </a:xfrm>
        </p:spPr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62499487-8273-42D8-9192-8A578449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519610"/>
            <a:ext cx="4634163" cy="3360235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A5366924-DBD4-46E2-BD82-90EF2BCB7E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2349" y="2519610"/>
            <a:ext cx="4634163" cy="3360235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388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5C8BBF-A324-4D4D-B242-48879E94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40831" cy="1081835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92D044-27E6-4258-8D6D-2807CA44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3FFDDB3-D27D-41B1-80E2-9C19A4F40A84}" type="datetime1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60196-8733-4C6E-9B06-28D21544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DEEF7E-3C77-493E-A472-0429ED0F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ilde 18">
            <a:extLst>
              <a:ext uri="{FF2B5EF4-FFF2-40B4-BE49-F238E27FC236}">
                <a16:creationId xmlns:a16="http://schemas.microsoft.com/office/drawing/2014/main" id="{15C046BF-59C8-4EC8-A1CB-FA365E2007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98" y="2519610"/>
            <a:ext cx="4634163" cy="336023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bilde 18">
            <a:extLst>
              <a:ext uri="{FF2B5EF4-FFF2-40B4-BE49-F238E27FC236}">
                <a16:creationId xmlns:a16="http://schemas.microsoft.com/office/drawing/2014/main" id="{6F57E787-850E-4259-BF34-2796228831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23345" y="2517460"/>
            <a:ext cx="4648484" cy="336023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8286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8">
            <a:extLst>
              <a:ext uri="{FF2B5EF4-FFF2-40B4-BE49-F238E27FC236}">
                <a16:creationId xmlns:a16="http://schemas.microsoft.com/office/drawing/2014/main" id="{15C046BF-59C8-4EC8-A1CB-FA365E2007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98" y="818872"/>
            <a:ext cx="10930004" cy="5008226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92D044-27E6-4258-8D6D-2807CA44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FA530E9-E86A-4372-B66E-C2D327A5DFF4}" type="datetime1">
              <a:rPr lang="nb-NO" smtClean="0"/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260196-8733-4C6E-9B06-28D21544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DEEF7E-3C77-493E-A472-0429ED0F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DAB49793-43DF-4244-A431-C0FC4243C057}"/>
              </a:ext>
            </a:extLst>
          </p:cNvPr>
          <p:cNvCxnSpPr>
            <a:cxnSpLocks/>
          </p:cNvCxnSpPr>
          <p:nvPr userDrawn="1"/>
        </p:nvCxnSpPr>
        <p:spPr>
          <a:xfrm>
            <a:off x="630998" y="6267650"/>
            <a:ext cx="10930004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k 10">
            <a:extLst>
              <a:ext uri="{FF2B5EF4-FFF2-40B4-BE49-F238E27FC236}">
                <a16:creationId xmlns:a16="http://schemas.microsoft.com/office/drawing/2014/main" id="{B0A04286-4AAE-1B41-A1E8-ABE6DB044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4625" y="251826"/>
            <a:ext cx="440143" cy="4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6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bilde (mørk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8">
            <a:extLst>
              <a:ext uri="{FF2B5EF4-FFF2-40B4-BE49-F238E27FC236}">
                <a16:creationId xmlns:a16="http://schemas.microsoft.com/office/drawing/2014/main" id="{15C046BF-59C8-4EC8-A1CB-FA365E2007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2BC61BA1-BBCF-A249-B1BB-AD42589DE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677" y="546550"/>
            <a:ext cx="1315300" cy="13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bilde (lys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8">
            <a:extLst>
              <a:ext uri="{FF2B5EF4-FFF2-40B4-BE49-F238E27FC236}">
                <a16:creationId xmlns:a16="http://schemas.microsoft.com/office/drawing/2014/main" id="{15C046BF-59C8-4EC8-A1CB-FA365E2007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02EF27-05E6-7141-9F66-A3D80C1BA5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8" y="546550"/>
            <a:ext cx="1315300" cy="13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3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7FE81DE-B00A-4DE7-8948-A653C84F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9A6A5C-BEAE-4E97-9AF7-410E634F0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98" y="2353135"/>
            <a:ext cx="9635514" cy="27023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5"/>
            <a:r>
              <a:rPr lang="nb-NO" dirty="0"/>
              <a:t>Fjerde nivå</a:t>
            </a:r>
          </a:p>
          <a:p>
            <a:pPr lvl="6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59EE71-7603-443C-81F3-EE27D244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18001" y="6423050"/>
            <a:ext cx="1069811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rgbClr val="414042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r>
              <a:rPr lang="nb-NO" dirty="0" err="1"/>
              <a:t>dd.mm.åååå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80AD29-D4A5-4919-9D26-3132CF3AB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998" y="6423050"/>
            <a:ext cx="847680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368299-0A87-4DA5-91C9-CAA42D280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9850" y="6423050"/>
            <a:ext cx="801152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 b="1" i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side </a:t>
            </a:r>
            <a:fld id="{233D8DEA-533A-4B52-9442-01EB55D09307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054D427D-A474-4077-BC40-0F6F1400EE27}"/>
              </a:ext>
            </a:extLst>
          </p:cNvPr>
          <p:cNvCxnSpPr>
            <a:cxnSpLocks/>
          </p:cNvCxnSpPr>
          <p:nvPr userDrawn="1"/>
        </p:nvCxnSpPr>
        <p:spPr>
          <a:xfrm>
            <a:off x="630998" y="6267650"/>
            <a:ext cx="10930004" cy="0"/>
          </a:xfrm>
          <a:prstGeom prst="line">
            <a:avLst/>
          </a:prstGeom>
          <a:ln w="5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k 8">
            <a:extLst>
              <a:ext uri="{FF2B5EF4-FFF2-40B4-BE49-F238E27FC236}">
                <a16:creationId xmlns:a16="http://schemas.microsoft.com/office/drawing/2014/main" id="{BB687C1F-1962-0542-8D47-CD4E36B640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33731" y="251826"/>
            <a:ext cx="696607" cy="7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5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2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4" r:id="rId13"/>
    <p:sldLayoutId id="2147483665" r:id="rId14"/>
  </p:sldLayoutIdLst>
  <p:hf hdr="0"/>
  <p:txStyles>
    <p:titleStyle>
      <a:lvl1pPr algn="l" defTabSz="914355" rtl="0" eaLnBrk="1" latinLnBrk="0" hangingPunct="1">
        <a:lnSpc>
          <a:spcPct val="95000"/>
        </a:lnSpc>
        <a:spcBef>
          <a:spcPct val="0"/>
        </a:spcBef>
        <a:buNone/>
        <a:defRPr sz="3700" kern="1200" baseline="0">
          <a:solidFill>
            <a:schemeClr val="accent2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342900" indent="-342900" algn="l" defTabSz="914355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1119188" indent="-200819" algn="l" defTabSz="914355" rtl="0" eaLnBrk="1" latinLnBrk="0" hangingPunct="1">
        <a:lnSpc>
          <a:spcPct val="12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2149200" indent="-194400" algn="l" defTabSz="914355" rtl="0" eaLnBrk="1" latinLnBrk="0" hangingPunct="1">
        <a:lnSpc>
          <a:spcPct val="120000"/>
        </a:lnSpc>
        <a:spcBef>
          <a:spcPts val="9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2149200" indent="-194400" algn="l" defTabSz="914355" rtl="0" eaLnBrk="1" latinLnBrk="0" hangingPunct="1">
        <a:lnSpc>
          <a:spcPct val="120000"/>
        </a:lnSpc>
        <a:spcBef>
          <a:spcPts val="9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49200" indent="-194400" algn="l" defTabSz="914355" rtl="0" eaLnBrk="1" latinLnBrk="0" hangingPunct="1">
        <a:lnSpc>
          <a:spcPct val="120000"/>
        </a:lnSpc>
        <a:spcBef>
          <a:spcPts val="9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eforeningen.no/jus-og-arbeidsliv/drift-av-legekontor/kjop-og-salg-av-praksis/retningslinjer-for-nemndsbehandling-avtalespesialister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46C94D-6C08-534B-936D-730BD7EDB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600" dirty="0" err="1"/>
              <a:t>PSLs</a:t>
            </a:r>
            <a:r>
              <a:rPr lang="nb-NO" sz="3600" dirty="0"/>
              <a:t> administrasjonskurs 2023</a:t>
            </a:r>
            <a:br>
              <a:rPr lang="nb-NO" sz="3600" dirty="0"/>
            </a:br>
            <a:br>
              <a:rPr lang="nb-NO" sz="3600" dirty="0"/>
            </a:br>
            <a:r>
              <a:rPr lang="nb-NO" sz="3600" dirty="0"/>
              <a:t>Junior og senior i samme praksis</a:t>
            </a:r>
            <a:br>
              <a:rPr lang="nb-NO" sz="3600" dirty="0"/>
            </a:br>
            <a:br>
              <a:rPr lang="nb-NO" sz="3600" dirty="0"/>
            </a:br>
            <a:r>
              <a:rPr lang="nb-NO" sz="3600" dirty="0"/>
              <a:t>Nemndsordningen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852F396-72D5-134D-A4B6-393C1259F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7374" y="4748253"/>
            <a:ext cx="6146254" cy="299762"/>
          </a:xfrm>
        </p:spPr>
        <p:txBody>
          <a:bodyPr/>
          <a:lstStyle/>
          <a:p>
            <a:r>
              <a:rPr lang="nb-NO" dirty="0"/>
              <a:t>Advokat Nils Grytten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859429-FE75-1847-ABC7-DA9752F9E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C9C9822-5EB2-3348-BA3B-B16D4090B6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28. April 2023</a:t>
            </a:r>
          </a:p>
        </p:txBody>
      </p:sp>
    </p:spTree>
    <p:extLst>
      <p:ext uri="{BB962C8B-B14F-4D97-AF65-F5344CB8AC3E}">
        <p14:creationId xmlns:p14="http://schemas.microsoft.com/office/powerpoint/2010/main" val="2194136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4914FF-91ED-D565-38AF-33F5B572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Samarbeidet mellom senior og junior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2325E1-D9FA-B280-E970-C2068A4A2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Ordningen innebærer betydelig potensiale for uenigheter og konflikter, herunder:</a:t>
            </a:r>
          </a:p>
          <a:p>
            <a:pPr lvl="1"/>
            <a:r>
              <a:rPr lang="nb-NO" dirty="0"/>
              <a:t>Pris og vilkår for overdragelse</a:t>
            </a:r>
          </a:p>
          <a:p>
            <a:pPr lvl="1"/>
            <a:r>
              <a:rPr lang="nb-NO" dirty="0"/>
              <a:t>Driftsmessige forhold</a:t>
            </a:r>
          </a:p>
          <a:p>
            <a:pPr lvl="1"/>
            <a:r>
              <a:rPr lang="nb-NO" dirty="0"/>
              <a:t>Fordeling av kostnader</a:t>
            </a:r>
          </a:p>
          <a:p>
            <a:pPr lvl="1"/>
            <a:r>
              <a:rPr lang="nb-NO" dirty="0"/>
              <a:t>Fordeling av ansvar</a:t>
            </a:r>
          </a:p>
          <a:p>
            <a:pPr lvl="1"/>
            <a:r>
              <a:rPr lang="nb-NO" dirty="0"/>
              <a:t>Investeringer</a:t>
            </a:r>
          </a:p>
          <a:p>
            <a:pPr lvl="1"/>
            <a:r>
              <a:rPr lang="nb-NO" dirty="0"/>
              <a:t>++</a:t>
            </a:r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97F6E1-151E-604B-BF00-543CC62A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BD9083-0CC9-A6C2-5B37-7CFB3E96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065990-1BA2-F7EE-BB24-D3F26B70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164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D4AF1D-DBD2-D2C3-7C50-D9D04F7D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</p:spPr>
        <p:txBody>
          <a:bodyPr anchor="t">
            <a:normAutofit/>
          </a:bodyPr>
          <a:lstStyle/>
          <a:p>
            <a:r>
              <a:rPr lang="nb-NO" dirty="0"/>
              <a:t>Avtaleregulering – mellom senior og junior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8BB090-FA21-42B9-3819-0DEBCD25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B1A8189-97AE-42FA-96FB-7B0F5ECBFA28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CF9C49-3ED5-A588-38ED-4AF7ABAE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6F8C77-07B5-0753-E06A-25585B57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13" y="6399967"/>
            <a:ext cx="801152" cy="184666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  <p:pic>
        <p:nvPicPr>
          <p:cNvPr id="8" name="Plassholder for innhold 7" descr="Kvinne signerer kontrakt">
            <a:extLst>
              <a:ext uri="{FF2B5EF4-FFF2-40B4-BE49-F238E27FC236}">
                <a16:creationId xmlns:a16="http://schemas.microsoft.com/office/drawing/2014/main" id="{16A9B4E2-A495-5BCC-AD16-6FC7979C9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5580" b="-1"/>
          <a:stretch/>
        </p:blipFill>
        <p:spPr>
          <a:xfrm>
            <a:off x="630998" y="2519610"/>
            <a:ext cx="4634163" cy="3360235"/>
          </a:xfrm>
          <a:noFill/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1FF507CD-0923-DE35-1A88-721E190F6E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2349" y="2519610"/>
            <a:ext cx="4634163" cy="3360235"/>
          </a:xfrm>
        </p:spPr>
        <p:txBody>
          <a:bodyPr/>
          <a:lstStyle/>
          <a:p>
            <a:r>
              <a:rPr lang="en-US" dirty="0" err="1"/>
              <a:t>Profylakse</a:t>
            </a:r>
            <a:r>
              <a:rPr lang="en-US" dirty="0"/>
              <a:t> og </a:t>
            </a:r>
            <a:r>
              <a:rPr lang="en-US" dirty="0" err="1"/>
              <a:t>forutberegnelighet</a:t>
            </a:r>
            <a:endParaRPr lang="en-US" dirty="0"/>
          </a:p>
          <a:p>
            <a:r>
              <a:rPr lang="en-US" dirty="0"/>
              <a:t>=&gt; </a:t>
            </a:r>
            <a:r>
              <a:rPr lang="en-US" dirty="0" err="1"/>
              <a:t>konfliktforebyggende</a:t>
            </a:r>
            <a:endParaRPr lang="en-US" dirty="0"/>
          </a:p>
          <a:p>
            <a:r>
              <a:rPr lang="en-US" dirty="0" err="1"/>
              <a:t>Bidrar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bevissthet</a:t>
            </a:r>
            <a:r>
              <a:rPr lang="en-US" dirty="0"/>
              <a:t> om </a:t>
            </a:r>
            <a:r>
              <a:rPr lang="en-US" dirty="0" err="1"/>
              <a:t>mulige</a:t>
            </a:r>
            <a:r>
              <a:rPr lang="en-US" dirty="0"/>
              <a:t> </a:t>
            </a:r>
            <a:r>
              <a:rPr lang="en-US" dirty="0" err="1"/>
              <a:t>problemstillingerog</a:t>
            </a:r>
            <a:r>
              <a:rPr lang="en-US" dirty="0"/>
              <a:t> </a:t>
            </a:r>
            <a:r>
              <a:rPr lang="en-US" dirty="0" err="1"/>
              <a:t>forhåpentligvis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gjennomtenkte</a:t>
            </a:r>
            <a:r>
              <a:rPr lang="en-US" dirty="0"/>
              <a:t> </a:t>
            </a:r>
            <a:r>
              <a:rPr lang="en-US" dirty="0" err="1"/>
              <a:t>løsninger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6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9445C6F-3F6A-2EBA-F194-D505ED67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</p:spPr>
        <p:txBody>
          <a:bodyPr anchor="t">
            <a:normAutofit/>
          </a:bodyPr>
          <a:lstStyle/>
          <a:p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bør</a:t>
            </a:r>
            <a:r>
              <a:rPr lang="en-US" dirty="0"/>
              <a:t> (minimum) </a:t>
            </a:r>
            <a:r>
              <a:rPr lang="en-US" dirty="0" err="1"/>
              <a:t>stå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avtalen</a:t>
            </a:r>
            <a:r>
              <a:rPr lang="en-US" dirty="0"/>
              <a:t>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F67DFF0-6B2D-3919-82F7-A60DE9FD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1F6B5CD-945E-482C-A673-BC204B9766A1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9BC3A27-F807-C5D0-B649-F2C293624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48642D3-8D27-914F-8ACB-E922C2FC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13" y="6399967"/>
            <a:ext cx="801152" cy="184666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E703C4E-6F2B-8C0A-555A-37CB280A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519610"/>
            <a:ext cx="4634163" cy="336023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Kjøpesum</a:t>
            </a:r>
            <a:r>
              <a:rPr lang="en-US" dirty="0"/>
              <a:t> og </a:t>
            </a:r>
            <a:r>
              <a:rPr lang="en-US" dirty="0" err="1"/>
              <a:t>betalingstakt</a:t>
            </a:r>
            <a:r>
              <a:rPr lang="en-US" dirty="0"/>
              <a:t> (</a:t>
            </a:r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nedfelt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egen</a:t>
            </a:r>
            <a:r>
              <a:rPr lang="en-US" dirty="0"/>
              <a:t> </a:t>
            </a:r>
            <a:r>
              <a:rPr lang="en-US" dirty="0" err="1"/>
              <a:t>avtale</a:t>
            </a:r>
            <a:r>
              <a:rPr lang="en-US" dirty="0"/>
              <a:t>)</a:t>
            </a:r>
          </a:p>
          <a:p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inngår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overdragelsen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Utstyr</a:t>
            </a:r>
            <a:r>
              <a:rPr lang="en-US" dirty="0"/>
              <a:t>/</a:t>
            </a:r>
            <a:r>
              <a:rPr lang="en-US" dirty="0" err="1"/>
              <a:t>inventar</a:t>
            </a:r>
            <a:endParaRPr lang="en-US" dirty="0"/>
          </a:p>
          <a:p>
            <a:pPr lvl="1"/>
            <a:r>
              <a:rPr lang="en-US" dirty="0" err="1"/>
              <a:t>Aksjer</a:t>
            </a:r>
            <a:r>
              <a:rPr lang="en-US" dirty="0"/>
              <a:t>/</a:t>
            </a:r>
            <a:r>
              <a:rPr lang="en-US" dirty="0" err="1"/>
              <a:t>selskapsandeler</a:t>
            </a:r>
            <a:endParaRPr lang="en-US" dirty="0"/>
          </a:p>
          <a:p>
            <a:pPr lvl="1"/>
            <a:r>
              <a:rPr lang="en-US" dirty="0" err="1"/>
              <a:t>Ansatte</a:t>
            </a:r>
            <a:endParaRPr lang="en-US" dirty="0"/>
          </a:p>
          <a:p>
            <a:pPr lvl="1"/>
            <a:r>
              <a:rPr lang="en-US" dirty="0" err="1"/>
              <a:t>Avtaler</a:t>
            </a:r>
            <a:r>
              <a:rPr lang="en-US" dirty="0"/>
              <a:t>/</a:t>
            </a:r>
            <a:r>
              <a:rPr lang="en-US" dirty="0" err="1"/>
              <a:t>lisenser</a:t>
            </a:r>
            <a:r>
              <a:rPr lang="en-US" dirty="0"/>
              <a:t>/</a:t>
            </a:r>
            <a:r>
              <a:rPr lang="en-US" dirty="0" err="1"/>
              <a:t>tilganger</a:t>
            </a:r>
            <a:endParaRPr lang="en-US" dirty="0"/>
          </a:p>
          <a:p>
            <a:pPr lvl="1"/>
            <a:r>
              <a:rPr lang="en-US" dirty="0" err="1"/>
              <a:t>Lokaler</a:t>
            </a:r>
            <a:endParaRPr lang="en-US" dirty="0"/>
          </a:p>
          <a:p>
            <a:pPr lvl="1"/>
            <a:r>
              <a:rPr lang="en-US" dirty="0" err="1"/>
              <a:t>Ev</a:t>
            </a:r>
            <a:r>
              <a:rPr lang="en-US" dirty="0"/>
              <a:t>. </a:t>
            </a:r>
            <a:r>
              <a:rPr lang="en-US" dirty="0" err="1"/>
              <a:t>garantier</a:t>
            </a:r>
            <a:r>
              <a:rPr lang="en-US" dirty="0"/>
              <a:t>/</a:t>
            </a:r>
            <a:r>
              <a:rPr lang="en-US" dirty="0" err="1"/>
              <a:t>forbehold</a:t>
            </a:r>
            <a:endParaRPr lang="en-US" dirty="0"/>
          </a:p>
          <a:p>
            <a:endParaRPr lang="en-US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84B89D9-1146-E391-FF59-6987DD31EEA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2349" y="2519610"/>
            <a:ext cx="4634163" cy="3360235"/>
          </a:xfrm>
        </p:spPr>
        <p:txBody>
          <a:bodyPr>
            <a:normAutofit/>
          </a:bodyPr>
          <a:lstStyle/>
          <a:p>
            <a:r>
              <a:rPr lang="en-US" dirty="0" err="1"/>
              <a:t>Arbeids</a:t>
            </a:r>
            <a:r>
              <a:rPr lang="en-US" dirty="0"/>
              <a:t>(for)</a:t>
            </a:r>
            <a:r>
              <a:rPr lang="en-US" dirty="0" err="1"/>
              <a:t>deling</a:t>
            </a:r>
            <a:r>
              <a:rPr lang="en-US" dirty="0"/>
              <a:t> (</a:t>
            </a:r>
            <a:r>
              <a:rPr lang="en-US" dirty="0" err="1"/>
              <a:t>totalt</a:t>
            </a:r>
            <a:r>
              <a:rPr lang="en-US" dirty="0"/>
              <a:t> 120 %)</a:t>
            </a:r>
          </a:p>
          <a:p>
            <a:r>
              <a:rPr lang="en-US" dirty="0" err="1"/>
              <a:t>Kostnadsfordeling</a:t>
            </a:r>
            <a:endParaRPr lang="en-US" dirty="0"/>
          </a:p>
          <a:p>
            <a:r>
              <a:rPr lang="en-US" dirty="0" err="1"/>
              <a:t>Ansvarsforhold</a:t>
            </a:r>
            <a:endParaRPr lang="en-US" dirty="0"/>
          </a:p>
          <a:p>
            <a:r>
              <a:rPr lang="en-US" dirty="0" err="1"/>
              <a:t>Innkjøp</a:t>
            </a:r>
            <a:r>
              <a:rPr lang="en-US" dirty="0"/>
              <a:t>/</a:t>
            </a:r>
            <a:r>
              <a:rPr lang="en-US" dirty="0" err="1"/>
              <a:t>investeringer</a:t>
            </a:r>
            <a:endParaRPr lang="en-US" dirty="0"/>
          </a:p>
          <a:p>
            <a:r>
              <a:rPr lang="en-US" dirty="0" err="1"/>
              <a:t>Ansettelser</a:t>
            </a:r>
            <a:endParaRPr lang="en-US" dirty="0"/>
          </a:p>
          <a:p>
            <a:r>
              <a:rPr lang="en-US" dirty="0" err="1"/>
              <a:t>Fraværsdekning</a:t>
            </a:r>
            <a:r>
              <a:rPr lang="en-US" dirty="0"/>
              <a:t>/</a:t>
            </a:r>
            <a:r>
              <a:rPr lang="en-US" dirty="0" err="1"/>
              <a:t>vikar</a:t>
            </a:r>
            <a:endParaRPr lang="en-US" dirty="0"/>
          </a:p>
          <a:p>
            <a:r>
              <a:rPr lang="en-US" dirty="0" err="1"/>
              <a:t>Konkurranseregulering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9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44EC1D-32FA-4F73-0E11-56B86617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Konfliktfeller – ulike forventninger og ståsted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282E4A9-CF12-5E5F-78B2-B8011529C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B5CD-945E-482C-A673-BC204B9766A1}" type="datetime1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BE47B9F-3C3D-E020-87A2-D1E49A27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F560A8D-31F4-1834-C1A6-CF7E69AE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9" name="Plassholder for innhold 8" descr="nærbilde av løve">
            <a:extLst>
              <a:ext uri="{FF2B5EF4-FFF2-40B4-BE49-F238E27FC236}">
                <a16:creationId xmlns:a16="http://schemas.microsoft.com/office/drawing/2014/main" id="{D8EFCF25-6028-5BB3-3913-410F35140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653358"/>
            <a:ext cx="4635500" cy="3092747"/>
          </a:xfrm>
        </p:spPr>
      </p:pic>
      <p:pic>
        <p:nvPicPr>
          <p:cNvPr id="11" name="Plassholder for innhold 10" descr="Portrett av sibirisk kattunge">
            <a:extLst>
              <a:ext uri="{FF2B5EF4-FFF2-40B4-BE49-F238E27FC236}">
                <a16:creationId xmlns:a16="http://schemas.microsoft.com/office/drawing/2014/main" id="{98203151-6D67-EB06-A000-AFD252B2E80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50" y="2655094"/>
            <a:ext cx="4633913" cy="3089275"/>
          </a:xfrm>
        </p:spPr>
      </p:pic>
    </p:spTree>
    <p:extLst>
      <p:ext uri="{BB962C8B-B14F-4D97-AF65-F5344CB8AC3E}">
        <p14:creationId xmlns:p14="http://schemas.microsoft.com/office/powerpoint/2010/main" val="333522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BCD92E-B684-F45A-EB3E-8390407F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Eller muligens sett fra juniors ståsted: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68BD577-7574-DCEF-8AF0-92554665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B5CD-945E-482C-A673-BC204B9766A1}" type="datetime1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CB8A24C-68A8-5CB8-8C62-7D5DE7988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E4C3AB-2A78-F9F2-F368-C5AD19FE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14</a:t>
            </a:fld>
            <a:endParaRPr lang="nb-NO" dirty="0"/>
          </a:p>
        </p:txBody>
      </p:sp>
      <p:pic>
        <p:nvPicPr>
          <p:cNvPr id="9" name="Plassholder for innhold 8" descr="Kvinne med stetoskop rundthalsen">
            <a:extLst>
              <a:ext uri="{FF2B5EF4-FFF2-40B4-BE49-F238E27FC236}">
                <a16:creationId xmlns:a16="http://schemas.microsoft.com/office/drawing/2014/main" id="{6A95334A-D7C1-D209-17DD-66B50F6BB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754006"/>
            <a:ext cx="4635500" cy="2891450"/>
          </a:xfrm>
        </p:spPr>
      </p:pic>
      <p:pic>
        <p:nvPicPr>
          <p:cNvPr id="11" name="Plassholder for innhold 10" descr="Eldre mann som holder yogamatte">
            <a:extLst>
              <a:ext uri="{FF2B5EF4-FFF2-40B4-BE49-F238E27FC236}">
                <a16:creationId xmlns:a16="http://schemas.microsoft.com/office/drawing/2014/main" id="{D07CBEA2-3758-5B5F-708C-44B1B6CDED2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50" y="2655094"/>
            <a:ext cx="4633913" cy="3089275"/>
          </a:xfrm>
        </p:spPr>
      </p:pic>
    </p:spTree>
    <p:extLst>
      <p:ext uri="{BB962C8B-B14F-4D97-AF65-F5344CB8AC3E}">
        <p14:creationId xmlns:p14="http://schemas.microsoft.com/office/powerpoint/2010/main" val="375621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2743F4A6-CA42-ED43-7099-397B8E52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Nemnd – hvorfor har vi nemnd og hva blir vektlagt?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Eksempler</a:t>
            </a:r>
            <a:br>
              <a:rPr lang="nb-NO" dirty="0"/>
            </a:br>
            <a:r>
              <a:rPr lang="nb-NO" dirty="0"/>
              <a:t>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55B1AE-20E8-6F1C-7D0A-E4887670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C7B675-2F51-4A59-6BF6-F332E37C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C6B913-960A-2E53-A81E-8C97894E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862F629-870D-78A8-FB22-43F283C358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3" name="Plassholder for innhold 2" descr="Hånd med en ga">
            <a:extLst>
              <a:ext uri="{FF2B5EF4-FFF2-40B4-BE49-F238E27FC236}">
                <a16:creationId xmlns:a16="http://schemas.microsoft.com/office/drawing/2014/main" id="{D3FA625D-0794-A0CF-E5E2-0EA0192A42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r="17261"/>
          <a:stretch>
            <a:fillRect/>
          </a:stretch>
        </p:blipFill>
        <p:spPr>
          <a:xfrm>
            <a:off x="5456238" y="0"/>
            <a:ext cx="6735762" cy="6858000"/>
          </a:xfrm>
        </p:spPr>
      </p:pic>
    </p:spTree>
    <p:extLst>
      <p:ext uri="{BB962C8B-B14F-4D97-AF65-F5344CB8AC3E}">
        <p14:creationId xmlns:p14="http://schemas.microsoft.com/office/powerpoint/2010/main" val="349452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FE4A01-C925-F8A4-0A82-EC49078B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Forutsetninger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D4F855-89FA-595D-5A70-731FA79D6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Kobling mellom offentlig tildelt avtale med økonomiske ytelser og den privatdrevne praksisen</a:t>
            </a:r>
          </a:p>
          <a:p>
            <a:r>
              <a:rPr lang="nb-NO" dirty="0"/>
              <a:t>Ikke fri omsetning av avtalepraksiser</a:t>
            </a:r>
          </a:p>
          <a:p>
            <a:r>
              <a:rPr lang="nb-NO" dirty="0"/>
              <a:t>Tildeling av hjemler skjer fra helseforetaket og er å regne som enkeltvedtak</a:t>
            </a:r>
          </a:p>
          <a:p>
            <a:r>
              <a:rPr lang="nb-NO" dirty="0"/>
              <a:t>Fratredende lege har ikke formell påvirkningsmulighet</a:t>
            </a:r>
          </a:p>
          <a:p>
            <a:r>
              <a:rPr lang="nb-NO" dirty="0"/>
              <a:t>Pris og vilkår skal som utgangspunkt først drøftes </a:t>
            </a:r>
            <a:r>
              <a:rPr lang="nb-NO" i="1" dirty="0"/>
              <a:t>etter</a:t>
            </a:r>
            <a:r>
              <a:rPr lang="nb-NO" dirty="0"/>
              <a:t> tildeling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4AA58F-C23C-B567-AEE3-ED83B4A3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FB8680-ADB5-B2BC-B56B-921F8A2E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376758-0D49-FB26-B386-4995C760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271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42647A-A6DA-F43C-E764-1A7EC59D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nemnd?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496A30-DB90-7960-BF53-B5CBD618C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353135"/>
            <a:ext cx="9635514" cy="3838943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De fleste overdragelser skjer etter forhandlinger mellom partene </a:t>
            </a:r>
          </a:p>
          <a:p>
            <a:r>
              <a:rPr lang="nb-NO" dirty="0"/>
              <a:t>Avtalefrihet</a:t>
            </a:r>
          </a:p>
          <a:p>
            <a:r>
              <a:rPr lang="nb-NO" dirty="0"/>
              <a:t>Nemnda trer kun i kraft dersom partene er uenige og en eller begge krever nemndsbehandling</a:t>
            </a:r>
          </a:p>
          <a:p>
            <a:r>
              <a:rPr lang="nb-NO" dirty="0"/>
              <a:t>Alternativ til nemnd kunne vært domstolsbehandling med betydelig høyere/lengre</a:t>
            </a:r>
          </a:p>
          <a:p>
            <a:pPr lvl="1"/>
            <a:r>
              <a:rPr lang="nb-NO" dirty="0"/>
              <a:t>Saksbehandlingstid</a:t>
            </a:r>
          </a:p>
          <a:p>
            <a:pPr lvl="1"/>
            <a:r>
              <a:rPr lang="nb-NO" dirty="0"/>
              <a:t>Kostnader</a:t>
            </a:r>
          </a:p>
          <a:p>
            <a:pPr lvl="1"/>
            <a:r>
              <a:rPr lang="nb-NO" dirty="0"/>
              <a:t>Ankemuligheter</a:t>
            </a:r>
          </a:p>
          <a:p>
            <a:pPr marL="342900" lvl="1" indent="-342900">
              <a:lnSpc>
                <a:spcPct val="100000"/>
              </a:lnSpc>
            </a:pPr>
            <a:r>
              <a:rPr lang="nb-NO" sz="2000" dirty="0"/>
              <a:t>Et annet alternativ ville vært at rammeavtalen ikke hjemlet rett til overdragelse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44F49D-7BCE-C14B-E183-B06198C8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94AF0A-B907-2738-9520-413EC3B4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EF4000-15EC-D8C8-84DC-EE687647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9133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22CCBD-AC46-13EF-1622-6801E38D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Nasjonal nemnd for overdragelse av spesialistpraksis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AE00AD-254A-804A-7D50-350D022EB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Etablert i 2006 med grunnlag i rammeavtalens bestemmelser</a:t>
            </a:r>
          </a:p>
          <a:p>
            <a:r>
              <a:rPr lang="nb-NO" dirty="0"/>
              <a:t>Retningslinjer utarbeidet av Legeforeningen</a:t>
            </a:r>
          </a:p>
          <a:p>
            <a:r>
              <a:rPr lang="nb-NO" dirty="0"/>
              <a:t>Mandat: fastsette prisen for praksis, ikke andre tvistepunkter mellom partene</a:t>
            </a:r>
          </a:p>
          <a:p>
            <a:r>
              <a:rPr lang="nb-NO" dirty="0"/>
              <a:t>Fast sammensetning basert på oppnevning av Legeforeningens sentralstyre, med jurist som leder, og medlemmer etter forslag fra hhv. PSL og OF, med varamedlemmer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13AB99-EC0A-1C3E-A29E-D7EEB0F7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534CE9-80E4-8B9F-0075-66683A69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48107E6-0CE5-5B7E-78E2-415C7789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5470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F7507F8-595B-5B8B-266E-9DCB2709D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</p:spPr>
        <p:txBody>
          <a:bodyPr/>
          <a:lstStyle/>
          <a:p>
            <a:r>
              <a:rPr lang="en-US" dirty="0" err="1"/>
              <a:t>Nemndas</a:t>
            </a:r>
            <a:r>
              <a:rPr lang="en-US" dirty="0"/>
              <a:t> </a:t>
            </a:r>
            <a:r>
              <a:rPr lang="en-US" dirty="0" err="1"/>
              <a:t>sammensetning</a:t>
            </a:r>
            <a:r>
              <a:rPr lang="en-US" dirty="0"/>
              <a:t> 2022 - 2023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1EFBE0-B5FB-E662-154F-872F3F22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B1A8189-97AE-42FA-96FB-7B0F5ECBFA28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3DCC57-68D2-5C5A-71DF-7D0C98DB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24D5D3-7A8B-637C-4BBB-AD636410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13" y="6399967"/>
            <a:ext cx="801152" cy="184666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717132F-3543-A97D-9F47-59359C59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519610"/>
            <a:ext cx="4634163" cy="3360235"/>
          </a:xfrm>
        </p:spPr>
        <p:txBody>
          <a:bodyPr/>
          <a:lstStyle/>
          <a:p>
            <a:r>
              <a:rPr lang="en-US" b="1" dirty="0" err="1"/>
              <a:t>Faste</a:t>
            </a:r>
            <a:r>
              <a:rPr lang="en-US" b="1" dirty="0"/>
              <a:t> </a:t>
            </a:r>
            <a:r>
              <a:rPr lang="en-US" b="1" dirty="0" err="1"/>
              <a:t>medlemmer</a:t>
            </a:r>
            <a:endParaRPr lang="en-US" dirty="0"/>
          </a:p>
          <a:p>
            <a:r>
              <a:rPr lang="en-US" dirty="0"/>
              <a:t>Leder: Advokat Nils Grytten</a:t>
            </a:r>
          </a:p>
          <a:p>
            <a:r>
              <a:rPr lang="en-US" dirty="0" err="1"/>
              <a:t>Medlem</a:t>
            </a:r>
            <a:r>
              <a:rPr lang="en-US" dirty="0"/>
              <a:t> PSL: Christian Bjune</a:t>
            </a:r>
          </a:p>
          <a:p>
            <a:r>
              <a:rPr lang="en-US" dirty="0" err="1"/>
              <a:t>Medlem</a:t>
            </a:r>
            <a:r>
              <a:rPr lang="en-US" dirty="0"/>
              <a:t> OF: Anna Ulrika Larsson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6A0845F4-7BBB-881C-E1DC-5992C0C2EB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2349" y="2519610"/>
            <a:ext cx="4634163" cy="3360235"/>
          </a:xfrm>
        </p:spPr>
        <p:txBody>
          <a:bodyPr/>
          <a:lstStyle/>
          <a:p>
            <a:r>
              <a:rPr lang="en-US" b="1" dirty="0" err="1"/>
              <a:t>Varamedlemmer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inhabilitet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annet</a:t>
            </a:r>
            <a:r>
              <a:rPr lang="en-US" dirty="0"/>
              <a:t> </a:t>
            </a:r>
            <a:r>
              <a:rPr lang="en-US" dirty="0" err="1"/>
              <a:t>gyldig</a:t>
            </a:r>
            <a:r>
              <a:rPr lang="en-US" dirty="0"/>
              <a:t> </a:t>
            </a:r>
            <a:r>
              <a:rPr lang="en-US" dirty="0" err="1"/>
              <a:t>fravær</a:t>
            </a:r>
            <a:r>
              <a:rPr lang="en-US" dirty="0"/>
              <a:t>)</a:t>
            </a:r>
          </a:p>
          <a:p>
            <a:r>
              <a:rPr lang="en-US" dirty="0"/>
              <a:t>Advokat Kjersti Patricia Amundsen</a:t>
            </a:r>
          </a:p>
          <a:p>
            <a:r>
              <a:rPr lang="en-US" dirty="0" err="1"/>
              <a:t>Varamedlem</a:t>
            </a:r>
            <a:r>
              <a:rPr lang="en-US" dirty="0"/>
              <a:t> PSL: Erik Dyb Liaaen</a:t>
            </a:r>
          </a:p>
          <a:p>
            <a:r>
              <a:rPr lang="en-US" dirty="0" err="1"/>
              <a:t>Varamedlem</a:t>
            </a:r>
            <a:r>
              <a:rPr lang="en-US" dirty="0"/>
              <a:t> OF: Ingvild Hallberg</a:t>
            </a:r>
          </a:p>
        </p:txBody>
      </p:sp>
    </p:spTree>
    <p:extLst>
      <p:ext uri="{BB962C8B-B14F-4D97-AF65-F5344CB8AC3E}">
        <p14:creationId xmlns:p14="http://schemas.microsoft.com/office/powerpoint/2010/main" val="420110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768EE4-F567-5D94-4F00-C2F71866D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Junior og senior i samme praksis. Hvilke rettigheter og forpliktelser gjelder?</a:t>
            </a:r>
          </a:p>
        </p:txBody>
      </p:sp>
      <p:pic>
        <p:nvPicPr>
          <p:cNvPr id="8" name="Plassholder for innhold 7" descr="Smilende sykehusansatte">
            <a:extLst>
              <a:ext uri="{FF2B5EF4-FFF2-40B4-BE49-F238E27FC236}">
                <a16:creationId xmlns:a16="http://schemas.microsoft.com/office/drawing/2014/main" id="{7AC6CF19-2F5E-5A7E-5CD5-8219652FF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04" y="2352675"/>
            <a:ext cx="5136904" cy="3604577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CAD628-0CCD-3206-F062-7D0A1223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50414C-1128-6E6E-2D88-CBB2EC4C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2FA481-854F-3220-8B1E-FEC39E06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7189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0EF204-EA88-A9CC-1D1F-7D30675B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</p:spPr>
        <p:txBody>
          <a:bodyPr/>
          <a:lstStyle/>
          <a:p>
            <a:r>
              <a:rPr lang="en-US" dirty="0" err="1"/>
              <a:t>Iverksettelse</a:t>
            </a:r>
            <a:r>
              <a:rPr lang="en-US" dirty="0"/>
              <a:t> av </a:t>
            </a:r>
            <a:r>
              <a:rPr lang="en-US" dirty="0" err="1"/>
              <a:t>nemnd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59B09B-9099-C772-1735-14425E75B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353135"/>
            <a:ext cx="9635514" cy="2702321"/>
          </a:xfrm>
        </p:spPr>
        <p:txBody>
          <a:bodyPr/>
          <a:lstStyle/>
          <a:p>
            <a:r>
              <a:rPr lang="en-US" dirty="0" err="1"/>
              <a:t>Skjer</a:t>
            </a:r>
            <a:r>
              <a:rPr lang="en-US" dirty="0"/>
              <a:t> </a:t>
            </a:r>
            <a:r>
              <a:rPr lang="en-US" dirty="0" err="1"/>
              <a:t>utelukkende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partenes</a:t>
            </a:r>
            <a:r>
              <a:rPr lang="en-US" dirty="0"/>
              <a:t> </a:t>
            </a:r>
            <a:r>
              <a:rPr lang="en-US" dirty="0" err="1"/>
              <a:t>initiativ</a:t>
            </a:r>
            <a:endParaRPr lang="en-US" dirty="0"/>
          </a:p>
          <a:p>
            <a:r>
              <a:rPr lang="en-US" dirty="0" err="1"/>
              <a:t>Forutsetter</a:t>
            </a:r>
            <a:r>
              <a:rPr lang="en-US" dirty="0"/>
              <a:t> </a:t>
            </a:r>
            <a:r>
              <a:rPr lang="en-US" dirty="0" err="1"/>
              <a:t>medvirkning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i="1" dirty="0" err="1"/>
              <a:t>begge</a:t>
            </a:r>
            <a:r>
              <a:rPr lang="en-US" dirty="0"/>
              <a:t> </a:t>
            </a:r>
            <a:r>
              <a:rPr lang="en-US" dirty="0" err="1"/>
              <a:t>parter</a:t>
            </a:r>
            <a:endParaRPr lang="en-US" dirty="0"/>
          </a:p>
          <a:p>
            <a:r>
              <a:rPr lang="en-US" dirty="0" err="1"/>
              <a:t>Fratredende</a:t>
            </a:r>
            <a:r>
              <a:rPr lang="en-US" dirty="0"/>
              <a:t> </a:t>
            </a:r>
            <a:r>
              <a:rPr lang="en-US" dirty="0" err="1"/>
              <a:t>rett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medvirker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tape </a:t>
            </a:r>
            <a:r>
              <a:rPr lang="en-US" dirty="0" err="1"/>
              <a:t>retten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kreve</a:t>
            </a:r>
            <a:r>
              <a:rPr lang="en-US" dirty="0"/>
              <a:t> </a:t>
            </a:r>
            <a:r>
              <a:rPr lang="en-US" dirty="0" err="1"/>
              <a:t>praksis</a:t>
            </a:r>
            <a:r>
              <a:rPr lang="en-US" dirty="0"/>
              <a:t> </a:t>
            </a:r>
            <a:r>
              <a:rPr lang="en-US" dirty="0" err="1"/>
              <a:t>solgt</a:t>
            </a:r>
            <a:endParaRPr lang="en-US" dirty="0"/>
          </a:p>
          <a:p>
            <a:r>
              <a:rPr lang="en-US" dirty="0" err="1"/>
              <a:t>Tiltredende</a:t>
            </a:r>
            <a:r>
              <a:rPr lang="en-US" dirty="0"/>
              <a:t> </a:t>
            </a:r>
            <a:r>
              <a:rPr lang="en-US" dirty="0" err="1"/>
              <a:t>lege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medvirker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anses</a:t>
            </a:r>
            <a:r>
              <a:rPr lang="en-US" dirty="0"/>
              <a:t> for å ha </a:t>
            </a:r>
            <a:r>
              <a:rPr lang="en-US" dirty="0" err="1"/>
              <a:t>trukket</a:t>
            </a:r>
            <a:r>
              <a:rPr lang="en-US" dirty="0"/>
              <a:t> seg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tildelingen</a:t>
            </a:r>
            <a:r>
              <a:rPr lang="en-US" dirty="0"/>
              <a:t> (</a:t>
            </a:r>
            <a:r>
              <a:rPr lang="en-US" dirty="0" err="1"/>
              <a:t>sovende</a:t>
            </a:r>
            <a:r>
              <a:rPr lang="en-US" dirty="0"/>
              <a:t> </a:t>
            </a:r>
            <a:r>
              <a:rPr lang="en-US" dirty="0" err="1"/>
              <a:t>bestemmelse</a:t>
            </a:r>
            <a:r>
              <a:rPr lang="en-US" dirty="0"/>
              <a:t>?)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388FECC-A2BE-E985-FF58-126861D3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1F6B5CD-945E-482C-A673-BC204B9766A1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8C65343-DF36-8350-08EA-371875CC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BA21AE-96D5-4722-54BF-4359FB5F9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850" y="6423050"/>
            <a:ext cx="80115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017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74A9D113-9F78-BAA1-CB2E-968510DE5B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3737903" y="818872"/>
            <a:ext cx="4716193" cy="5008226"/>
          </a:xfr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040DCC-5165-9DC7-0C87-555DB920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B1A8189-97AE-42FA-96FB-7B0F5ECBFA28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E7A713-89AA-7FED-9111-D60F59E0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37EB39-7903-0C28-EA99-3DD0C7C6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850" y="6423050"/>
            <a:ext cx="80115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3867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32D30-D5BC-E880-FCBC-DCDB531A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«Prosessregler»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391D86-806A-40B3-6FF1-9EF2560FA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Rammeavtalen </a:t>
            </a:r>
            <a:r>
              <a:rPr lang="nb-NO" dirty="0" err="1"/>
              <a:t>pkt</a:t>
            </a:r>
            <a:r>
              <a:rPr lang="nb-NO" dirty="0"/>
              <a:t> 11.2</a:t>
            </a:r>
          </a:p>
          <a:p>
            <a:r>
              <a:rPr lang="nb-NO" dirty="0"/>
              <a:t>Retningslinjer fastsatt av legeforeningen</a:t>
            </a:r>
          </a:p>
          <a:p>
            <a:pPr lvl="1"/>
            <a:r>
              <a:rPr lang="nb-NO" dirty="0">
                <a:hlinkClick r:id="rId2"/>
              </a:rPr>
              <a:t>Retningslinjer for nemndsbehandling - avtalespesialister (legeforeningen.no)</a:t>
            </a:r>
            <a:endParaRPr lang="nb-NO" dirty="0"/>
          </a:p>
          <a:p>
            <a:r>
              <a:rPr lang="nb-NO" dirty="0"/>
              <a:t>Voldgiftsloven – avgjørelsen har status som voldgiftsavgjørelse</a:t>
            </a:r>
          </a:p>
          <a:p>
            <a:r>
              <a:rPr lang="nb-NO" dirty="0"/>
              <a:t>Kontradiksjon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750317-FC1A-6F98-76EE-7CE0DBD29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70CC6C-D850-8BB0-F7C7-71F10CC8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D2FC1D-1E8B-E7AE-2CA1-39B543B1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2787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AA22E-9465-A6C8-5F9E-9AB4A7ED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Nemndas beslutningsgrunnlag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57A053-2E62-10FD-5F44-F4BCBA9DF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Partene har «fri rådighet» over saken. Sørger for at nemnda får nødvendige opplysninger og dokumentasjon</a:t>
            </a:r>
          </a:p>
          <a:p>
            <a:r>
              <a:rPr lang="nb-NO" dirty="0"/>
              <a:t>Nemnda innhenter ikke på egen hånd opplysninger til bruk i vurderingen, men klargjør overfor partene hva som ønskes innsendt</a:t>
            </a:r>
          </a:p>
          <a:p>
            <a:r>
              <a:rPr lang="nb-NO" dirty="0"/>
              <a:t>Nemndas avgjørelse må ligge innenfor hhv. priskrav og -tilbud</a:t>
            </a:r>
          </a:p>
          <a:p>
            <a:r>
              <a:rPr lang="nb-NO" dirty="0"/>
              <a:t>Avholdelse av nemndsmøte og befaring</a:t>
            </a:r>
          </a:p>
          <a:p>
            <a:r>
              <a:rPr lang="nb-NO" dirty="0"/>
              <a:t>Betydningen av ordinære overdragelser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315C27-B505-D947-A0DD-A50B043D3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6CF625-58A9-6EAE-5F19-14889964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3DBBA3-FA9B-B56D-ED29-8C1AC00C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4131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0D7C22-3BEE-D7CF-B3D4-B6597B51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</p:spPr>
        <p:txBody>
          <a:bodyPr anchor="t">
            <a:normAutofit/>
          </a:bodyPr>
          <a:lstStyle/>
          <a:p>
            <a:r>
              <a:rPr lang="nb-NO" dirty="0"/>
              <a:t>Nemndsavgjørelsen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A0C329-132D-5E02-53A0-7307191D1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B1A8189-97AE-42FA-96FB-7B0F5ECBFA28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81DC4C-CC8A-0B99-72C5-EE35D2C6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8F9F627-93BB-CD60-FA69-AE990F39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7813" y="6399967"/>
            <a:ext cx="801152" cy="184666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67AD727-8690-4F4E-6989-12EFA7B1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519610"/>
            <a:ext cx="4634163" cy="3360235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Skriftlig redegjørelse for</a:t>
            </a:r>
          </a:p>
          <a:p>
            <a:pPr lvl="1"/>
            <a:r>
              <a:rPr lang="nb-NO" dirty="0"/>
              <a:t>Praksisen</a:t>
            </a:r>
          </a:p>
          <a:p>
            <a:pPr lvl="1"/>
            <a:r>
              <a:rPr lang="nb-NO" dirty="0"/>
              <a:t>Partenes syn på saken, pristilbud og prisforlangende</a:t>
            </a:r>
          </a:p>
          <a:p>
            <a:pPr lvl="1"/>
            <a:r>
              <a:rPr lang="nb-NO" dirty="0"/>
              <a:t>Nemndas vurderinger (avgjørelsesgrunner)</a:t>
            </a:r>
          </a:p>
          <a:p>
            <a:pPr lvl="1"/>
            <a:r>
              <a:rPr lang="nb-NO" dirty="0"/>
              <a:t>Slutning (kjøpesum og betalingsfrist)</a:t>
            </a:r>
          </a:p>
          <a:p>
            <a:pPr lvl="1"/>
            <a:r>
              <a:rPr lang="nb-NO" dirty="0"/>
              <a:t>Fordeling av sakskostnader</a:t>
            </a:r>
          </a:p>
          <a:p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C3859E86-E4FF-60CB-9BD6-7B8466BCCA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2349" y="2519610"/>
            <a:ext cx="4634163" cy="3360235"/>
          </a:xfrm>
        </p:spPr>
        <p:txBody>
          <a:bodyPr/>
          <a:lstStyle/>
          <a:p>
            <a:r>
              <a:rPr lang="en-US" dirty="0" err="1"/>
              <a:t>Avgjørelsens</a:t>
            </a:r>
            <a:r>
              <a:rPr lang="en-US" dirty="0"/>
              <a:t> </a:t>
            </a:r>
            <a:r>
              <a:rPr lang="en-US" dirty="0" err="1"/>
              <a:t>rettslige</a:t>
            </a:r>
            <a:r>
              <a:rPr lang="en-US" dirty="0"/>
              <a:t> status</a:t>
            </a:r>
          </a:p>
          <a:p>
            <a:pPr lvl="1"/>
            <a:r>
              <a:rPr lang="en-US" dirty="0" err="1"/>
              <a:t>Voldgiftsdom</a:t>
            </a:r>
            <a:r>
              <a:rPr lang="en-US" dirty="0"/>
              <a:t> (</a:t>
            </a:r>
            <a:r>
              <a:rPr lang="en-US" dirty="0" err="1"/>
              <a:t>grunnlag</a:t>
            </a:r>
            <a:r>
              <a:rPr lang="en-US" dirty="0"/>
              <a:t> for </a:t>
            </a:r>
            <a:r>
              <a:rPr lang="en-US" dirty="0" err="1"/>
              <a:t>tvangsinndrivelse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Erstatter</a:t>
            </a:r>
            <a:r>
              <a:rPr lang="en-US" dirty="0"/>
              <a:t> </a:t>
            </a:r>
            <a:r>
              <a:rPr lang="en-US" dirty="0" err="1"/>
              <a:t>kjøp</a:t>
            </a:r>
            <a:r>
              <a:rPr lang="en-US" dirty="0"/>
              <a:t>-/</a:t>
            </a:r>
            <a:r>
              <a:rPr lang="en-US" dirty="0" err="1"/>
              <a:t>salgsavtale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4380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C333DF-E486-B63D-FFA9-C79E1402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74" y="437237"/>
            <a:ext cx="9635514" cy="1081835"/>
          </a:xfrm>
        </p:spPr>
        <p:txBody>
          <a:bodyPr/>
          <a:lstStyle/>
          <a:p>
            <a:r>
              <a:rPr lang="nb-NO" sz="2800" dirty="0"/>
              <a:t>Gjenstand for verdivurdering – relevant utstyr og inventar, husleieavtaler og kompensasjon for opparbeidet praksis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9EB2863-4D27-3D18-3054-00E24A8E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B5CD-945E-482C-A673-BC204B9766A1}" type="datetime1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6527D53-0DD3-5AD1-BEEB-C00D1630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21E39D-81DD-DBC8-2982-085674FD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25</a:t>
            </a:fld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8D8BBBC-0E25-9495-68B3-D890718D1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i="1" dirty="0"/>
              <a:t>Utstyr og inventar</a:t>
            </a:r>
          </a:p>
          <a:p>
            <a:pPr lvl="1"/>
            <a:r>
              <a:rPr lang="nb-NO" dirty="0"/>
              <a:t>Stor variasjon mellom spesialitetene</a:t>
            </a:r>
          </a:p>
          <a:p>
            <a:pPr lvl="1"/>
            <a:r>
              <a:rPr lang="nb-NO" dirty="0"/>
              <a:t>Stor variasjon innen samme spesialitet</a:t>
            </a:r>
          </a:p>
          <a:p>
            <a:pPr lvl="1"/>
            <a:r>
              <a:rPr lang="nb-NO" dirty="0"/>
              <a:t>Investeringsvilje og – behov meget ulikt</a:t>
            </a:r>
          </a:p>
          <a:p>
            <a:pPr lvl="1"/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E43D3BB-26E7-0C6F-F716-D82B34F0FE6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i="1" dirty="0"/>
              <a:t>Opparbeidet praksis </a:t>
            </a:r>
            <a:r>
              <a:rPr lang="nb-NO" dirty="0"/>
              <a:t>– kriterier fastsatt av Legeforeningen: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dirty="0"/>
              <a:t>Kontinuitet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Kontorrutiner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Opplært personell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Lokalisering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Utgifter og inntekter knyttet til pasientbehandling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Opparbeidet pasientgrunnlag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Samarbeidsavtaler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System i praksisen.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333333"/>
                </a:solidFill>
                <a:effectLst/>
              </a:rPr>
              <a:t>Husleieavtaler og andre leieavtaler.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2557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43E78E-BCB6-E006-9925-1A1941FD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Vektleggingen av de ulike faktorene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27A3595-B12F-1DBB-9415-70BD7DBA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B5CD-945E-482C-A673-BC204B9766A1}" type="datetime1">
              <a:rPr lang="nb-NO" smtClean="0"/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C8191D2-30CA-8B9D-9D19-0D3D3BC6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7838589-34B8-D307-D6A0-E2E23A46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26</a:t>
            </a:fld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33FD08-ED4D-EE30-F709-023784CC7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nb-NO" dirty="0"/>
              <a:t>Verdsettelsen av </a:t>
            </a:r>
            <a:r>
              <a:rPr lang="nb-NO" u="sng" dirty="0"/>
              <a:t>inventar og utstyr </a:t>
            </a:r>
            <a:r>
              <a:rPr lang="nb-NO" dirty="0"/>
              <a:t>skjer som hovedregel på bakgrunn av nemndas skjønn med mindre partene avtaler noe annet.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4E2EB8AF-B58C-9A0D-1A3D-B6E1B43E31F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Verdien av </a:t>
            </a:r>
            <a:r>
              <a:rPr lang="nb-NO" u="sng" dirty="0"/>
              <a:t>opparbeidet praksis </a:t>
            </a:r>
            <a:r>
              <a:rPr lang="nb-NO" dirty="0"/>
              <a:t>etter rammeavtalens punkt 11.1 fastsettes etter en helhetsvurdering, og begrunnes blant annet ut fra de refererte kriteriene</a:t>
            </a:r>
          </a:p>
          <a:p>
            <a:pPr algn="l"/>
            <a:r>
              <a:rPr lang="nb-NO" sz="2100" dirty="0"/>
              <a:t>Nemnda kan også hensynta andre relevante faktorer i den grad saksforholdet gir konkret foranledning til det.</a:t>
            </a:r>
          </a:p>
          <a:p>
            <a:r>
              <a:rPr lang="nb-NO" dirty="0"/>
              <a:t>=&gt; utpreget skjønnsmessige avgjørelser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3409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4E503E-FD5F-8FBA-50CF-8255BCAD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</p:spPr>
        <p:txBody>
          <a:bodyPr anchor="t">
            <a:normAutofit/>
          </a:bodyPr>
          <a:lstStyle/>
          <a:p>
            <a:r>
              <a:rPr lang="nb-NO" dirty="0"/>
              <a:t>Nemndskostnadene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A9006B-C1AB-F321-DFC3-F8AA0DCB6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353135"/>
            <a:ext cx="9635514" cy="2702321"/>
          </a:xfrm>
        </p:spPr>
        <p:txBody>
          <a:bodyPr/>
          <a:lstStyle/>
          <a:p>
            <a:pPr algn="l"/>
            <a:r>
              <a:rPr lang="nb-NO" b="0" i="0" dirty="0">
                <a:solidFill>
                  <a:srgbClr val="333333"/>
                </a:solidFill>
                <a:effectLst/>
              </a:rPr>
              <a:t>Partene kan avtale fritt hvordan kostnadene skal fordeles </a:t>
            </a:r>
          </a:p>
          <a:p>
            <a:pPr algn="l"/>
            <a:r>
              <a:rPr lang="nb-NO" dirty="0">
                <a:solidFill>
                  <a:srgbClr val="333333"/>
                </a:solidFill>
              </a:rPr>
              <a:t>Uten avtale: deles likt mellom partene</a:t>
            </a:r>
          </a:p>
          <a:p>
            <a:r>
              <a:rPr lang="nb-NO" dirty="0"/>
              <a:t>Etter begjæring fra part: skjevdele eller pålegge en av partene kostnadene i sin helhet</a:t>
            </a:r>
            <a:br>
              <a:rPr lang="nb-NO" dirty="0"/>
            </a:br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CBCEF7-CE60-52B3-3AC1-944D2A61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1F6B5CD-945E-482C-A673-BC204B9766A1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D2D9BD5-4177-F20A-9513-1F14E221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9B096A8-EAE7-6E8B-57A3-46C08C26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850" y="6423050"/>
            <a:ext cx="80115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534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F809D1-9DF8-B823-E715-D661F35E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98" y="978155"/>
            <a:ext cx="9635514" cy="1081835"/>
          </a:xfrm>
        </p:spPr>
        <p:txBody>
          <a:bodyPr anchor="t">
            <a:normAutofit/>
          </a:bodyPr>
          <a:lstStyle/>
          <a:p>
            <a:r>
              <a:rPr lang="nb-NO" dirty="0"/>
              <a:t>Noen eksempler fra de siste års nemndspraksis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940CCC-071C-BF8E-F45F-A7B50CCA1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353135"/>
            <a:ext cx="9635514" cy="352671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nb-NO" sz="8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Desember 2019, barnesykdommer Oslo</a:t>
            </a:r>
            <a:endParaRPr lang="nb-NO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nb-NO" sz="80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Kjøpesum: 1 600 000 (250 + 1350)</a:t>
            </a:r>
            <a:endParaRPr lang="nb-NO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nb-NO" sz="8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Mars 2020, psykiatri, Tromsø</a:t>
            </a:r>
            <a:endParaRPr lang="nb-NO" sz="8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nb-NO" sz="80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Kjøpesum: 350 000 (kun opparbeidet praksis)</a:t>
            </a:r>
            <a:endParaRPr lang="nb-NO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nb-NO" sz="8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 2020, øye, Trondheim</a:t>
            </a:r>
            <a:r>
              <a:rPr lang="nb-NO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nb-NO" sz="8000" dirty="0"/>
              <a:t>Kjøpesum: 4 300 000 (2250 [mye nytt utstyr] + 2050)</a:t>
            </a:r>
          </a:p>
          <a:p>
            <a:pPr marL="228600"/>
            <a:r>
              <a:rPr lang="nb-NO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nb-NO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nb-NO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nb-NO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BB44E77-351D-6E04-022F-C329FAFA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8001" y="6423050"/>
            <a:ext cx="1069811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1F6B5CD-945E-482C-A673-BC204B9766A1}" type="datetime1">
              <a:rPr lang="nb-NO" smtClean="0"/>
              <a:pPr>
                <a:spcAft>
                  <a:spcPts val="600"/>
                </a:spcAft>
              </a:pPr>
              <a:t>18.04.2023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5A10A88-94C2-8790-BBDD-01157F42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98" y="6423050"/>
            <a:ext cx="847680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Tittel på 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DC5EBB7-18A7-65C5-AE13-B5A1E47E5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850" y="6423050"/>
            <a:ext cx="801152" cy="138499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side </a:t>
            </a:r>
            <a:fld id="{233D8DEA-533A-4B52-9442-01EB55D09307}" type="slidenum">
              <a:rPr lang="nb-NO" smtClean="0"/>
              <a:pPr>
                <a:spcAft>
                  <a:spcPts val="600"/>
                </a:spcAft>
              </a:pPr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5177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EE4C5F-655A-D014-9003-76520BFE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forts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F46F74-2559-2BD1-1B53-6D09149BA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98" y="2353135"/>
            <a:ext cx="9635514" cy="3844465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nb-NO" sz="32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 2021, barnesykdommer, Ski (i utgangspunktet senioroverdragelse – meget spesiell sak)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nb-NO" sz="3200" dirty="0"/>
              <a:t>Kjøpesum: 800 000 (200 + 600)</a:t>
            </a:r>
            <a:r>
              <a:rPr lang="nb-NO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nb-NO" sz="32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 2021, øye, Tromsø</a:t>
            </a:r>
            <a:endParaRPr lang="nb-NO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nb-NO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Kjøpesum: 2 450 000 (1150 – 1300) 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nb-NO" sz="32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August 2021, hud, Skien</a:t>
            </a:r>
            <a:endParaRPr lang="nb-NO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/>
            <a:r>
              <a:rPr lang="nb-NO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Kjøpesum: 1 700 000 (150 + 1550)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nb-NO" sz="32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November 2021, </a:t>
            </a:r>
            <a:r>
              <a:rPr lang="nb-NO" sz="3200" b="1" dirty="0" err="1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ønh</a:t>
            </a:r>
            <a:r>
              <a:rPr lang="nb-NO" sz="32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Oslo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nb-NO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Kjøpesum: 3 150 000 (350 + 2800)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nb-NO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61794B-26F1-919B-BBF2-ECEDD96B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EDE212-6693-2F11-3E37-E295E5A0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795B0A-0085-C211-E460-F9E65C7A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089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A7833D-123C-58ED-B9C4-AF6E1434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Senioravtale – hva er dette?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48DD79-F645-EC30-AD05-0CA91F1AD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Nærmere regulert i rammeavtalen § 12</a:t>
            </a:r>
          </a:p>
          <a:p>
            <a:r>
              <a:rPr lang="nb-NO" dirty="0"/>
              <a:t>Gir avtalespesialisten mulighet til å dele praksis med (yngre spesialist) med henblikk på nedtrapping</a:t>
            </a:r>
          </a:p>
          <a:p>
            <a:r>
              <a:rPr lang="nb-NO" dirty="0"/>
              <a:t>Gir tiltredende lege en mulighet for «mykere» oppstart i avtalepraksis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DA6814-C0A8-6276-CF22-2B794AC83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00DA46-5482-AC60-482E-1ECE5ACF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BC8884-566E-0C11-E64E-30E7564A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8901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BAA115-A4A5-68E9-1183-A5B9563A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forts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B49E26-A9DB-06BB-455E-ECB45AA49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Mars 2022, </a:t>
            </a:r>
            <a:r>
              <a:rPr lang="nb-NO" sz="2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øye, Tromsø</a:t>
            </a:r>
            <a:endParaRPr lang="nb-NO" b="1" dirty="0"/>
          </a:p>
          <a:p>
            <a:r>
              <a:rPr lang="nb-NO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 opparbeidet praksis: 350 000 (særskilte forhold)</a:t>
            </a:r>
          </a:p>
          <a:p>
            <a:pPr marL="0" indent="0">
              <a:buNone/>
            </a:pPr>
            <a:r>
              <a:rPr lang="nb-NO" sz="1800" b="1" dirty="0">
                <a:cs typeface="Times New Roman" panose="02020603050405020304" pitchFamily="18" charset="0"/>
              </a:rPr>
              <a:t>September 2022, </a:t>
            </a:r>
            <a:r>
              <a:rPr lang="nb-NO" sz="1800" b="1" dirty="0" err="1">
                <a:cs typeface="Times New Roman" panose="02020603050405020304" pitchFamily="18" charset="0"/>
              </a:rPr>
              <a:t>ønh</a:t>
            </a:r>
            <a:r>
              <a:rPr lang="nb-NO" sz="1800" b="1" dirty="0">
                <a:cs typeface="Times New Roman" panose="02020603050405020304" pitchFamily="18" charset="0"/>
              </a:rPr>
              <a:t>, Lørenskog</a:t>
            </a:r>
          </a:p>
          <a:p>
            <a:r>
              <a:rPr lang="nb-NO" dirty="0"/>
              <a:t>Kjøpesum: 2 900 (600 + 2 300)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5DBB98-4AC1-619A-0F6F-353D4A011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F730E2-DDE1-F7DC-29B7-524B5FCB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D4FFB1-5CD0-A65A-6AE5-5E041B637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30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1283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F7CFEE-4F4B-6921-7C60-FA9886FC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invitasjonen og oppmerksomheten!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5244C1-06F5-67C5-6562-A90E9D44A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8D01E-909F-7483-3D29-278DCD3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99219A-F50D-A9A1-59E5-68E75550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763323-E0EF-9426-D07C-5C83FFDE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31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8483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16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D5B397-9D69-6615-3B6B-41137140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03EBAC-9BCB-C9A9-B83D-89DA61C12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 senior: Gir muligheter for avlastning og nedtrapping de siste årene før avslutning</a:t>
            </a:r>
          </a:p>
          <a:p>
            <a:r>
              <a:rPr lang="nb-NO" dirty="0"/>
              <a:t>For junior: Gradvis innfasing som ny lege i praksisen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D99193-82B7-1F6A-8293-9B2C7D69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044FF7-D4A7-43E3-6FBD-87617A00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1EA0B0-388F-8A10-92CC-6F220835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411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72BA54-DF40-7A5F-5214-6B24A09E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Vilkår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428861-C836-E540-0034-1651E7A02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Seniorlegen må være fylt 60 år</a:t>
            </a:r>
          </a:p>
          <a:p>
            <a:r>
              <a:rPr lang="nb-NO" dirty="0"/>
              <a:t>RHF akter å opprettholde hjemmelen</a:t>
            </a:r>
          </a:p>
          <a:p>
            <a:r>
              <a:rPr lang="nb-NO" dirty="0"/>
              <a:t>Nedtrappingstid inntil 5 år og fratreden senest ved fylte 72 </a:t>
            </a:r>
          </a:p>
          <a:p>
            <a:r>
              <a:rPr lang="nb-NO" dirty="0"/>
              <a:t>Ønsket om seniorordning må meddeles innen 24 måneder før aldersgrensen</a:t>
            </a:r>
          </a:p>
          <a:p>
            <a:r>
              <a:rPr lang="nb-NO" dirty="0"/>
              <a:t>Senior og juniors drift skal skje i samme lokaler</a:t>
            </a:r>
          </a:p>
          <a:p>
            <a:r>
              <a:rPr lang="nb-NO" dirty="0"/>
              <a:t>Ikke overstige samlet driftstid på 120 %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074F55-600A-73BA-E12C-F4B72C71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7037782-F090-D081-348C-CCF10D9E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574839-6F4B-2207-7A58-E61D3F82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826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FB3D8D-96FF-EE8B-CFEE-890F8BD5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Etablering av senioravtale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80DD3A-3E4F-8B60-FEBF-8D24D3098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Ordinære regler for utlysning, tildeling og avtaleinngåelse, med visse presiseringer:</a:t>
            </a:r>
          </a:p>
          <a:p>
            <a:r>
              <a:rPr lang="nb-NO" dirty="0"/>
              <a:t>Seniors vurdering av hvilken lege som skal bli junior skal tillegges stor vekt, men det er RHF som beslutnings-/tildelingsmyndigheten</a:t>
            </a:r>
          </a:p>
          <a:p>
            <a:r>
              <a:rPr lang="nb-NO" dirty="0"/>
              <a:t>Hjemmelshaver kan trekke seg fra seniorordning </a:t>
            </a:r>
            <a:r>
              <a:rPr lang="nb-NO" i="1" dirty="0">
                <a:solidFill>
                  <a:schemeClr val="tx1"/>
                </a:solidFill>
              </a:rPr>
              <a:t>frem til tildeling har skjedd</a:t>
            </a:r>
          </a:p>
          <a:p>
            <a:r>
              <a:rPr lang="nb-NO" dirty="0"/>
              <a:t>Seniorordning kan utlyses inntil tre ganger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661538-6AF9-3DCD-9959-220F6DF7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233C2C7-126F-FE01-707E-C3A50C99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AA22FE-8F84-3E87-2C5F-691D275C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797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B171AF-2ABA-5A66-40EE-85AF8949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Forholdet mellom junior og senior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7C837B-BDE5-A84A-205E-F2FBB61D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C5ED83-25B6-AFC1-32FC-E4D73705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C42E8D-702C-4332-37CB-B421968F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1026" name="Picture 2" descr="Skal styrke barnevernet med ny master - Universitetet i Sørøst-Norge">
            <a:extLst>
              <a:ext uri="{FF2B5EF4-FFF2-40B4-BE49-F238E27FC236}">
                <a16:creationId xmlns:a16="http://schemas.microsoft.com/office/drawing/2014/main" id="{4DE53D38-B576-52A7-0E6F-1B24E697E8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84" y="2352675"/>
            <a:ext cx="4807632" cy="27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8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358F99-C3ED-A05F-AC01-D90FED9C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Overdragelse av praksis fra senior til junior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06C2CF-9AFB-DBAE-A6AD-37D88EFA0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Ordinære regler gjelder som utgangspunkt, rammeavtalen </a:t>
            </a:r>
            <a:r>
              <a:rPr lang="nb-NO" dirty="0" err="1"/>
              <a:t>pkt</a:t>
            </a:r>
            <a:r>
              <a:rPr lang="nb-NO" dirty="0"/>
              <a:t> 11.1:</a:t>
            </a:r>
          </a:p>
          <a:p>
            <a:r>
              <a:rPr lang="nb-NO" dirty="0"/>
              <a:t>Fratredende lege [senior] kan kreve overdratt praksis til den lege [junior] som overtar hjemmelen»</a:t>
            </a:r>
          </a:p>
          <a:p>
            <a:r>
              <a:rPr lang="nb-NO" dirty="0"/>
              <a:t>Til praksis regnes relevant utstyr og inventar, husleieavtaler og kompensasjon for opparbeidet praksis. Dersom legen har påtatt seg oppdrag utenom avtalepraksis regnes ikke dette som opparbeidet praksis</a:t>
            </a:r>
          </a:p>
          <a:p>
            <a:r>
              <a:rPr lang="nb-NO" dirty="0"/>
              <a:t>Overdragelsesbetingelsene avtales senior og junior </a:t>
            </a:r>
            <a:r>
              <a:rPr lang="nb-NO" i="1" dirty="0">
                <a:solidFill>
                  <a:schemeClr val="tx1"/>
                </a:solidFill>
              </a:rPr>
              <a:t>etter</a:t>
            </a:r>
            <a:r>
              <a:rPr lang="nb-NO" dirty="0"/>
              <a:t> at tilbud om driftsavtale er gitt. </a:t>
            </a:r>
          </a:p>
          <a:p>
            <a:r>
              <a:rPr lang="nb-NO" dirty="0"/>
              <a:t>Blir partene ikke enige om overdragelsesbetingelsene innen 4 uker fra tilbud ble gitt, skal de fastsettes av nasjonal nemnd oppnevnt av Legeforeningen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6D07D1-D421-CC09-EC6B-6F670CD7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5F9462-7ED5-10A4-F339-80EC43E2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05435F-BBAD-4A2C-7842-C24FF73A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637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7515F9-5E14-B744-23DF-7E3E0AD5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Overdragelse, forts.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0C23B3-8BFF-6F36-F719-765BA3A1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Men behov for enkelte tilpasninger:</a:t>
            </a:r>
          </a:p>
          <a:p>
            <a:pPr lvl="1"/>
            <a:r>
              <a:rPr lang="nb-NO" dirty="0"/>
              <a:t>Fordeling kjøpesum</a:t>
            </a:r>
          </a:p>
          <a:p>
            <a:pPr lvl="1"/>
            <a:r>
              <a:rPr lang="nb-NO" dirty="0"/>
              <a:t>Oppgjørstidspunkt</a:t>
            </a:r>
          </a:p>
          <a:p>
            <a:r>
              <a:rPr lang="nb-NO" dirty="0"/>
              <a:t>Her råder det avtalefrihet, men det vanlige er at kjøpesummen fordeles iht. driftsavtalebrøk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1706A3-FD51-62F9-59BF-5AC9E908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8189-97AE-42FA-96FB-7B0F5ECBFA28}" type="datetime1">
              <a:rPr lang="nb-NO" smtClean="0"/>
              <a:pPr/>
              <a:t>18.04.2023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6FB4ED-42DF-4AB4-5967-62AD1A4E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Tittel på presentasjon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DCF0DD-A1EE-82A7-E320-4F28050E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233D8DEA-533A-4B52-9442-01EB55D09307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2739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rgbClr val="3C3836"/>
      </a:dk1>
      <a:lt1>
        <a:srgbClr val="FFFFFF"/>
      </a:lt1>
      <a:dk2>
        <a:srgbClr val="304F41"/>
      </a:dk2>
      <a:lt2>
        <a:srgbClr val="E7E6E6"/>
      </a:lt2>
      <a:accent1>
        <a:srgbClr val="ADDEB3"/>
      </a:accent1>
      <a:accent2>
        <a:srgbClr val="1C2010"/>
      </a:accent2>
      <a:accent3>
        <a:srgbClr val="2F4F44"/>
      </a:accent3>
      <a:accent4>
        <a:srgbClr val="D6D3D2"/>
      </a:accent4>
      <a:accent5>
        <a:srgbClr val="5B3D33"/>
      </a:accent5>
      <a:accent6>
        <a:srgbClr val="E5F4E9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ØG_PPT_mal" id="{45A2C8D0-0C15-6542-B890-5ED81D40989B}" vid="{619E90F1-92C5-7840-8810-5BE10F1CD8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415CA61F319149BD05DCC763A52B30" ma:contentTypeVersion="16" ma:contentTypeDescription="Opprett et nytt dokument." ma:contentTypeScope="" ma:versionID="af211135812ddde2d3cd4ddb5a055f0f">
  <xsd:schema xmlns:xsd="http://www.w3.org/2001/XMLSchema" xmlns:xs="http://www.w3.org/2001/XMLSchema" xmlns:p="http://schemas.microsoft.com/office/2006/metadata/properties" xmlns:ns2="8bef1e93-c4e6-44e6-94a8-5f3a8a23b11b" xmlns:ns3="22e97554-12d6-406c-8f64-34aa45b4bf6d" targetNamespace="http://schemas.microsoft.com/office/2006/metadata/properties" ma:root="true" ma:fieldsID="6eb58e3174d69ab2481a566401866696" ns2:_="" ns3:_="">
    <xsd:import namespace="8bef1e93-c4e6-44e6-94a8-5f3a8a23b11b"/>
    <xsd:import namespace="22e97554-12d6-406c-8f64-34aa45b4bf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f1e93-c4e6-44e6-94a8-5f3a8a23b1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f8a071c5-9e07-458a-aa6e-2a7fe169c1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97554-12d6-406c-8f64-34aa45b4bf6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dbafcf-ad34-4c54-bb60-918edc825ce1}" ma:internalName="TaxCatchAll" ma:showField="CatchAllData" ma:web="22e97554-12d6-406c-8f64-34aa45b4bf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ef1e93-c4e6-44e6-94a8-5f3a8a23b11b">
      <Terms xmlns="http://schemas.microsoft.com/office/infopath/2007/PartnerControls"/>
    </lcf76f155ced4ddcb4097134ff3c332f>
    <TaxCatchAll xmlns="22e97554-12d6-406c-8f64-34aa45b4bf6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3C76CF-783F-48A6-9C85-5C86BCD98D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ef1e93-c4e6-44e6-94a8-5f3a8a23b11b"/>
    <ds:schemaRef ds:uri="22e97554-12d6-406c-8f64-34aa45b4bf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298786-358C-4095-A4EB-FD0E76E1BCA5}">
  <ds:schemaRefs>
    <ds:schemaRef ds:uri="http://schemas.microsoft.com/office/2006/metadata/properties"/>
    <ds:schemaRef ds:uri="http://schemas.microsoft.com/office/infopath/2007/PartnerControls"/>
    <ds:schemaRef ds:uri="8bef1e93-c4e6-44e6-94a8-5f3a8a23b11b"/>
    <ds:schemaRef ds:uri="22e97554-12d6-406c-8f64-34aa45b4bf6d"/>
  </ds:schemaRefs>
</ds:datastoreItem>
</file>

<file path=customXml/itemProps3.xml><?xml version="1.0" encoding="utf-8"?>
<ds:datastoreItem xmlns:ds="http://schemas.openxmlformats.org/officeDocument/2006/customXml" ds:itemID="{B3B8485B-BEA8-476A-9666-76C205FD3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ØG_PPT_mal</Template>
  <TotalTime>339</TotalTime>
  <Words>1378</Words>
  <Application>Microsoft Office PowerPoint</Application>
  <PresentationFormat>Widescreen</PresentationFormat>
  <Paragraphs>269</Paragraphs>
  <Slides>32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9" baseType="lpstr">
      <vt:lpstr>Acumin Pro Semibold</vt:lpstr>
      <vt:lpstr>Arial</vt:lpstr>
      <vt:lpstr>Book Antiqua</vt:lpstr>
      <vt:lpstr>Calibri</vt:lpstr>
      <vt:lpstr>Georgia</vt:lpstr>
      <vt:lpstr>Times New Roman</vt:lpstr>
      <vt:lpstr>Office-tema</vt:lpstr>
      <vt:lpstr>PSLs administrasjonskurs 2023  Junior og senior i samme praksis  Nemndsordningen</vt:lpstr>
      <vt:lpstr>Junior og senior i samme praksis. Hvilke rettigheter og forpliktelser gjelder?</vt:lpstr>
      <vt:lpstr>Senioravtale – hva er dette?</vt:lpstr>
      <vt:lpstr>Formål</vt:lpstr>
      <vt:lpstr>Vilkår</vt:lpstr>
      <vt:lpstr>Etablering av senioravtale</vt:lpstr>
      <vt:lpstr>Forholdet mellom junior og senior</vt:lpstr>
      <vt:lpstr>Overdragelse av praksis fra senior til junior</vt:lpstr>
      <vt:lpstr>Overdragelse, forts.</vt:lpstr>
      <vt:lpstr>Samarbeidet mellom senior og junior</vt:lpstr>
      <vt:lpstr>Avtaleregulering – mellom senior og junior</vt:lpstr>
      <vt:lpstr>Hva bør (minimum) stå i avtalen?</vt:lpstr>
      <vt:lpstr>Konfliktfeller – ulike forventninger og ståsted</vt:lpstr>
      <vt:lpstr>Eller muligens sett fra juniors ståsted:</vt:lpstr>
      <vt:lpstr>Nemnd – hvorfor har vi nemnd og hva blir vektlagt?  Eksempler  </vt:lpstr>
      <vt:lpstr>Forutsetninger</vt:lpstr>
      <vt:lpstr>Hvorfor nemnd?</vt:lpstr>
      <vt:lpstr>Nasjonal nemnd for overdragelse av spesialistpraksis </vt:lpstr>
      <vt:lpstr>Nemndas sammensetning 2022 - 2023</vt:lpstr>
      <vt:lpstr>Iverksettelse av nemnd</vt:lpstr>
      <vt:lpstr>PowerPoint-presentasjon</vt:lpstr>
      <vt:lpstr>«Prosessregler»</vt:lpstr>
      <vt:lpstr>Nemndas beslutningsgrunnlag</vt:lpstr>
      <vt:lpstr>Nemndsavgjørelsen</vt:lpstr>
      <vt:lpstr>Gjenstand for verdivurdering – relevant utstyr og inventar, husleieavtaler og kompensasjon for opparbeidet praksis</vt:lpstr>
      <vt:lpstr>Vektleggingen av de ulike faktorene</vt:lpstr>
      <vt:lpstr>Nemndskostnadene</vt:lpstr>
      <vt:lpstr>Noen eksempler fra de siste års nemndspraksis</vt:lpstr>
      <vt:lpstr>Eksempler forts</vt:lpstr>
      <vt:lpstr>Eksempler forts</vt:lpstr>
      <vt:lpstr>Takk for invitasjonen og oppmerksomheten!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Pål Are Lilleheim / Øverbø Gjørtz</dc:creator>
  <cp:lastModifiedBy>Anna Sundberg</cp:lastModifiedBy>
  <cp:revision>3</cp:revision>
  <dcterms:created xsi:type="dcterms:W3CDTF">2023-03-22T11:30:56Z</dcterms:created>
  <dcterms:modified xsi:type="dcterms:W3CDTF">2023-04-18T13:45:37Z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0x0101000E415CA61F319149BD05DCC763A52B30</vt:lpwstr>
  </property>
</Properties>
</file>