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451" r:id="rId3"/>
    <p:sldId id="468" r:id="rId4"/>
    <p:sldId id="467" r:id="rId5"/>
    <p:sldId id="476" r:id="rId6"/>
    <p:sldId id="477" r:id="rId7"/>
    <p:sldId id="469" r:id="rId8"/>
    <p:sldId id="462" r:id="rId9"/>
    <p:sldId id="488" r:id="rId10"/>
    <p:sldId id="491" r:id="rId11"/>
    <p:sldId id="473" r:id="rId12"/>
    <p:sldId id="475" r:id="rId13"/>
    <p:sldId id="490" r:id="rId14"/>
    <p:sldId id="493" r:id="rId15"/>
    <p:sldId id="492" r:id="rId16"/>
    <p:sldId id="494" r:id="rId17"/>
    <p:sldId id="496" r:id="rId18"/>
    <p:sldId id="485" r:id="rId19"/>
  </p:sldIdLst>
  <p:sldSz cx="9144000" cy="5143500" type="screen16x9"/>
  <p:notesSz cx="6797675" cy="9926638"/>
  <p:defaultTextStyle>
    <a:defPPr>
      <a:defRPr lang="nb-NO"/>
    </a:defPPr>
    <a:lvl1pPr marL="0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735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468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203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0937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3671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6405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99140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1874" algn="l" defTabSz="68546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11521">
          <p15:clr>
            <a:srgbClr val="A4A3A4"/>
          </p15:clr>
        </p15:guide>
        <p15:guide id="6" orient="horz" pos="4321">
          <p15:clr>
            <a:srgbClr val="A4A3A4"/>
          </p15:clr>
        </p15:guide>
        <p15:guide id="7" pos="20481">
          <p15:clr>
            <a:srgbClr val="A4A3A4"/>
          </p15:clr>
        </p15:guide>
        <p15:guide id="8" pos="7681">
          <p15:clr>
            <a:srgbClr val="A4A3A4"/>
          </p15:clr>
        </p15:guide>
        <p15:guide id="9" orient="horz" pos="622" userDrawn="1">
          <p15:clr>
            <a:srgbClr val="A4A3A4"/>
          </p15:clr>
        </p15:guide>
        <p15:guide id="10" pos="10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336600"/>
    <a:srgbClr val="A3A3A3"/>
    <a:srgbClr val="A68035"/>
    <a:srgbClr val="FF70C0"/>
    <a:srgbClr val="A20076"/>
    <a:srgbClr val="C94096"/>
    <a:srgbClr val="D2BF9A"/>
    <a:srgbClr val="E1D8AF"/>
    <a:srgbClr val="F0E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1245AF3-A2C9-46A3-915F-A137247E6010}" styleName="SB1 - variant 2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</a:tcStyle>
    </a:wholeTbl>
    <a:band1H>
      <a:tcStyle>
        <a:tcBdr/>
      </a:tcStyle>
    </a:band1H>
    <a:band2H>
      <a:tcStyle>
        <a:tcBdr/>
        <a:fill>
          <a:solidFill>
            <a:srgbClr val="EDE6CF"/>
          </a:solidFill>
        </a:fill>
      </a:tcStyle>
    </a:band2H>
    <a:firstRow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E759C-2184-4938-8171-2C164F75D697}" styleName="SB1 - varia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6395" autoAdjust="0"/>
  </p:normalViewPr>
  <p:slideViewPr>
    <p:cSldViewPr showGuides="1">
      <p:cViewPr varScale="1">
        <p:scale>
          <a:sx n="205" d="100"/>
          <a:sy n="205" d="100"/>
        </p:scale>
        <p:origin x="8112" y="174"/>
      </p:cViewPr>
      <p:guideLst>
        <p:guide orient="horz" pos="4320"/>
        <p:guide pos="7680"/>
        <p:guide orient="horz" pos="1620"/>
        <p:guide pos="2880"/>
        <p:guide orient="horz" pos="11521"/>
        <p:guide orient="horz" pos="4321"/>
        <p:guide pos="20481"/>
        <p:guide pos="7681"/>
        <p:guide orient="horz" pos="622"/>
        <p:guide pos="1066"/>
      </p:guideLst>
    </p:cSldViewPr>
  </p:slideViewPr>
  <p:outlineViewPr>
    <p:cViewPr>
      <p:scale>
        <a:sx n="33" d="100"/>
        <a:sy n="33" d="100"/>
      </p:scale>
      <p:origin x="0" y="-15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BCC77-73F5-4BEB-ACF7-0CE4C2CB5288}" type="datetimeFigureOut">
              <a:rPr lang="nb-NO" smtClean="0"/>
              <a:t>17.04.2023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86F14-9DC7-4102-8C09-9E9C64CF5D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839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735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468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203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0937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3671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405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140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1874" algn="l" defTabSz="6854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6F14-9DC7-4102-8C09-9E9C64CF5D6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64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lide m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985"/>
            <a:ext cx="9144793" cy="514547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36122" y="2815829"/>
            <a:ext cx="6858000" cy="398140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1836122" y="1529742"/>
            <a:ext cx="6858000" cy="1240805"/>
          </a:xfrm>
        </p:spPr>
        <p:txBody>
          <a:bodyPr anchor="ctr" anchorCtr="0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icon_frame"/>
          <p:cNvSpPr>
            <a:spLocks noGrp="1"/>
          </p:cNvSpPr>
          <p:nvPr>
            <p:ph type="pic" sz="quarter" idx="10" hasCustomPrompt="1"/>
          </p:nvPr>
        </p:nvSpPr>
        <p:spPr>
          <a:xfrm>
            <a:off x="432029" y="1498500"/>
            <a:ext cx="1174576" cy="1174500"/>
          </a:xfrm>
          <a:prstGeom prst="ellipse">
            <a:avLst/>
          </a:prstGeom>
          <a:solidFill>
            <a:schemeClr val="bg1"/>
          </a:solidFill>
        </p:spPr>
        <p:txBody>
          <a:bodyPr lIns="34276" tIns="17137" rIns="34276" bIns="17137"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 dirty="0"/>
              <a:t>Klikk bildeikonet for å sette inn et ikon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640" y="4299942"/>
            <a:ext cx="2432360" cy="69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13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8">
          <p15:clr>
            <a:srgbClr val="FBAE40"/>
          </p15:clr>
        </p15:guide>
        <p15:guide id="2" pos="1011">
          <p15:clr>
            <a:srgbClr val="FBAE40"/>
          </p15:clr>
        </p15:guide>
        <p15:guide id="3" pos="272">
          <p15:clr>
            <a:srgbClr val="FBAE40"/>
          </p15:clr>
        </p15:guide>
        <p15:guide id="4" orient="horz" pos="9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i blåt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985"/>
            <a:ext cx="4480948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0947" y="1913190"/>
            <a:ext cx="3595283" cy="932455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9D46BD-1BBB-4D27-AB22-62D3B7E525C9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059412" y="746644"/>
            <a:ext cx="3595868" cy="382836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3084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46BD-1BBB-4D27-AB22-62D3B7E525C9}" type="datetime1">
              <a:rPr lang="nb-NO" smtClean="0"/>
              <a:t>17.04.2023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5941" y="1245395"/>
            <a:ext cx="3595283" cy="32496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4644303" y="1302750"/>
            <a:ext cx="3928756" cy="3267000"/>
          </a:xfrm>
          <a:solidFill>
            <a:schemeClr val="bg2"/>
          </a:solidFill>
        </p:spPr>
        <p:txBody>
          <a:bodyPr bIns="674708" anchor="ctr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7858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48611" y="518466"/>
            <a:ext cx="3595283" cy="837152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9D46BD-1BBB-4D27-AB22-62D3B7E525C9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048608" y="1788974"/>
            <a:ext cx="3595868" cy="280408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4480151" cy="5143500"/>
          </a:xfrm>
          <a:prstGeom prst="rect">
            <a:avLst/>
          </a:prstGeom>
          <a:solidFill>
            <a:schemeClr val="bg2"/>
          </a:solidFill>
        </p:spPr>
        <p:txBody>
          <a:bodyPr lIns="34276" tIns="17137" rIns="34276" bIns="1349415" anchor="ctr" anchorCtr="1"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Trykk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69632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46BD-1BBB-4D27-AB22-62D3B7E525C9}" type="datetime1">
              <a:rPr lang="nb-NO" smtClean="0"/>
              <a:t>17.04.2023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585939" y="1302750"/>
            <a:ext cx="7987120" cy="3267000"/>
          </a:xfrm>
          <a:solidFill>
            <a:schemeClr val="bg2"/>
          </a:solidFill>
        </p:spPr>
        <p:txBody>
          <a:bodyPr bIns="674708" anchor="ctr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451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537817"/>
            <a:ext cx="7886701" cy="46622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4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376" indent="0">
              <a:buNone/>
              <a:defRPr sz="800" b="1"/>
            </a:lvl2pPr>
            <a:lvl3pPr marL="342752" indent="0">
              <a:buNone/>
              <a:defRPr sz="700" b="1"/>
            </a:lvl3pPr>
            <a:lvl4pPr marL="514128" indent="0">
              <a:buNone/>
              <a:defRPr sz="600" b="1"/>
            </a:lvl4pPr>
            <a:lvl5pPr marL="685502" indent="0">
              <a:buNone/>
              <a:defRPr sz="600" b="1"/>
            </a:lvl5pPr>
            <a:lvl6pPr marL="856878" indent="0">
              <a:buNone/>
              <a:defRPr sz="600" b="1"/>
            </a:lvl6pPr>
            <a:lvl7pPr marL="1028254" indent="0">
              <a:buNone/>
              <a:defRPr sz="600" b="1"/>
            </a:lvl7pPr>
            <a:lvl8pPr marL="1199630" indent="0">
              <a:buNone/>
              <a:defRPr sz="600" b="1"/>
            </a:lvl8pPr>
            <a:lvl9pPr marL="1371006" indent="0">
              <a:buNone/>
              <a:defRPr sz="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3" y="1878807"/>
            <a:ext cx="3868340" cy="2763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4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376" indent="0">
              <a:buNone/>
              <a:defRPr sz="800" b="1"/>
            </a:lvl2pPr>
            <a:lvl3pPr marL="342752" indent="0">
              <a:buNone/>
              <a:defRPr sz="700" b="1"/>
            </a:lvl3pPr>
            <a:lvl4pPr marL="514128" indent="0">
              <a:buNone/>
              <a:defRPr sz="600" b="1"/>
            </a:lvl4pPr>
            <a:lvl5pPr marL="685502" indent="0">
              <a:buNone/>
              <a:defRPr sz="600" b="1"/>
            </a:lvl5pPr>
            <a:lvl6pPr marL="856878" indent="0">
              <a:buNone/>
              <a:defRPr sz="600" b="1"/>
            </a:lvl6pPr>
            <a:lvl7pPr marL="1028254" indent="0">
              <a:buNone/>
              <a:defRPr sz="600" b="1"/>
            </a:lvl7pPr>
            <a:lvl8pPr marL="1199630" indent="0">
              <a:buNone/>
              <a:defRPr sz="600" b="1"/>
            </a:lvl8pPr>
            <a:lvl9pPr marL="1371006" indent="0">
              <a:buNone/>
              <a:defRPr sz="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0" cy="2763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45DD-028B-42BB-B6C8-FC7568115750}" type="datetime1">
              <a:rPr lang="nb-NO" smtClean="0"/>
              <a:t>17.04.2023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4322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69460" y="1293670"/>
            <a:ext cx="6005080" cy="231668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73913" y="1714715"/>
            <a:ext cx="5017462" cy="1619035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2173913" y="3787225"/>
            <a:ext cx="5327513" cy="481882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nb-NO" dirty="0"/>
              <a:t>Kilde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903" y="714240"/>
            <a:ext cx="756023" cy="75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43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3DBC-1873-41CC-971B-C2D87EE61159}" type="datetime1">
              <a:rPr lang="nb-NO" smtClean="0"/>
              <a:t>17.04.2023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927628" y="1390675"/>
            <a:ext cx="1069403" cy="569771"/>
          </a:xfrm>
          <a:blipFill>
            <a:blip r:embed="rId2"/>
            <a:stretch>
              <a:fillRect/>
            </a:stretch>
          </a:blipFill>
        </p:spPr>
        <p:txBody>
          <a:bodyPr anchor="ctr" anchorCtr="0">
            <a:noAutofit/>
          </a:bodyPr>
          <a:lstStyle>
            <a:lvl1pPr marL="0" indent="0">
              <a:buNone/>
              <a:defRPr sz="5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4"/>
          </p:nvPr>
        </p:nvSpPr>
        <p:spPr>
          <a:xfrm>
            <a:off x="1998380" y="527917"/>
            <a:ext cx="6693344" cy="56977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tekst 5"/>
          <p:cNvSpPr>
            <a:spLocks noGrp="1"/>
          </p:cNvSpPr>
          <p:nvPr>
            <p:ph type="body" sz="quarter" idx="15" hasCustomPrompt="1"/>
          </p:nvPr>
        </p:nvSpPr>
        <p:spPr>
          <a:xfrm>
            <a:off x="927628" y="527917"/>
            <a:ext cx="1069403" cy="569771"/>
          </a:xfrm>
          <a:blipFill>
            <a:blip r:embed="rId2"/>
            <a:stretch>
              <a:fillRect/>
            </a:stretch>
          </a:blipFill>
        </p:spPr>
        <p:txBody>
          <a:bodyPr anchor="ctr" anchorCtr="0">
            <a:noAutofit/>
          </a:bodyPr>
          <a:lstStyle>
            <a:lvl1pPr marL="0" indent="0">
              <a:buNone/>
              <a:defRPr sz="5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10" name="Plassholder for tekst 5"/>
          <p:cNvSpPr>
            <a:spLocks noGrp="1"/>
          </p:cNvSpPr>
          <p:nvPr>
            <p:ph type="body" sz="quarter" idx="16" hasCustomPrompt="1"/>
          </p:nvPr>
        </p:nvSpPr>
        <p:spPr>
          <a:xfrm>
            <a:off x="927628" y="3116191"/>
            <a:ext cx="1069403" cy="569771"/>
          </a:xfrm>
          <a:blipFill>
            <a:blip r:embed="rId2"/>
            <a:stretch>
              <a:fillRect/>
            </a:stretch>
          </a:blipFill>
        </p:spPr>
        <p:txBody>
          <a:bodyPr anchor="ctr" anchorCtr="0">
            <a:noAutofit/>
          </a:bodyPr>
          <a:lstStyle>
            <a:lvl1pPr marL="0" indent="0">
              <a:buNone/>
              <a:defRPr sz="5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11" name="Plassholder for tekst 5"/>
          <p:cNvSpPr>
            <a:spLocks noGrp="1"/>
          </p:cNvSpPr>
          <p:nvPr>
            <p:ph type="body" sz="quarter" idx="17" hasCustomPrompt="1"/>
          </p:nvPr>
        </p:nvSpPr>
        <p:spPr>
          <a:xfrm>
            <a:off x="927628" y="2253433"/>
            <a:ext cx="1069403" cy="569771"/>
          </a:xfrm>
          <a:blipFill>
            <a:blip r:embed="rId2"/>
            <a:stretch>
              <a:fillRect/>
            </a:stretch>
          </a:blipFill>
        </p:spPr>
        <p:txBody>
          <a:bodyPr anchor="ctr" anchorCtr="0">
            <a:noAutofit/>
          </a:bodyPr>
          <a:lstStyle>
            <a:lvl1pPr marL="0" indent="0">
              <a:buNone/>
              <a:defRPr sz="5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18" hasCustomPrompt="1"/>
          </p:nvPr>
        </p:nvSpPr>
        <p:spPr>
          <a:xfrm>
            <a:off x="927628" y="3978949"/>
            <a:ext cx="1069403" cy="569771"/>
          </a:xfrm>
          <a:blipFill>
            <a:blip r:embed="rId2"/>
            <a:stretch>
              <a:fillRect/>
            </a:stretch>
          </a:blipFill>
        </p:spPr>
        <p:txBody>
          <a:bodyPr anchor="ctr" anchorCtr="0">
            <a:noAutofit/>
          </a:bodyPr>
          <a:lstStyle>
            <a:lvl1pPr marL="0" indent="0">
              <a:buNone/>
              <a:defRPr sz="5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13" name="Plassholder for tekst 7"/>
          <p:cNvSpPr>
            <a:spLocks noGrp="1"/>
          </p:cNvSpPr>
          <p:nvPr>
            <p:ph type="body" sz="quarter" idx="19"/>
          </p:nvPr>
        </p:nvSpPr>
        <p:spPr>
          <a:xfrm>
            <a:off x="1998380" y="1390675"/>
            <a:ext cx="6693344" cy="56977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20"/>
          </p:nvPr>
        </p:nvSpPr>
        <p:spPr>
          <a:xfrm>
            <a:off x="1998380" y="2253433"/>
            <a:ext cx="6693344" cy="56977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tekst 7"/>
          <p:cNvSpPr>
            <a:spLocks noGrp="1"/>
          </p:cNvSpPr>
          <p:nvPr>
            <p:ph type="body" sz="quarter" idx="21"/>
          </p:nvPr>
        </p:nvSpPr>
        <p:spPr>
          <a:xfrm>
            <a:off x="1997029" y="3116191"/>
            <a:ext cx="6693344" cy="56977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7"/>
          <p:cNvSpPr>
            <a:spLocks noGrp="1"/>
          </p:cNvSpPr>
          <p:nvPr>
            <p:ph type="body" sz="quarter" idx="22"/>
          </p:nvPr>
        </p:nvSpPr>
        <p:spPr>
          <a:xfrm>
            <a:off x="1997029" y="3968703"/>
            <a:ext cx="6693344" cy="56977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7877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nummere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5827" indent="-405827">
              <a:buFont typeface="+mj-lt"/>
              <a:buAutoNum type="arabicPeriod"/>
              <a:defRPr/>
            </a:lvl1pPr>
            <a:lvl2pPr marL="1109182" indent="-273131">
              <a:defRPr/>
            </a:lvl2pPr>
            <a:lvl3pPr marL="1280558" indent="-273131">
              <a:defRPr/>
            </a:lvl3pPr>
            <a:lvl4pPr marL="1578680" indent="-264800" defTabSz="418918">
              <a:defRPr/>
            </a:lvl4pPr>
            <a:lvl5pPr marL="1813131" indent="-264800">
              <a:tabLst>
                <a:tab pos="2047583" algn="l"/>
              </a:tabLst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2050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985"/>
            <a:ext cx="9144793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77425" y="1748469"/>
            <a:ext cx="7333165" cy="1231620"/>
          </a:xfrm>
        </p:spPr>
        <p:txBody>
          <a:bodyPr anchor="t" anchorCtr="0">
            <a:norm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215" y="4731250"/>
            <a:ext cx="1385785" cy="3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915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omside med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77425" y="1748469"/>
            <a:ext cx="7333165" cy="1231620"/>
          </a:xfrm>
        </p:spPr>
        <p:txBody>
          <a:bodyPr anchor="t" anchorCtr="0">
            <a:normAutofit/>
          </a:bodyPr>
          <a:lstStyle>
            <a:lvl1pPr>
              <a:defRPr sz="3700">
                <a:solidFill>
                  <a:schemeClr val="accent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TekstSylinder 6"/>
          <p:cNvSpPr txBox="1"/>
          <p:nvPr userDrawn="1"/>
        </p:nvSpPr>
        <p:spPr>
          <a:xfrm>
            <a:off x="-1406117" y="0"/>
            <a:ext cx="1388268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nb-NO" sz="1000" b="1" dirty="0">
                <a:solidFill>
                  <a:schemeClr val="bg1"/>
                </a:solidFill>
              </a:rPr>
              <a:t>Hvordan sette inn bakgrunnsbilde: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Høyreklikk på lysbildet og velg </a:t>
            </a:r>
            <a:r>
              <a:rPr lang="nb-NO" sz="1000" b="1" dirty="0">
                <a:solidFill>
                  <a:schemeClr val="bg1"/>
                </a:solidFill>
              </a:rPr>
              <a:t>«Formater bakgrunn»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Velg </a:t>
            </a:r>
            <a:r>
              <a:rPr lang="nb-NO" sz="1000" b="1" dirty="0">
                <a:solidFill>
                  <a:schemeClr val="bg1"/>
                </a:solidFill>
              </a:rPr>
              <a:t>«Fyll» &gt;</a:t>
            </a:r>
            <a:r>
              <a:rPr lang="nb-NO" sz="1000" b="1" baseline="0" dirty="0">
                <a:solidFill>
                  <a:schemeClr val="bg1"/>
                </a:solidFill>
              </a:rPr>
              <a:t> «Bilde eller tekstur»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Trykk </a:t>
            </a:r>
            <a:r>
              <a:rPr lang="nb-NO" sz="1000" b="1" baseline="0" dirty="0">
                <a:solidFill>
                  <a:schemeClr val="bg1"/>
                </a:solidFill>
              </a:rPr>
              <a:t>«Sett inn fra Fil…»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Bla deg fram til ønsket bilde</a:t>
            </a:r>
            <a:endParaRPr lang="nb-NO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18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lide m bilde og ik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con_frame"/>
          <p:cNvSpPr>
            <a:spLocks noGrp="1"/>
          </p:cNvSpPr>
          <p:nvPr>
            <p:ph type="pic" sz="quarter" idx="10" hasCustomPrompt="1"/>
          </p:nvPr>
        </p:nvSpPr>
        <p:spPr>
          <a:xfrm>
            <a:off x="432029" y="1498500"/>
            <a:ext cx="1174576" cy="1174500"/>
          </a:xfrm>
          <a:prstGeom prst="ellipse">
            <a:avLst/>
          </a:prstGeom>
          <a:solidFill>
            <a:schemeClr val="bg1"/>
          </a:solidFill>
        </p:spPr>
        <p:txBody>
          <a:bodyPr lIns="34276" tIns="17137" rIns="34276" bIns="17137"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 dirty="0"/>
              <a:t>Klikk bildeikonet for å sette inn et ikon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836122" y="1529742"/>
            <a:ext cx="6858000" cy="1240805"/>
          </a:xfrm>
        </p:spPr>
        <p:txBody>
          <a:bodyPr anchor="ctr" anchorCtr="0">
            <a:normAutofit/>
          </a:bodyPr>
          <a:lstStyle>
            <a:lvl1pPr algn="l">
              <a:defRPr sz="4500">
                <a:solidFill>
                  <a:schemeClr val="accent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36122" y="2815829"/>
            <a:ext cx="6858000" cy="398140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accent2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753" y="4261435"/>
            <a:ext cx="2776245" cy="796169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-1406117" y="0"/>
            <a:ext cx="1388268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nb-NO" sz="1000" b="1" dirty="0">
                <a:solidFill>
                  <a:schemeClr val="bg1"/>
                </a:solidFill>
              </a:rPr>
              <a:t>Hvordan sette inn bakgrunnsbilde: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Høyreklikk på lysbildet og velg </a:t>
            </a:r>
            <a:r>
              <a:rPr lang="nb-NO" sz="1000" b="1" dirty="0">
                <a:solidFill>
                  <a:schemeClr val="bg1"/>
                </a:solidFill>
              </a:rPr>
              <a:t>«Formater bakgrunn»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Velg </a:t>
            </a:r>
            <a:r>
              <a:rPr lang="nb-NO" sz="1000" b="1" dirty="0">
                <a:solidFill>
                  <a:schemeClr val="bg1"/>
                </a:solidFill>
              </a:rPr>
              <a:t>«Fyll» &gt;</a:t>
            </a:r>
            <a:r>
              <a:rPr lang="nb-NO" sz="1000" b="1" baseline="0" dirty="0">
                <a:solidFill>
                  <a:schemeClr val="bg1"/>
                </a:solidFill>
              </a:rPr>
              <a:t> «Bilde eller tekstur»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Trykk </a:t>
            </a:r>
            <a:r>
              <a:rPr lang="nb-NO" sz="1000" b="1" baseline="0" dirty="0">
                <a:solidFill>
                  <a:schemeClr val="bg1"/>
                </a:solidFill>
              </a:rPr>
              <a:t>«Sett inn fra Fil…»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Bla deg fram til ønsket bilde</a:t>
            </a:r>
            <a:endParaRPr lang="nb-NO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75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20" userDrawn="1">
          <p15:clr>
            <a:srgbClr val="FBAE40"/>
          </p15:clr>
        </p15:guide>
        <p15:guide id="2" pos="272" userDrawn="1">
          <p15:clr>
            <a:srgbClr val="FBAE40"/>
          </p15:clr>
        </p15:guide>
        <p15:guide id="3" orient="horz" pos="1688" userDrawn="1">
          <p15:clr>
            <a:srgbClr val="FBAE40"/>
          </p15:clr>
        </p15:guide>
        <p15:guide id="4" orient="horz" pos="9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 blå m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985"/>
            <a:ext cx="9144793" cy="5145470"/>
          </a:xfrm>
          <a:prstGeom prst="rect">
            <a:avLst/>
          </a:prstGeom>
        </p:spPr>
      </p:pic>
      <p:sp>
        <p:nvSpPr>
          <p:cNvPr id="9" name="icon_frame"/>
          <p:cNvSpPr>
            <a:spLocks noGrp="1"/>
          </p:cNvSpPr>
          <p:nvPr>
            <p:ph type="pic" sz="quarter" idx="13" hasCustomPrompt="1"/>
          </p:nvPr>
        </p:nvSpPr>
        <p:spPr>
          <a:xfrm>
            <a:off x="432029" y="1498500"/>
            <a:ext cx="1174576" cy="1174500"/>
          </a:xfrm>
          <a:prstGeom prst="ellipse">
            <a:avLst/>
          </a:prstGeom>
          <a:solidFill>
            <a:schemeClr val="bg1"/>
          </a:solidFill>
        </p:spPr>
        <p:txBody>
          <a:bodyPr lIns="34276" tIns="17137" rIns="34276" bIns="17137"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 dirty="0"/>
              <a:t>Klikk bildeikonet for å sette inn et ikon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025385" y="1748469"/>
            <a:ext cx="6646940" cy="1482011"/>
          </a:xfrm>
        </p:spPr>
        <p:txBody>
          <a:bodyPr anchor="t" anchorCtr="0">
            <a:norm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215" y="4716414"/>
            <a:ext cx="1385785" cy="42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27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40" userDrawn="1">
          <p15:clr>
            <a:srgbClr val="FBAE40"/>
          </p15:clr>
        </p15:guide>
        <p15:guide id="2" pos="1015" userDrawn="1">
          <p15:clr>
            <a:srgbClr val="FBAE40"/>
          </p15:clr>
        </p15:guide>
        <p15:guide id="3" pos="272" userDrawn="1">
          <p15:clr>
            <a:srgbClr val="FBAE40"/>
          </p15:clr>
        </p15:guide>
        <p15:guide id="4" orient="horz" pos="168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 m ikon og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025385" y="1748469"/>
            <a:ext cx="6646940" cy="1482011"/>
          </a:xfrm>
        </p:spPr>
        <p:txBody>
          <a:bodyPr anchor="t" anchorCtr="0">
            <a:normAutofit/>
          </a:bodyPr>
          <a:lstStyle>
            <a:lvl1pPr>
              <a:defRPr sz="3700">
                <a:solidFill>
                  <a:schemeClr val="accent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215" y="4731250"/>
            <a:ext cx="1385785" cy="397414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-1406117" y="0"/>
            <a:ext cx="1388268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nb-NO" sz="1000" b="1" dirty="0">
                <a:solidFill>
                  <a:schemeClr val="bg1"/>
                </a:solidFill>
              </a:rPr>
              <a:t>Hvordan sette inn bakgrunnsbilde: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Høyreklikk på lysbildet og velg </a:t>
            </a:r>
            <a:r>
              <a:rPr lang="nb-NO" sz="1000" b="1" dirty="0">
                <a:solidFill>
                  <a:schemeClr val="bg1"/>
                </a:solidFill>
              </a:rPr>
              <a:t>«Formater bakgrunn»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Velg </a:t>
            </a:r>
            <a:r>
              <a:rPr lang="nb-NO" sz="1000" b="1" dirty="0">
                <a:solidFill>
                  <a:schemeClr val="bg1"/>
                </a:solidFill>
              </a:rPr>
              <a:t>«Fyll» &gt;</a:t>
            </a:r>
            <a:r>
              <a:rPr lang="nb-NO" sz="1000" b="1" baseline="0" dirty="0">
                <a:solidFill>
                  <a:schemeClr val="bg1"/>
                </a:solidFill>
              </a:rPr>
              <a:t> «Bilde eller tekstur»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Trykk </a:t>
            </a:r>
            <a:r>
              <a:rPr lang="nb-NO" sz="1000" b="1" baseline="0" dirty="0">
                <a:solidFill>
                  <a:schemeClr val="bg1"/>
                </a:solidFill>
              </a:rPr>
              <a:t>«Sett inn fra Fil…»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Bla deg fram til ønsket bilde</a:t>
            </a:r>
            <a:endParaRPr lang="nb-NO" sz="1000" dirty="0">
              <a:solidFill>
                <a:schemeClr val="bg1"/>
              </a:solidFill>
            </a:endParaRPr>
          </a:p>
        </p:txBody>
      </p:sp>
      <p:sp>
        <p:nvSpPr>
          <p:cNvPr id="10" name="icon_frame"/>
          <p:cNvSpPr>
            <a:spLocks noGrp="1"/>
          </p:cNvSpPr>
          <p:nvPr>
            <p:ph type="pic" sz="quarter" idx="13" hasCustomPrompt="1"/>
          </p:nvPr>
        </p:nvSpPr>
        <p:spPr>
          <a:xfrm>
            <a:off x="432029" y="1498500"/>
            <a:ext cx="1174576" cy="1174500"/>
          </a:xfrm>
          <a:prstGeom prst="ellipse">
            <a:avLst/>
          </a:prstGeom>
          <a:solidFill>
            <a:schemeClr val="bg1"/>
          </a:solidFill>
        </p:spPr>
        <p:txBody>
          <a:bodyPr lIns="34276" tIns="17137" rIns="34276" bIns="17137"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 dirty="0"/>
              <a:t>Klikk bildeikonet for å sette inn et ikon</a:t>
            </a:r>
          </a:p>
        </p:txBody>
      </p:sp>
    </p:spTree>
    <p:extLst>
      <p:ext uri="{BB962C8B-B14F-4D97-AF65-F5344CB8AC3E}">
        <p14:creationId xmlns:p14="http://schemas.microsoft.com/office/powerpoint/2010/main" val="2222758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11" userDrawn="1">
          <p15:clr>
            <a:srgbClr val="FBAE40"/>
          </p15:clr>
        </p15:guide>
        <p15:guide id="2" orient="horz" pos="1688" userDrawn="1">
          <p15:clr>
            <a:srgbClr val="FBAE40"/>
          </p15:clr>
        </p15:guide>
        <p15:guide id="3" pos="272" userDrawn="1">
          <p15:clr>
            <a:srgbClr val="FBAE40"/>
          </p15:clr>
        </p15:guide>
        <p15:guide id="4" orient="horz" pos="9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boks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1571701" y="1293461"/>
            <a:ext cx="6003241" cy="23168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76" tIns="17137" rIns="34276" bIns="17137" rtlCol="0" anchor="ctr"/>
          <a:lstStyle/>
          <a:p>
            <a:pPr algn="ctr"/>
            <a:endParaRPr lang="nb-NO"/>
          </a:p>
        </p:txBody>
      </p:sp>
      <p:sp>
        <p:nvSpPr>
          <p:cNvPr id="8" name="icon_frame"/>
          <p:cNvSpPr>
            <a:spLocks noGrp="1"/>
          </p:cNvSpPr>
          <p:nvPr>
            <p:ph type="pic" sz="quarter" idx="13" hasCustomPrompt="1"/>
          </p:nvPr>
        </p:nvSpPr>
        <p:spPr>
          <a:xfrm>
            <a:off x="1795843" y="714240"/>
            <a:ext cx="756143" cy="756094"/>
          </a:xfrm>
          <a:prstGeom prst="ellipse">
            <a:avLst/>
          </a:prstGeom>
          <a:solidFill>
            <a:schemeClr val="bg1"/>
          </a:solidFill>
        </p:spPr>
        <p:txBody>
          <a:bodyPr lIns="34276" tIns="17137" rIns="34276" bIns="17137"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nb-NO" dirty="0"/>
              <a:t>Klikk bildeikonet for å sette inn et ikon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73913" y="1714715"/>
            <a:ext cx="5017462" cy="1619035"/>
          </a:xfrm>
        </p:spPr>
        <p:txBody>
          <a:bodyPr anchor="t" anchorCtr="0">
            <a:normAutofit/>
          </a:bodyPr>
          <a:lstStyle>
            <a:lvl1pPr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F488AC-BC24-4CC2-9676-11BFE6DFA0E6}" type="datetime1">
              <a:rPr lang="nb-NO" smtClean="0"/>
              <a:pPr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948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24">
          <p15:clr>
            <a:srgbClr val="FBAE40"/>
          </p15:clr>
        </p15:guide>
        <p15:guide id="2" pos="1610">
          <p15:clr>
            <a:srgbClr val="FBAE40"/>
          </p15:clr>
        </p15:guide>
        <p15:guide id="3" orient="horz" pos="926">
          <p15:clr>
            <a:srgbClr val="FBAE40"/>
          </p15:clr>
        </p15:guide>
        <p15:guide id="4" orient="horz" pos="44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985"/>
            <a:ext cx="9144793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45238" y="1922641"/>
            <a:ext cx="6646940" cy="1482011"/>
          </a:xfrm>
        </p:spPr>
        <p:txBody>
          <a:bodyPr anchor="t" anchorCtr="0">
            <a:noAutofit/>
          </a:bodyPr>
          <a:lstStyle>
            <a:lvl1pPr algn="ctr">
              <a:defRPr sz="75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Tekst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11910"/>
            <a:ext cx="3106917" cy="8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2572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kon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3DBC-1873-41CC-971B-C2D87EE61159}" type="datetime1">
              <a:rPr lang="nb-NO" smtClean="0"/>
              <a:t>17.04.2023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5" name="Rektangel 4"/>
          <p:cNvSpPr/>
          <p:nvPr userDrawn="1"/>
        </p:nvSpPr>
        <p:spPr>
          <a:xfrm>
            <a:off x="121524" y="2478911"/>
            <a:ext cx="8906292" cy="13528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76" tIns="17137" rIns="34276" bIns="17137"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4692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9" y="3140274"/>
            <a:ext cx="7886701" cy="281583"/>
          </a:xfrm>
        </p:spPr>
        <p:txBody>
          <a:bodyPr anchor="b"/>
          <a:lstStyle>
            <a:lvl1pPr>
              <a:defRPr sz="23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1" cy="1125140"/>
          </a:xfrm>
        </p:spPr>
        <p:txBody>
          <a:bodyPr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17137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427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51412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68550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85687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02825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19963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37100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8AC-BC24-4CC2-9676-11BFE6DFA0E6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540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25AB-048B-4D9C-92CD-6DC9DA8A63E6}" type="datetime1">
              <a:rPr lang="nb-NO" smtClean="0"/>
              <a:t>17.04.2023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1844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3DBC-1873-41CC-971B-C2D87EE61159}" type="datetime1">
              <a:rPr lang="nb-NO" smtClean="0"/>
              <a:t>17.04.2023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916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sl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7" y="-985"/>
            <a:ext cx="9144793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99434" y="1529742"/>
            <a:ext cx="6858000" cy="1240805"/>
          </a:xfrm>
        </p:spPr>
        <p:txBody>
          <a:bodyPr anchor="ctr" anchorCtr="0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9434" y="2815829"/>
            <a:ext cx="6858000" cy="398140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640" y="4299942"/>
            <a:ext cx="2432360" cy="69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7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lide med 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99434" y="1529742"/>
            <a:ext cx="6858000" cy="1240805"/>
          </a:xfrm>
        </p:spPr>
        <p:txBody>
          <a:bodyPr anchor="ctr" anchorCtr="0">
            <a:normAutofit/>
          </a:bodyPr>
          <a:lstStyle>
            <a:lvl1pPr algn="l">
              <a:defRPr sz="4500">
                <a:solidFill>
                  <a:schemeClr val="accent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9434" y="2815829"/>
            <a:ext cx="6858000" cy="398140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accent2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753" y="4261435"/>
            <a:ext cx="2776245" cy="796169"/>
          </a:xfrm>
          <a:prstGeom prst="rect">
            <a:avLst/>
          </a:prstGeom>
        </p:spPr>
      </p:pic>
      <p:sp>
        <p:nvSpPr>
          <p:cNvPr id="6" name="TekstSylinder 5"/>
          <p:cNvSpPr txBox="1"/>
          <p:nvPr userDrawn="1"/>
        </p:nvSpPr>
        <p:spPr>
          <a:xfrm>
            <a:off x="-1406117" y="0"/>
            <a:ext cx="1388268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nb-NO" sz="1000" b="1" dirty="0">
                <a:solidFill>
                  <a:schemeClr val="bg1"/>
                </a:solidFill>
              </a:rPr>
              <a:t>Hvordan sette inn bakgrunnsbilde: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Høyreklikk på lysbildet og velg </a:t>
            </a:r>
            <a:r>
              <a:rPr lang="nb-NO" sz="1000" b="1" dirty="0">
                <a:solidFill>
                  <a:schemeClr val="bg1"/>
                </a:solidFill>
              </a:rPr>
              <a:t>«Formater bakgrunn»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dirty="0">
                <a:solidFill>
                  <a:schemeClr val="bg1"/>
                </a:solidFill>
              </a:rPr>
              <a:t>Velg </a:t>
            </a:r>
            <a:r>
              <a:rPr lang="nb-NO" sz="1000" b="1" dirty="0">
                <a:solidFill>
                  <a:schemeClr val="bg1"/>
                </a:solidFill>
              </a:rPr>
              <a:t>«Fyll» &gt;</a:t>
            </a:r>
            <a:r>
              <a:rPr lang="nb-NO" sz="1000" b="1" baseline="0" dirty="0">
                <a:solidFill>
                  <a:schemeClr val="bg1"/>
                </a:solidFill>
              </a:rPr>
              <a:t> «Bilde eller tekstur»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Trykk </a:t>
            </a:r>
            <a:r>
              <a:rPr lang="nb-NO" sz="1000" b="1" baseline="0" dirty="0">
                <a:solidFill>
                  <a:schemeClr val="bg1"/>
                </a:solidFill>
              </a:rPr>
              <a:t>«Sett inn fra Fil…»</a:t>
            </a:r>
          </a:p>
          <a:p>
            <a:pPr marL="123825" indent="-123825">
              <a:buFont typeface="+mj-lt"/>
              <a:buAutoNum type="arabicPeriod"/>
            </a:pPr>
            <a:r>
              <a:rPr lang="nb-NO" sz="1000" baseline="0" dirty="0">
                <a:solidFill>
                  <a:schemeClr val="bg1"/>
                </a:solidFill>
              </a:rPr>
              <a:t>Bla deg fram til ønsket bilde</a:t>
            </a:r>
            <a:endParaRPr lang="nb-NO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5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35563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05078" y="1501389"/>
            <a:ext cx="5271189" cy="1115481"/>
          </a:xfrm>
        </p:spPr>
        <p:txBody>
          <a:bodyPr anchor="t" anchorCtr="0">
            <a:normAutofit/>
          </a:bodyPr>
          <a:lstStyle>
            <a:lvl1pPr algn="ctr">
              <a:defRPr sz="37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05079" y="2752995"/>
            <a:ext cx="5271189" cy="351979"/>
          </a:xfrm>
        </p:spPr>
        <p:txBody>
          <a:bodyPr wrap="square">
            <a:spAutoFit/>
          </a:bodyPr>
          <a:lstStyle>
            <a:lvl1pPr marL="0" indent="0" algn="ctr">
              <a:buNone/>
              <a:defRPr sz="2300">
                <a:solidFill>
                  <a:schemeClr val="bg1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6035649" y="0"/>
            <a:ext cx="3108354" cy="5143500"/>
          </a:xfrm>
          <a:solidFill>
            <a:schemeClr val="bg2"/>
          </a:solidFill>
        </p:spPr>
        <p:txBody>
          <a:bodyPr bIns="1349415" anchor="ctr" anchorCtr="1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b-NO" dirty="0"/>
              <a:t>Trykk for å sette inn bilde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860229"/>
            <a:ext cx="3032856" cy="86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9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overskri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08437" y="-985"/>
            <a:ext cx="6035563" cy="514547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510668" y="1501389"/>
            <a:ext cx="5271189" cy="1115481"/>
          </a:xfrm>
        </p:spPr>
        <p:txBody>
          <a:bodyPr anchor="t" anchorCtr="0">
            <a:noAutofit/>
          </a:bodyPr>
          <a:lstStyle>
            <a:lvl1pPr algn="ctr">
              <a:defRPr sz="37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510668" y="2752995"/>
            <a:ext cx="5271189" cy="351979"/>
          </a:xfrm>
        </p:spPr>
        <p:txBody>
          <a:bodyPr wrap="square">
            <a:spAutoFit/>
          </a:bodyPr>
          <a:lstStyle>
            <a:lvl1pPr marL="0" indent="0" algn="ctr">
              <a:buNone/>
              <a:defRPr sz="2300">
                <a:solidFill>
                  <a:schemeClr val="bg1"/>
                </a:solidFill>
              </a:defRPr>
            </a:lvl1pPr>
            <a:lvl2pPr marL="171376" indent="0" algn="ctr">
              <a:buNone/>
              <a:defRPr sz="800"/>
            </a:lvl2pPr>
            <a:lvl3pPr marL="342752" indent="0" algn="ctr">
              <a:buNone/>
              <a:defRPr sz="700"/>
            </a:lvl3pPr>
            <a:lvl4pPr marL="514128" indent="0" algn="ctr">
              <a:buNone/>
              <a:defRPr sz="600"/>
            </a:lvl4pPr>
            <a:lvl5pPr marL="685502" indent="0" algn="ctr">
              <a:buNone/>
              <a:defRPr sz="600"/>
            </a:lvl5pPr>
            <a:lvl6pPr marL="856878" indent="0" algn="ctr">
              <a:buNone/>
              <a:defRPr sz="600"/>
            </a:lvl6pPr>
            <a:lvl7pPr marL="1028254" indent="0" algn="ctr">
              <a:buNone/>
              <a:defRPr sz="600"/>
            </a:lvl7pPr>
            <a:lvl8pPr marL="1199630" indent="0" algn="ctr">
              <a:buNone/>
              <a:defRPr sz="600"/>
            </a:lvl8pPr>
            <a:lvl9pPr marL="1371006" indent="0" algn="ctr">
              <a:buNone/>
              <a:defRPr sz="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3108354" cy="5160950"/>
          </a:xfrm>
          <a:solidFill>
            <a:schemeClr val="bg2"/>
          </a:solidFill>
        </p:spPr>
        <p:txBody>
          <a:bodyPr bIns="1349415" anchor="ctr" anchorCtr="1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b-NO" dirty="0"/>
              <a:t>Trykk for å sette inn bilde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998" y="3876218"/>
            <a:ext cx="3032856" cy="86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5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54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585938" y="2269633"/>
            <a:ext cx="7972348" cy="22277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585938" y="1245395"/>
            <a:ext cx="7972124" cy="8101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328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46BD-1BBB-4D27-AB22-62D3B7E525C9}" type="datetime1">
              <a:rPr lang="nb-NO" smtClean="0"/>
              <a:t>17.04.2023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5941" y="1245395"/>
            <a:ext cx="3595283" cy="32496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962192" y="1245394"/>
            <a:ext cx="3595868" cy="32496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675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1.png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6.png"/><Relationship Id="rId42" Type="http://schemas.openxmlformats.org/officeDocument/2006/relationships/image" Target="../media/image14.png"/><Relationship Id="rId47" Type="http://schemas.openxmlformats.org/officeDocument/2006/relationships/image" Target="../media/image19.png"/><Relationship Id="rId50" Type="http://schemas.openxmlformats.org/officeDocument/2006/relationships/image" Target="../media/image22.png"/><Relationship Id="rId55" Type="http://schemas.openxmlformats.org/officeDocument/2006/relationships/image" Target="../media/image27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41" Type="http://schemas.openxmlformats.org/officeDocument/2006/relationships/image" Target="../media/image13.png"/><Relationship Id="rId54" Type="http://schemas.openxmlformats.org/officeDocument/2006/relationships/image" Target="../media/image26.png"/><Relationship Id="rId6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4.png"/><Relationship Id="rId37" Type="http://schemas.openxmlformats.org/officeDocument/2006/relationships/image" Target="../media/image9.png"/><Relationship Id="rId40" Type="http://schemas.openxmlformats.org/officeDocument/2006/relationships/image" Target="../media/image12.png"/><Relationship Id="rId45" Type="http://schemas.openxmlformats.org/officeDocument/2006/relationships/image" Target="../media/image17.png"/><Relationship Id="rId53" Type="http://schemas.openxmlformats.org/officeDocument/2006/relationships/image" Target="../media/image25.png"/><Relationship Id="rId58" Type="http://schemas.openxmlformats.org/officeDocument/2006/relationships/image" Target="../media/image30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36" Type="http://schemas.openxmlformats.org/officeDocument/2006/relationships/image" Target="../media/image8.png"/><Relationship Id="rId49" Type="http://schemas.openxmlformats.org/officeDocument/2006/relationships/image" Target="../media/image21.png"/><Relationship Id="rId57" Type="http://schemas.openxmlformats.org/officeDocument/2006/relationships/image" Target="../media/image29.png"/><Relationship Id="rId61" Type="http://schemas.openxmlformats.org/officeDocument/2006/relationships/image" Target="../media/image3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3.png"/><Relationship Id="rId44" Type="http://schemas.openxmlformats.org/officeDocument/2006/relationships/image" Target="../media/image16.png"/><Relationship Id="rId52" Type="http://schemas.openxmlformats.org/officeDocument/2006/relationships/image" Target="../media/image24.png"/><Relationship Id="rId60" Type="http://schemas.openxmlformats.org/officeDocument/2006/relationships/image" Target="../media/image3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Relationship Id="rId35" Type="http://schemas.openxmlformats.org/officeDocument/2006/relationships/image" Target="../media/image7.png"/><Relationship Id="rId43" Type="http://schemas.openxmlformats.org/officeDocument/2006/relationships/image" Target="../media/image15.png"/><Relationship Id="rId48" Type="http://schemas.openxmlformats.org/officeDocument/2006/relationships/image" Target="../media/image20.png"/><Relationship Id="rId56" Type="http://schemas.openxmlformats.org/officeDocument/2006/relationships/image" Target="../media/image28.png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23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5.png"/><Relationship Id="rId38" Type="http://schemas.openxmlformats.org/officeDocument/2006/relationships/image" Target="../media/image10.png"/><Relationship Id="rId46" Type="http://schemas.openxmlformats.org/officeDocument/2006/relationships/image" Target="../media/image18.png"/><Relationship Id="rId59" Type="http://schemas.openxmlformats.org/officeDocument/2006/relationships/image" Target="../media/image3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85938" y="542593"/>
            <a:ext cx="7972124" cy="41857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85938" y="1245395"/>
            <a:ext cx="7972124" cy="32496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80634" y="4831460"/>
            <a:ext cx="590267" cy="155794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fld id="{DF08DDD6-376B-420C-8ECF-61775C92EAA5}" type="datetime1">
              <a:rPr lang="nb-NO" smtClean="0"/>
              <a:pPr/>
              <a:t>17.04.2023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151626" y="4831460"/>
            <a:ext cx="6268834" cy="15579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220064" y="4831460"/>
            <a:ext cx="153878" cy="155794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1000" b="1">
                <a:solidFill>
                  <a:schemeClr val="accent4"/>
                </a:solidFill>
              </a:defRPr>
            </a:lvl1pPr>
          </a:lstStyle>
          <a:p>
            <a:fld id="{C8015E39-59DC-48A0-9676-AD2CAF5CD29F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74" name="bamse" hidden="1"/>
          <p:cNvGrpSpPr/>
          <p:nvPr/>
        </p:nvGrpSpPr>
        <p:grpSpPr>
          <a:xfrm>
            <a:off x="3985200" y="1984950"/>
            <a:ext cx="1173600" cy="1173600"/>
            <a:chOff x="300343" y="1212537"/>
            <a:chExt cx="1173600" cy="1173600"/>
          </a:xfrm>
        </p:grpSpPr>
        <p:sp>
          <p:nvSpPr>
            <p:cNvPr id="75" name="bamse_hvit_sirkel"/>
            <p:cNvSpPr/>
            <p:nvPr userDrawn="1"/>
          </p:nvSpPr>
          <p:spPr>
            <a:xfrm>
              <a:off x="300343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76" name="bamse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343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77" name="hake" hidden="1"/>
          <p:cNvGrpSpPr/>
          <p:nvPr/>
        </p:nvGrpSpPr>
        <p:grpSpPr>
          <a:xfrm>
            <a:off x="3985200" y="1984950"/>
            <a:ext cx="1173600" cy="1173600"/>
            <a:chOff x="1774286" y="1212537"/>
            <a:chExt cx="1173600" cy="1173600"/>
          </a:xfrm>
        </p:grpSpPr>
        <p:sp>
          <p:nvSpPr>
            <p:cNvPr id="78" name="hake_hvit_sirkel"/>
            <p:cNvSpPr/>
            <p:nvPr userDrawn="1"/>
          </p:nvSpPr>
          <p:spPr>
            <a:xfrm>
              <a:off x="1774286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79" name="hake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4286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80" name="kr" hidden="1"/>
          <p:cNvGrpSpPr/>
          <p:nvPr/>
        </p:nvGrpSpPr>
        <p:grpSpPr>
          <a:xfrm>
            <a:off x="3985200" y="1984950"/>
            <a:ext cx="1173600" cy="1173600"/>
            <a:chOff x="3248229" y="1212537"/>
            <a:chExt cx="1173600" cy="1173600"/>
          </a:xfrm>
        </p:grpSpPr>
        <p:sp>
          <p:nvSpPr>
            <p:cNvPr id="81" name="kr_hvit_sirkel"/>
            <p:cNvSpPr/>
            <p:nvPr userDrawn="1"/>
          </p:nvSpPr>
          <p:spPr>
            <a:xfrm>
              <a:off x="3248229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82" name="kr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229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83" name="bil" hidden="1"/>
          <p:cNvGrpSpPr/>
          <p:nvPr/>
        </p:nvGrpSpPr>
        <p:grpSpPr>
          <a:xfrm>
            <a:off x="3985200" y="1984950"/>
            <a:ext cx="1173600" cy="1173600"/>
            <a:chOff x="4722172" y="1212537"/>
            <a:chExt cx="1173600" cy="1173600"/>
          </a:xfrm>
        </p:grpSpPr>
        <p:sp>
          <p:nvSpPr>
            <p:cNvPr id="84" name="bil_hvit_sirkel"/>
            <p:cNvSpPr/>
            <p:nvPr userDrawn="1"/>
          </p:nvSpPr>
          <p:spPr>
            <a:xfrm>
              <a:off x="4722172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85" name="bil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2172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86" name="pluss" hidden="1"/>
          <p:cNvGrpSpPr/>
          <p:nvPr/>
        </p:nvGrpSpPr>
        <p:grpSpPr>
          <a:xfrm>
            <a:off x="3985200" y="1984950"/>
            <a:ext cx="1173600" cy="1173600"/>
            <a:chOff x="6196115" y="1212537"/>
            <a:chExt cx="1173600" cy="1173600"/>
          </a:xfrm>
        </p:grpSpPr>
        <p:sp>
          <p:nvSpPr>
            <p:cNvPr id="87" name="pluss_hvit_sirkel"/>
            <p:cNvSpPr/>
            <p:nvPr userDrawn="1"/>
          </p:nvSpPr>
          <p:spPr>
            <a:xfrm>
              <a:off x="6196115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88" name="pluss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115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89" name="snakkeboble" hidden="1"/>
          <p:cNvGrpSpPr/>
          <p:nvPr/>
        </p:nvGrpSpPr>
        <p:grpSpPr>
          <a:xfrm>
            <a:off x="3985200" y="1984950"/>
            <a:ext cx="1173600" cy="1173600"/>
            <a:chOff x="7670058" y="1212537"/>
            <a:chExt cx="1173600" cy="1173600"/>
          </a:xfrm>
        </p:grpSpPr>
        <p:sp>
          <p:nvSpPr>
            <p:cNvPr id="90" name="snakkeboble_hvit_sirkel"/>
            <p:cNvSpPr/>
            <p:nvPr userDrawn="1"/>
          </p:nvSpPr>
          <p:spPr>
            <a:xfrm>
              <a:off x="7670058" y="121253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1" name="snakkeboble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0058" y="1212537"/>
              <a:ext cx="1173600" cy="1173600"/>
            </a:xfrm>
            <a:prstGeom prst="rect">
              <a:avLst/>
            </a:prstGeom>
          </p:spPr>
        </p:pic>
      </p:grpSp>
      <p:grpSp>
        <p:nvGrpSpPr>
          <p:cNvPr id="92" name="paraply" hidden="1"/>
          <p:cNvGrpSpPr/>
          <p:nvPr/>
        </p:nvGrpSpPr>
        <p:grpSpPr>
          <a:xfrm>
            <a:off x="3985200" y="1984950"/>
            <a:ext cx="1173600" cy="1173600"/>
            <a:chOff x="1774286" y="1331807"/>
            <a:chExt cx="1173600" cy="1173600"/>
          </a:xfrm>
        </p:grpSpPr>
        <p:sp>
          <p:nvSpPr>
            <p:cNvPr id="93" name="paraply_hvit_sirkel"/>
            <p:cNvSpPr/>
            <p:nvPr userDrawn="1"/>
          </p:nvSpPr>
          <p:spPr>
            <a:xfrm>
              <a:off x="1774286" y="133180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4" name="paraply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4286" y="1331807"/>
              <a:ext cx="1173600" cy="1173600"/>
            </a:xfrm>
            <a:prstGeom prst="rect">
              <a:avLst/>
            </a:prstGeom>
          </p:spPr>
        </p:pic>
      </p:grpSp>
      <p:grpSp>
        <p:nvGrpSpPr>
          <p:cNvPr id="95" name="pakke" hidden="1"/>
          <p:cNvGrpSpPr/>
          <p:nvPr/>
        </p:nvGrpSpPr>
        <p:grpSpPr>
          <a:xfrm>
            <a:off x="3985200" y="1984950"/>
            <a:ext cx="1173600" cy="1173600"/>
            <a:chOff x="3248229" y="1331807"/>
            <a:chExt cx="1173600" cy="1173600"/>
          </a:xfrm>
        </p:grpSpPr>
        <p:sp>
          <p:nvSpPr>
            <p:cNvPr id="96" name="pakke_hvit_sirkel"/>
            <p:cNvSpPr/>
            <p:nvPr userDrawn="1"/>
          </p:nvSpPr>
          <p:spPr>
            <a:xfrm>
              <a:off x="3248229" y="133180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7" name="pakke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229" y="1331807"/>
              <a:ext cx="1173600" cy="1173600"/>
            </a:xfrm>
            <a:prstGeom prst="rect">
              <a:avLst/>
            </a:prstGeom>
          </p:spPr>
        </p:pic>
      </p:grpSp>
      <p:grpSp>
        <p:nvGrpSpPr>
          <p:cNvPr id="98" name="hus" hidden="1"/>
          <p:cNvGrpSpPr/>
          <p:nvPr/>
        </p:nvGrpSpPr>
        <p:grpSpPr>
          <a:xfrm>
            <a:off x="3985200" y="1984950"/>
            <a:ext cx="1173600" cy="1173600"/>
            <a:chOff x="4722172" y="1331807"/>
            <a:chExt cx="1173600" cy="1173600"/>
          </a:xfrm>
        </p:grpSpPr>
        <p:sp>
          <p:nvSpPr>
            <p:cNvPr id="99" name="hus_hvit_sirkel"/>
            <p:cNvSpPr/>
            <p:nvPr userDrawn="1"/>
          </p:nvSpPr>
          <p:spPr>
            <a:xfrm>
              <a:off x="4722172" y="133180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0" name="hus"/>
            <p:cNvPicPr>
              <a:picLocks noChangeAspect="1"/>
            </p:cNvPicPr>
            <p:nvPr userDrawn="1"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2172" y="1331807"/>
              <a:ext cx="1173600" cy="1173600"/>
            </a:xfrm>
            <a:prstGeom prst="rect">
              <a:avLst/>
            </a:prstGeom>
          </p:spPr>
        </p:pic>
      </p:grpSp>
      <p:grpSp>
        <p:nvGrpSpPr>
          <p:cNvPr id="101" name="id" hidden="1"/>
          <p:cNvGrpSpPr/>
          <p:nvPr/>
        </p:nvGrpSpPr>
        <p:grpSpPr>
          <a:xfrm>
            <a:off x="3985200" y="1984950"/>
            <a:ext cx="1173600" cy="1173600"/>
            <a:chOff x="6196115" y="1331807"/>
            <a:chExt cx="1173600" cy="1173600"/>
          </a:xfrm>
        </p:grpSpPr>
        <p:sp>
          <p:nvSpPr>
            <p:cNvPr id="102" name="id_hvit_sirkel"/>
            <p:cNvSpPr/>
            <p:nvPr userDrawn="1"/>
          </p:nvSpPr>
          <p:spPr>
            <a:xfrm>
              <a:off x="6196115" y="133180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3" name="id"/>
            <p:cNvPicPr>
              <a:picLocks noChangeAspect="1"/>
            </p:cNvPicPr>
            <p:nvPr userDrawn="1"/>
          </p:nvPicPr>
          <p:blipFill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115" y="1331807"/>
              <a:ext cx="1173600" cy="1173600"/>
            </a:xfrm>
            <a:prstGeom prst="rect">
              <a:avLst/>
            </a:prstGeom>
          </p:spPr>
        </p:pic>
      </p:grpSp>
      <p:grpSp>
        <p:nvGrpSpPr>
          <p:cNvPr id="104" name="kalkulator" hidden="1"/>
          <p:cNvGrpSpPr/>
          <p:nvPr/>
        </p:nvGrpSpPr>
        <p:grpSpPr>
          <a:xfrm>
            <a:off x="3985200" y="1984950"/>
            <a:ext cx="1173600" cy="1173600"/>
            <a:chOff x="7670058" y="1331807"/>
            <a:chExt cx="1173600" cy="1173600"/>
          </a:xfrm>
        </p:grpSpPr>
        <p:sp>
          <p:nvSpPr>
            <p:cNvPr id="105" name="kalkulator_hvit_sirkel"/>
            <p:cNvSpPr/>
            <p:nvPr userDrawn="1"/>
          </p:nvSpPr>
          <p:spPr>
            <a:xfrm>
              <a:off x="7670058" y="1331807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6" name="kalkulator"/>
            <p:cNvPicPr>
              <a:picLocks noChangeAspect="1"/>
            </p:cNvPicPr>
            <p:nvPr userDrawn="1"/>
          </p:nvPicPr>
          <p:blipFill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0058" y="1331807"/>
              <a:ext cx="1173600" cy="1173600"/>
            </a:xfrm>
            <a:prstGeom prst="rect">
              <a:avLst/>
            </a:prstGeom>
          </p:spPr>
        </p:pic>
      </p:grpSp>
      <p:grpSp>
        <p:nvGrpSpPr>
          <p:cNvPr id="107" name="handlevogn" hidden="1"/>
          <p:cNvGrpSpPr/>
          <p:nvPr/>
        </p:nvGrpSpPr>
        <p:grpSpPr>
          <a:xfrm>
            <a:off x="3985200" y="1984950"/>
            <a:ext cx="1173600" cy="1173600"/>
            <a:chOff x="300343" y="1138704"/>
            <a:chExt cx="1173600" cy="1173600"/>
          </a:xfrm>
        </p:grpSpPr>
        <p:sp>
          <p:nvSpPr>
            <p:cNvPr id="108" name="handlevogn_hvit_sirkel"/>
            <p:cNvSpPr/>
            <p:nvPr userDrawn="1"/>
          </p:nvSpPr>
          <p:spPr>
            <a:xfrm>
              <a:off x="300343" y="1138704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9" name="handlevogn"/>
            <p:cNvPicPr>
              <a:picLocks noChangeAspect="1"/>
            </p:cNvPicPr>
            <p:nvPr userDrawn="1"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343" y="1138704"/>
              <a:ext cx="1173600" cy="1173600"/>
            </a:xfrm>
            <a:prstGeom prst="rect">
              <a:avLst/>
            </a:prstGeom>
          </p:spPr>
        </p:pic>
      </p:grpSp>
      <p:grpSp>
        <p:nvGrpSpPr>
          <p:cNvPr id="110" name="hundre" hidden="1"/>
          <p:cNvGrpSpPr/>
          <p:nvPr/>
        </p:nvGrpSpPr>
        <p:grpSpPr>
          <a:xfrm>
            <a:off x="3985200" y="1984950"/>
            <a:ext cx="1173600" cy="1173600"/>
            <a:chOff x="1774286" y="1138704"/>
            <a:chExt cx="1173600" cy="1173600"/>
          </a:xfrm>
        </p:grpSpPr>
        <p:sp>
          <p:nvSpPr>
            <p:cNvPr id="111" name="hundre_hvit_sirkel"/>
            <p:cNvSpPr/>
            <p:nvPr userDrawn="1"/>
          </p:nvSpPr>
          <p:spPr>
            <a:xfrm>
              <a:off x="1774286" y="1138704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12" name="hundre"/>
            <p:cNvPicPr>
              <a:picLocks noChangeAspect="1"/>
            </p:cNvPicPr>
            <p:nvPr userDrawn="1"/>
          </p:nvPicPr>
          <p:blipFill>
            <a:blip r:embed="rId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4286" y="1138704"/>
              <a:ext cx="1173600" cy="1173600"/>
            </a:xfrm>
            <a:prstGeom prst="rect">
              <a:avLst/>
            </a:prstGeom>
          </p:spPr>
        </p:pic>
      </p:grpSp>
      <p:grpSp>
        <p:nvGrpSpPr>
          <p:cNvPr id="113" name="kort" hidden="1"/>
          <p:cNvGrpSpPr/>
          <p:nvPr/>
        </p:nvGrpSpPr>
        <p:grpSpPr>
          <a:xfrm>
            <a:off x="3985200" y="1984950"/>
            <a:ext cx="1173600" cy="1173600"/>
            <a:chOff x="3248229" y="2838310"/>
            <a:chExt cx="1173600" cy="1173600"/>
          </a:xfrm>
        </p:grpSpPr>
        <p:sp>
          <p:nvSpPr>
            <p:cNvPr id="114" name="kort_hvit_sirkel"/>
            <p:cNvSpPr/>
            <p:nvPr userDrawn="1"/>
          </p:nvSpPr>
          <p:spPr>
            <a:xfrm>
              <a:off x="3248229" y="2838310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15" name="kort"/>
            <p:cNvPicPr>
              <a:picLocks noChangeAspect="1"/>
            </p:cNvPicPr>
            <p:nvPr userDrawn="1"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229" y="2838310"/>
              <a:ext cx="1173600" cy="1173600"/>
            </a:xfrm>
            <a:prstGeom prst="rect">
              <a:avLst/>
            </a:prstGeom>
          </p:spPr>
        </p:pic>
      </p:grpSp>
      <p:grpSp>
        <p:nvGrpSpPr>
          <p:cNvPr id="116" name="headset" hidden="1"/>
          <p:cNvGrpSpPr/>
          <p:nvPr/>
        </p:nvGrpSpPr>
        <p:grpSpPr>
          <a:xfrm>
            <a:off x="3985200" y="1984950"/>
            <a:ext cx="1173600" cy="1173600"/>
            <a:chOff x="4722172" y="1138704"/>
            <a:chExt cx="1173600" cy="1173600"/>
          </a:xfrm>
        </p:grpSpPr>
        <p:sp>
          <p:nvSpPr>
            <p:cNvPr id="117" name="headset_hvit_sirkel"/>
            <p:cNvSpPr/>
            <p:nvPr userDrawn="1"/>
          </p:nvSpPr>
          <p:spPr>
            <a:xfrm>
              <a:off x="4722172" y="1138704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18" name="headset"/>
            <p:cNvPicPr>
              <a:picLocks noChangeAspect="1"/>
            </p:cNvPicPr>
            <p:nvPr userDrawn="1"/>
          </p:nvPicPr>
          <p:blipFill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2172" y="1138704"/>
              <a:ext cx="1173600" cy="1173600"/>
            </a:xfrm>
            <a:prstGeom prst="rect">
              <a:avLst/>
            </a:prstGeom>
          </p:spPr>
        </p:pic>
      </p:grpSp>
      <p:grpSp>
        <p:nvGrpSpPr>
          <p:cNvPr id="119" name="hjerte" hidden="1"/>
          <p:cNvGrpSpPr/>
          <p:nvPr/>
        </p:nvGrpSpPr>
        <p:grpSpPr>
          <a:xfrm>
            <a:off x="3985200" y="1984950"/>
            <a:ext cx="1173600" cy="1173600"/>
            <a:chOff x="6196115" y="1138704"/>
            <a:chExt cx="1173600" cy="1173600"/>
          </a:xfrm>
        </p:grpSpPr>
        <p:sp>
          <p:nvSpPr>
            <p:cNvPr id="120" name="hjerte_hvit_sirkel"/>
            <p:cNvSpPr/>
            <p:nvPr userDrawn="1"/>
          </p:nvSpPr>
          <p:spPr>
            <a:xfrm>
              <a:off x="6196115" y="1138704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21" name="hjerte"/>
            <p:cNvPicPr>
              <a:picLocks noChangeAspect="1"/>
            </p:cNvPicPr>
            <p:nvPr userDrawn="1"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115" y="1138704"/>
              <a:ext cx="1173600" cy="1173600"/>
            </a:xfrm>
            <a:prstGeom prst="rect">
              <a:avLst/>
            </a:prstGeom>
          </p:spPr>
        </p:pic>
      </p:grpSp>
      <p:grpSp>
        <p:nvGrpSpPr>
          <p:cNvPr id="122" name="nokkel" hidden="1"/>
          <p:cNvGrpSpPr/>
          <p:nvPr/>
        </p:nvGrpSpPr>
        <p:grpSpPr>
          <a:xfrm>
            <a:off x="3985200" y="1984950"/>
            <a:ext cx="1173600" cy="1173600"/>
            <a:chOff x="7670058" y="1138704"/>
            <a:chExt cx="1173600" cy="1173600"/>
          </a:xfrm>
        </p:grpSpPr>
        <p:sp>
          <p:nvSpPr>
            <p:cNvPr id="123" name="nokkel_hvit_sirkel"/>
            <p:cNvSpPr/>
            <p:nvPr userDrawn="1"/>
          </p:nvSpPr>
          <p:spPr>
            <a:xfrm>
              <a:off x="7670058" y="1138704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24" name="nokkel"/>
            <p:cNvPicPr>
              <a:picLocks noChangeAspect="1"/>
            </p:cNvPicPr>
            <p:nvPr userDrawn="1"/>
          </p:nvPicPr>
          <p:blipFill>
            <a:blip r:embed="rId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0058" y="1138704"/>
              <a:ext cx="1173600" cy="1173600"/>
            </a:xfrm>
            <a:prstGeom prst="rect">
              <a:avLst/>
            </a:prstGeom>
          </p:spPr>
        </p:pic>
      </p:grpSp>
      <p:grpSp>
        <p:nvGrpSpPr>
          <p:cNvPr id="125" name="mobil" hidden="1"/>
          <p:cNvGrpSpPr/>
          <p:nvPr/>
        </p:nvGrpSpPr>
        <p:grpSpPr>
          <a:xfrm>
            <a:off x="3985200" y="1984950"/>
            <a:ext cx="1173600" cy="1173600"/>
            <a:chOff x="300343" y="1223896"/>
            <a:chExt cx="1173600" cy="1173600"/>
          </a:xfrm>
        </p:grpSpPr>
        <p:sp>
          <p:nvSpPr>
            <p:cNvPr id="126" name="mobil_hvit_sirkel"/>
            <p:cNvSpPr/>
            <p:nvPr userDrawn="1"/>
          </p:nvSpPr>
          <p:spPr>
            <a:xfrm>
              <a:off x="300343" y="1223896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27" name="mobil"/>
            <p:cNvPicPr>
              <a:picLocks noChangeAspect="1"/>
            </p:cNvPicPr>
            <p:nvPr userDrawn="1"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343" y="1223896"/>
              <a:ext cx="1173600" cy="1173600"/>
            </a:xfrm>
            <a:prstGeom prst="rect">
              <a:avLst/>
            </a:prstGeom>
          </p:spPr>
        </p:pic>
      </p:grpSp>
      <p:grpSp>
        <p:nvGrpSpPr>
          <p:cNvPr id="128" name="nokkelhull" hidden="1"/>
          <p:cNvGrpSpPr/>
          <p:nvPr/>
        </p:nvGrpSpPr>
        <p:grpSpPr>
          <a:xfrm>
            <a:off x="3985200" y="1984950"/>
            <a:ext cx="1173600" cy="1173600"/>
            <a:chOff x="1774286" y="1223896"/>
            <a:chExt cx="1173600" cy="1173600"/>
          </a:xfrm>
        </p:grpSpPr>
        <p:sp>
          <p:nvSpPr>
            <p:cNvPr id="129" name="nokkelhull_hvit_sirkel"/>
            <p:cNvSpPr/>
            <p:nvPr userDrawn="1"/>
          </p:nvSpPr>
          <p:spPr>
            <a:xfrm>
              <a:off x="1774286" y="1223896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30" name="nokkelhull"/>
            <p:cNvPicPr>
              <a:picLocks noChangeAspect="1"/>
            </p:cNvPicPr>
            <p:nvPr userDrawn="1"/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4286" y="1223896"/>
              <a:ext cx="1173600" cy="1173600"/>
            </a:xfrm>
            <a:prstGeom prst="rect">
              <a:avLst/>
            </a:prstGeom>
          </p:spPr>
        </p:pic>
      </p:grpSp>
      <p:grpSp>
        <p:nvGrpSpPr>
          <p:cNvPr id="131" name="tog" hidden="1"/>
          <p:cNvGrpSpPr/>
          <p:nvPr/>
        </p:nvGrpSpPr>
        <p:grpSpPr>
          <a:xfrm>
            <a:off x="3985200" y="1984950"/>
            <a:ext cx="1173600" cy="1173600"/>
            <a:chOff x="3248229" y="1223896"/>
            <a:chExt cx="1173600" cy="1173600"/>
          </a:xfrm>
        </p:grpSpPr>
        <p:sp>
          <p:nvSpPr>
            <p:cNvPr id="132" name="tog_hvit_sirkel"/>
            <p:cNvSpPr/>
            <p:nvPr userDrawn="1"/>
          </p:nvSpPr>
          <p:spPr>
            <a:xfrm>
              <a:off x="3248229" y="1223896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33" name="tog"/>
            <p:cNvPicPr>
              <a:picLocks noChangeAspect="1"/>
            </p:cNvPicPr>
            <p:nvPr userDrawn="1"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229" y="1223896"/>
              <a:ext cx="1173600" cy="1173600"/>
            </a:xfrm>
            <a:prstGeom prst="rect">
              <a:avLst/>
            </a:prstGeom>
          </p:spPr>
        </p:pic>
      </p:grpSp>
      <p:grpSp>
        <p:nvGrpSpPr>
          <p:cNvPr id="134" name="pengesekk" hidden="1"/>
          <p:cNvGrpSpPr/>
          <p:nvPr/>
        </p:nvGrpSpPr>
        <p:grpSpPr>
          <a:xfrm>
            <a:off x="3985200" y="1984950"/>
            <a:ext cx="1173600" cy="1173600"/>
            <a:chOff x="4722172" y="339502"/>
            <a:chExt cx="1173600" cy="1173600"/>
          </a:xfrm>
        </p:grpSpPr>
        <p:sp>
          <p:nvSpPr>
            <p:cNvPr id="135" name="pengesekk_hvit_sirkel"/>
            <p:cNvSpPr/>
            <p:nvPr userDrawn="1"/>
          </p:nvSpPr>
          <p:spPr>
            <a:xfrm>
              <a:off x="4722172" y="3395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36" name="pengesekk"/>
            <p:cNvPicPr>
              <a:picLocks noChangeAspect="1"/>
            </p:cNvPicPr>
            <p:nvPr userDrawn="1"/>
          </p:nvPicPr>
          <p:blipFill>
            <a:blip r:embed="rId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2172" y="3395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37" name="kundeservice" hidden="1"/>
          <p:cNvGrpSpPr/>
          <p:nvPr/>
        </p:nvGrpSpPr>
        <p:grpSpPr>
          <a:xfrm>
            <a:off x="3985200" y="1984950"/>
            <a:ext cx="1173600" cy="1173600"/>
            <a:chOff x="6196115" y="1223896"/>
            <a:chExt cx="1173600" cy="1173600"/>
          </a:xfrm>
        </p:grpSpPr>
        <p:sp>
          <p:nvSpPr>
            <p:cNvPr id="138" name="kundeservice_hvit_sirkel"/>
            <p:cNvSpPr/>
            <p:nvPr userDrawn="1"/>
          </p:nvSpPr>
          <p:spPr>
            <a:xfrm>
              <a:off x="6196115" y="1223896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39" name="kundeservice"/>
            <p:cNvPicPr>
              <a:picLocks noChangeAspect="1"/>
            </p:cNvPicPr>
            <p:nvPr userDrawn="1"/>
          </p:nvPicPr>
          <p:blipFill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115" y="1223896"/>
              <a:ext cx="1173600" cy="1173600"/>
            </a:xfrm>
            <a:prstGeom prst="rect">
              <a:avLst/>
            </a:prstGeom>
          </p:spPr>
        </p:pic>
      </p:grpSp>
      <p:grpSp>
        <p:nvGrpSpPr>
          <p:cNvPr id="140" name="fly" hidden="1"/>
          <p:cNvGrpSpPr/>
          <p:nvPr/>
        </p:nvGrpSpPr>
        <p:grpSpPr>
          <a:xfrm>
            <a:off x="3985200" y="1984950"/>
            <a:ext cx="1173600" cy="1173600"/>
            <a:chOff x="7670058" y="1223896"/>
            <a:chExt cx="1173600" cy="1173600"/>
          </a:xfrm>
        </p:grpSpPr>
        <p:sp>
          <p:nvSpPr>
            <p:cNvPr id="141" name="fly_hvit_sirkel"/>
            <p:cNvSpPr/>
            <p:nvPr userDrawn="1"/>
          </p:nvSpPr>
          <p:spPr>
            <a:xfrm>
              <a:off x="7670058" y="1223896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42" name="fly"/>
            <p:cNvPicPr>
              <a:picLocks noChangeAspect="1"/>
            </p:cNvPicPr>
            <p:nvPr userDrawn="1"/>
          </p:nvPicPr>
          <p:blipFill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0058" y="1223896"/>
              <a:ext cx="1173600" cy="1173600"/>
            </a:xfrm>
            <a:prstGeom prst="rect">
              <a:avLst/>
            </a:prstGeom>
          </p:spPr>
        </p:pic>
      </p:grpSp>
      <p:grpSp>
        <p:nvGrpSpPr>
          <p:cNvPr id="143" name="flamme" hidden="1"/>
          <p:cNvGrpSpPr/>
          <p:nvPr/>
        </p:nvGrpSpPr>
        <p:grpSpPr>
          <a:xfrm>
            <a:off x="3985200" y="1984950"/>
            <a:ext cx="1173600" cy="1173600"/>
            <a:chOff x="300343" y="1167102"/>
            <a:chExt cx="1173600" cy="1173600"/>
          </a:xfrm>
        </p:grpSpPr>
        <p:sp>
          <p:nvSpPr>
            <p:cNvPr id="144" name="flamme_hvit_sirkel"/>
            <p:cNvSpPr/>
            <p:nvPr userDrawn="1"/>
          </p:nvSpPr>
          <p:spPr>
            <a:xfrm>
              <a:off x="300343" y="11671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45" name="flamme"/>
            <p:cNvPicPr>
              <a:picLocks noChangeAspect="1"/>
            </p:cNvPicPr>
            <p:nvPr userDrawn="1"/>
          </p:nvPicPr>
          <p:blipFill>
            <a:blip r:embed="rId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343" y="11671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46" name="barn" hidden="1"/>
          <p:cNvGrpSpPr/>
          <p:nvPr/>
        </p:nvGrpSpPr>
        <p:grpSpPr>
          <a:xfrm>
            <a:off x="3985200" y="1984950"/>
            <a:ext cx="1173600" cy="1173600"/>
            <a:chOff x="1774286" y="1167102"/>
            <a:chExt cx="1173600" cy="1173600"/>
          </a:xfrm>
        </p:grpSpPr>
        <p:sp>
          <p:nvSpPr>
            <p:cNvPr id="147" name="barn_hvit_sirkel"/>
            <p:cNvSpPr/>
            <p:nvPr userDrawn="1"/>
          </p:nvSpPr>
          <p:spPr>
            <a:xfrm>
              <a:off x="1774286" y="11671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48" name="barn"/>
            <p:cNvPicPr>
              <a:picLocks noChangeAspect="1"/>
            </p:cNvPicPr>
            <p:nvPr userDrawn="1"/>
          </p:nvPicPr>
          <p:blipFill>
            <a:blip r:embed="rId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4286" y="11671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49" name="sok" hidden="1"/>
          <p:cNvGrpSpPr/>
          <p:nvPr/>
        </p:nvGrpSpPr>
        <p:grpSpPr>
          <a:xfrm>
            <a:off x="3985200" y="1984950"/>
            <a:ext cx="1173600" cy="1173600"/>
            <a:chOff x="3248229" y="1167102"/>
            <a:chExt cx="1173600" cy="1173600"/>
          </a:xfrm>
        </p:grpSpPr>
        <p:sp>
          <p:nvSpPr>
            <p:cNvPr id="150" name="sok_hvit_sirkel"/>
            <p:cNvSpPr/>
            <p:nvPr userDrawn="1"/>
          </p:nvSpPr>
          <p:spPr>
            <a:xfrm>
              <a:off x="3248229" y="11671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51" name="sok"/>
            <p:cNvPicPr>
              <a:picLocks noChangeAspect="1"/>
            </p:cNvPicPr>
            <p:nvPr userDrawn="1"/>
          </p:nvPicPr>
          <p:blipFill>
            <a:blip r:embed="rId5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229" y="11671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52" name="sparegris" hidden="1"/>
          <p:cNvGrpSpPr/>
          <p:nvPr/>
        </p:nvGrpSpPr>
        <p:grpSpPr>
          <a:xfrm>
            <a:off x="3985200" y="1984950"/>
            <a:ext cx="1173600" cy="1173600"/>
            <a:chOff x="5045959" y="3003798"/>
            <a:chExt cx="1173600" cy="1173600"/>
          </a:xfrm>
        </p:grpSpPr>
        <p:sp>
          <p:nvSpPr>
            <p:cNvPr id="153" name="sparegris_hvit_sirkel"/>
            <p:cNvSpPr/>
            <p:nvPr userDrawn="1"/>
          </p:nvSpPr>
          <p:spPr>
            <a:xfrm>
              <a:off x="5045959" y="3003798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54" name="sparegris"/>
            <p:cNvPicPr>
              <a:picLocks noChangeAspect="1"/>
            </p:cNvPicPr>
            <p:nvPr userDrawn="1"/>
          </p:nvPicPr>
          <p:blipFill>
            <a:blip r:embed="rId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5959" y="3003798"/>
              <a:ext cx="1173600" cy="1173600"/>
            </a:xfrm>
            <a:prstGeom prst="rect">
              <a:avLst/>
            </a:prstGeom>
          </p:spPr>
        </p:pic>
      </p:grpSp>
      <p:grpSp>
        <p:nvGrpSpPr>
          <p:cNvPr id="155" name="sporsmalstegn" hidden="1"/>
          <p:cNvGrpSpPr/>
          <p:nvPr/>
        </p:nvGrpSpPr>
        <p:grpSpPr>
          <a:xfrm>
            <a:off x="3985200" y="1984950"/>
            <a:ext cx="1173600" cy="1173600"/>
            <a:chOff x="6196115" y="1167102"/>
            <a:chExt cx="1173600" cy="1173600"/>
          </a:xfrm>
        </p:grpSpPr>
        <p:sp>
          <p:nvSpPr>
            <p:cNvPr id="156" name="sporsmalstegn_hvit_sirkel"/>
            <p:cNvSpPr/>
            <p:nvPr userDrawn="1"/>
          </p:nvSpPr>
          <p:spPr>
            <a:xfrm>
              <a:off x="6196115" y="11671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57" name="sporsmalstegn"/>
            <p:cNvPicPr>
              <a:picLocks noChangeAspect="1"/>
            </p:cNvPicPr>
            <p:nvPr userDrawn="1"/>
          </p:nvPicPr>
          <p:blipFill>
            <a:blip r:embed="rId5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115" y="11671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58" name="location" hidden="1"/>
          <p:cNvGrpSpPr/>
          <p:nvPr/>
        </p:nvGrpSpPr>
        <p:grpSpPr>
          <a:xfrm>
            <a:off x="3985200" y="1984950"/>
            <a:ext cx="1173600" cy="1173600"/>
            <a:chOff x="7670058" y="1167102"/>
            <a:chExt cx="1173600" cy="1173600"/>
          </a:xfrm>
        </p:grpSpPr>
        <p:sp>
          <p:nvSpPr>
            <p:cNvPr id="159" name="location_hvit_sirkel"/>
            <p:cNvSpPr/>
            <p:nvPr userDrawn="1"/>
          </p:nvSpPr>
          <p:spPr>
            <a:xfrm>
              <a:off x="7670058" y="1167102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60" name="location"/>
            <p:cNvPicPr>
              <a:picLocks noChangeAspect="1"/>
            </p:cNvPicPr>
            <p:nvPr userDrawn="1"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0058" y="1167102"/>
              <a:ext cx="1173600" cy="1173600"/>
            </a:xfrm>
            <a:prstGeom prst="rect">
              <a:avLst/>
            </a:prstGeom>
          </p:spPr>
        </p:pic>
      </p:grpSp>
      <p:grpSp>
        <p:nvGrpSpPr>
          <p:cNvPr id="161" name="telefon" hidden="1"/>
          <p:cNvGrpSpPr/>
          <p:nvPr/>
        </p:nvGrpSpPr>
        <p:grpSpPr>
          <a:xfrm>
            <a:off x="3985200" y="1984950"/>
            <a:ext cx="1173600" cy="1173600"/>
            <a:chOff x="889920" y="1282748"/>
            <a:chExt cx="1173600" cy="1173600"/>
          </a:xfrm>
        </p:grpSpPr>
        <p:sp>
          <p:nvSpPr>
            <p:cNvPr id="162" name="telefon_hvit_sirkel"/>
            <p:cNvSpPr/>
            <p:nvPr userDrawn="1"/>
          </p:nvSpPr>
          <p:spPr>
            <a:xfrm>
              <a:off x="889920" y="1282748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63" name="telefon"/>
            <p:cNvPicPr>
              <a:picLocks noChangeAspect="1"/>
            </p:cNvPicPr>
            <p:nvPr userDrawn="1"/>
          </p:nvPicPr>
          <p:blipFill>
            <a:blip r:embed="rId5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920" y="1282748"/>
              <a:ext cx="1173600" cy="1173600"/>
            </a:xfrm>
            <a:prstGeom prst="rect">
              <a:avLst/>
            </a:prstGeom>
          </p:spPr>
        </p:pic>
      </p:grpSp>
      <p:grpSp>
        <p:nvGrpSpPr>
          <p:cNvPr id="164" name="ungdom" hidden="1"/>
          <p:cNvGrpSpPr/>
          <p:nvPr/>
        </p:nvGrpSpPr>
        <p:grpSpPr>
          <a:xfrm>
            <a:off x="3985200" y="1984950"/>
            <a:ext cx="1173600" cy="1173600"/>
            <a:chOff x="2953440" y="1282748"/>
            <a:chExt cx="1173600" cy="1173600"/>
          </a:xfrm>
        </p:grpSpPr>
        <p:sp>
          <p:nvSpPr>
            <p:cNvPr id="165" name="ungdom_hvit_sirkel"/>
            <p:cNvSpPr/>
            <p:nvPr userDrawn="1"/>
          </p:nvSpPr>
          <p:spPr>
            <a:xfrm>
              <a:off x="2953440" y="1282748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66" name="ungdom"/>
            <p:cNvPicPr>
              <a:picLocks noChangeAspect="1"/>
            </p:cNvPicPr>
            <p:nvPr userDrawn="1"/>
          </p:nvPicPr>
          <p:blipFill>
            <a:blip r:embed="rId5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3440" y="1282748"/>
              <a:ext cx="1173600" cy="1173600"/>
            </a:xfrm>
            <a:prstGeom prst="rect">
              <a:avLst/>
            </a:prstGeom>
          </p:spPr>
        </p:pic>
      </p:grpSp>
      <p:grpSp>
        <p:nvGrpSpPr>
          <p:cNvPr id="167" name="boligsok" hidden="1"/>
          <p:cNvGrpSpPr/>
          <p:nvPr/>
        </p:nvGrpSpPr>
        <p:grpSpPr>
          <a:xfrm>
            <a:off x="3985200" y="1984950"/>
            <a:ext cx="1173600" cy="1173600"/>
            <a:chOff x="5016960" y="1282748"/>
            <a:chExt cx="1173600" cy="1173600"/>
          </a:xfrm>
        </p:grpSpPr>
        <p:sp>
          <p:nvSpPr>
            <p:cNvPr id="168" name="boligsok_hvit_sirkel"/>
            <p:cNvSpPr/>
            <p:nvPr userDrawn="1"/>
          </p:nvSpPr>
          <p:spPr>
            <a:xfrm>
              <a:off x="5016960" y="1282748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69" name="boligsok"/>
            <p:cNvPicPr>
              <a:picLocks noChangeAspect="1"/>
            </p:cNvPicPr>
            <p:nvPr userDrawn="1"/>
          </p:nvPicPr>
          <p:blipFill>
            <a:blip r:embed="rId6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6960" y="1282748"/>
              <a:ext cx="1173600" cy="1173600"/>
            </a:xfrm>
            <a:prstGeom prst="rect">
              <a:avLst/>
            </a:prstGeom>
          </p:spPr>
        </p:pic>
      </p:grpSp>
      <p:grpSp>
        <p:nvGrpSpPr>
          <p:cNvPr id="170" name="visning" hidden="1"/>
          <p:cNvGrpSpPr/>
          <p:nvPr/>
        </p:nvGrpSpPr>
        <p:grpSpPr>
          <a:xfrm>
            <a:off x="3985200" y="1984950"/>
            <a:ext cx="1173600" cy="1173600"/>
            <a:chOff x="7080480" y="1282748"/>
            <a:chExt cx="1173600" cy="1173600"/>
          </a:xfrm>
        </p:grpSpPr>
        <p:sp>
          <p:nvSpPr>
            <p:cNvPr id="171" name="visning_hvit_sirkel"/>
            <p:cNvSpPr/>
            <p:nvPr userDrawn="1"/>
          </p:nvSpPr>
          <p:spPr>
            <a:xfrm>
              <a:off x="7080480" y="1282748"/>
              <a:ext cx="1173600" cy="117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2" name="visning"/>
            <p:cNvPicPr>
              <a:picLocks noChangeAspect="1"/>
            </p:cNvPicPr>
            <p:nvPr userDrawn="1"/>
          </p:nvPicPr>
          <p:blipFill>
            <a:blip r:embed="rId6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0480" y="1282748"/>
              <a:ext cx="1173600" cy="1173600"/>
            </a:xfrm>
            <a:prstGeom prst="rect">
              <a:avLst/>
            </a:prstGeom>
          </p:spPr>
        </p:pic>
      </p:grpSp>
      <p:sp>
        <p:nvSpPr>
          <p:cNvPr id="173" name="hvit_sirkel" hidden="1"/>
          <p:cNvSpPr/>
          <p:nvPr/>
        </p:nvSpPr>
        <p:spPr>
          <a:xfrm>
            <a:off x="3995936" y="1995686"/>
            <a:ext cx="1152128" cy="11521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4659982"/>
            <a:ext cx="1259632" cy="3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7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4" r:id="rId3"/>
    <p:sldLayoutId id="2147483663" r:id="rId4"/>
    <p:sldLayoutId id="2147483665" r:id="rId5"/>
    <p:sldLayoutId id="2147483666" r:id="rId6"/>
    <p:sldLayoutId id="2147483650" r:id="rId7"/>
    <p:sldLayoutId id="2147483672" r:id="rId8"/>
    <p:sldLayoutId id="2147483652" r:id="rId9"/>
    <p:sldLayoutId id="2147483673" r:id="rId10"/>
    <p:sldLayoutId id="2147483660" r:id="rId11"/>
    <p:sldLayoutId id="2147483674" r:id="rId12"/>
    <p:sldLayoutId id="2147483661" r:id="rId13"/>
    <p:sldLayoutId id="2147483653" r:id="rId14"/>
    <p:sldLayoutId id="2147483670" r:id="rId15"/>
    <p:sldLayoutId id="2147483671" r:id="rId16"/>
    <p:sldLayoutId id="2147483675" r:id="rId17"/>
    <p:sldLayoutId id="2147483667" r:id="rId18"/>
    <p:sldLayoutId id="2147483668" r:id="rId19"/>
    <p:sldLayoutId id="2147483669" r:id="rId20"/>
    <p:sldLayoutId id="2147483678" r:id="rId21"/>
    <p:sldLayoutId id="2147483677" r:id="rId22"/>
    <p:sldLayoutId id="2147483680" r:id="rId23"/>
    <p:sldLayoutId id="2147483679" r:id="rId24"/>
    <p:sldLayoutId id="2147483651" r:id="rId25"/>
    <p:sldLayoutId id="2147483654" r:id="rId26"/>
    <p:sldLayoutId id="2147483655" r:id="rId27"/>
  </p:sldLayoutIdLst>
  <p:hf hdr="0"/>
  <p:txStyles>
    <p:titleStyle>
      <a:lvl1pPr algn="l" defTabSz="342752" rtl="0" eaLnBrk="1" latinLnBrk="0" hangingPunct="1">
        <a:lnSpc>
          <a:spcPct val="80000"/>
        </a:lnSpc>
        <a:spcBef>
          <a:spcPct val="0"/>
        </a:spcBef>
        <a:buNone/>
        <a:defRPr sz="3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37354" indent="-337354" algn="l" defTabSz="342752" rtl="0" eaLnBrk="1" latinLnBrk="0" hangingPunct="1">
        <a:lnSpc>
          <a:spcPct val="100000"/>
        </a:lnSpc>
        <a:spcBef>
          <a:spcPts val="225"/>
        </a:spcBef>
        <a:buClr>
          <a:schemeClr val="accent4"/>
        </a:buClr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74708" indent="-337354" algn="l" defTabSz="342752" rtl="0" eaLnBrk="1" latinLnBrk="0" hangingPunct="1">
        <a:lnSpc>
          <a:spcPct val="100000"/>
        </a:lnSpc>
        <a:spcBef>
          <a:spcPts val="300"/>
        </a:spcBef>
        <a:buClr>
          <a:schemeClr val="accent4"/>
        </a:buClr>
        <a:buFont typeface="Arial" panose="020B0604020202020204" pitchFamily="34" charset="0"/>
        <a:buChar char="‒"/>
        <a:defRPr sz="21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012062" indent="-337354" algn="l" defTabSz="342752" rtl="0" eaLnBrk="1" latinLnBrk="0" hangingPunct="1">
        <a:lnSpc>
          <a:spcPct val="8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‒"/>
        <a:defRPr sz="18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349415" indent="-337354" algn="l" defTabSz="342752" rtl="0" eaLnBrk="1" latinLnBrk="0" hangingPunct="1">
        <a:lnSpc>
          <a:spcPct val="8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‒"/>
        <a:defRPr sz="15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686768" indent="-337354" algn="l" defTabSz="342752" rtl="0" eaLnBrk="1" latinLnBrk="0" hangingPunct="1">
        <a:lnSpc>
          <a:spcPct val="8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‒"/>
        <a:defRPr sz="13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942567" indent="-85688" algn="l" defTabSz="342752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943" indent="-85688" algn="l" defTabSz="342752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285317" indent="-85688" algn="l" defTabSz="342752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456693" indent="-85688" algn="l" defTabSz="342752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1376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752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14128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685502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856878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28254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199630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1006" algn="l" defTabSz="3427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bilde 4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" r="649"/>
          <a:stretch>
            <a:fillRect/>
          </a:stretch>
        </p:blipFill>
        <p:spPr/>
      </p:pic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/>
              <a:t>PSL Scandic </a:t>
            </a:r>
            <a:r>
              <a:rPr lang="nb-NO" dirty="0"/>
              <a:t>20.04.2023</a:t>
            </a:r>
            <a:br>
              <a:rPr lang="nb-NO" dirty="0"/>
            </a:br>
            <a:br>
              <a:rPr lang="nb-NO" dirty="0"/>
            </a:br>
            <a:r>
              <a:rPr lang="nb-NO" sz="2400" dirty="0"/>
              <a:t>v/Tore Eklo, Sparebank 1 Regnskapshuset SMN AS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3020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118791"/>
            <a:ext cx="7972124" cy="1266180"/>
          </a:xfrm>
        </p:spPr>
        <p:txBody>
          <a:bodyPr/>
          <a:lstStyle/>
          <a:p>
            <a:r>
              <a:rPr lang="nb-NO" dirty="0"/>
              <a:t>Program</a:t>
            </a:r>
            <a:br>
              <a:rPr lang="nb-NO" dirty="0"/>
            </a:b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5938" y="1131590"/>
            <a:ext cx="7972124" cy="3249663"/>
          </a:xfrm>
        </p:spPr>
        <p:txBody>
          <a:bodyPr>
            <a:normAutofit/>
          </a:bodyPr>
          <a:lstStyle/>
          <a:p>
            <a:r>
              <a:rPr lang="nb-NO" b="1" dirty="0"/>
              <a:t>Del 2 – Salg / avvikling av eget selskap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lvl="1"/>
            <a:r>
              <a:rPr lang="nb-NO" dirty="0"/>
              <a:t>Aksjeselskap</a:t>
            </a:r>
          </a:p>
          <a:p>
            <a:endParaRPr lang="nb-NO" dirty="0"/>
          </a:p>
          <a:p>
            <a:pPr lvl="1"/>
            <a:r>
              <a:rPr lang="nb-NO" dirty="0"/>
              <a:t>Enkeltpersonforetak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337354" lvl="1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Presentasjon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3600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DC532F-8FD8-4058-B3DF-E7090C2DC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Før salg/avvikling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6D802E-AE65-4D88-8DE4-B1160808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 err="1"/>
              <a:t>Mva</a:t>
            </a:r>
            <a:r>
              <a:rPr lang="nb-NO" dirty="0"/>
              <a:t>-registeret ?</a:t>
            </a:r>
          </a:p>
          <a:p>
            <a:pPr marL="337354" lvl="1" indent="0">
              <a:buNone/>
            </a:pPr>
            <a:endParaRPr lang="nb-NO" dirty="0"/>
          </a:p>
          <a:p>
            <a:r>
              <a:rPr lang="nb-NO" dirty="0"/>
              <a:t>A/A-registeret, herunder forsikringsordninger</a:t>
            </a:r>
          </a:p>
          <a:p>
            <a:endParaRPr lang="nb-NO" dirty="0"/>
          </a:p>
          <a:p>
            <a:r>
              <a:rPr lang="nb-NO" dirty="0"/>
              <a:t>Hjemmekontor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Hva med drift og anskaffelser siste år ?</a:t>
            </a:r>
          </a:p>
          <a:p>
            <a:pPr marL="337354" lvl="1" indent="0">
              <a:buNone/>
            </a:pPr>
            <a:endParaRPr lang="nb-NO" dirty="0"/>
          </a:p>
          <a:p>
            <a:pPr marL="337354" lvl="1" indent="0">
              <a:buNone/>
            </a:pPr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BF36AB-22B2-4573-B7D3-0942BF0C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64FC46-52B1-419F-A08D-C13CAC86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D9443B-8CCF-4841-918C-0F170DD8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971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54472F-BAC2-4ED3-BDAF-5E3D811CA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328079"/>
            <a:ext cx="7972124" cy="847604"/>
          </a:xfrm>
        </p:spPr>
        <p:txBody>
          <a:bodyPr/>
          <a:lstStyle/>
          <a:p>
            <a:r>
              <a:rPr lang="nb-NO" dirty="0"/>
              <a:t>Eksempel på kostnader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F4F267-2F3D-436F-9ECE-51E14492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38" y="966395"/>
            <a:ext cx="7972124" cy="3249663"/>
          </a:xfrm>
        </p:spPr>
        <p:txBody>
          <a:bodyPr>
            <a:normAutofit fontScale="25000" lnSpcReduction="20000"/>
          </a:bodyPr>
          <a:lstStyle/>
          <a:p>
            <a:r>
              <a:rPr lang="nb-NO" sz="8000" dirty="0"/>
              <a:t>Vil skattekontoret godkjenne disse kostnadene siste år?</a:t>
            </a:r>
          </a:p>
          <a:p>
            <a:endParaRPr lang="nb-NO" sz="8000" dirty="0"/>
          </a:p>
          <a:p>
            <a:pPr lvl="1"/>
            <a:r>
              <a:rPr lang="nb-NO" sz="8000" dirty="0"/>
              <a:t>Kurs/reiser</a:t>
            </a:r>
          </a:p>
          <a:p>
            <a:pPr lvl="1"/>
            <a:r>
              <a:rPr lang="nb-NO" sz="8000" dirty="0"/>
              <a:t>Kjøp av nye </a:t>
            </a:r>
            <a:r>
              <a:rPr lang="nb-NO" sz="8000" dirty="0" err="1"/>
              <a:t>PC’er</a:t>
            </a:r>
            <a:r>
              <a:rPr lang="nb-NO" sz="8000" dirty="0"/>
              <a:t>/mobil</a:t>
            </a:r>
          </a:p>
          <a:p>
            <a:pPr lvl="1"/>
            <a:r>
              <a:rPr lang="nb-NO" sz="8000" dirty="0"/>
              <a:t>Inventar/utstyr</a:t>
            </a:r>
          </a:p>
          <a:p>
            <a:pPr lvl="1"/>
            <a:r>
              <a:rPr lang="nb-NO" sz="8000" dirty="0"/>
              <a:t>Kunst</a:t>
            </a:r>
          </a:p>
          <a:p>
            <a:pPr lvl="1"/>
            <a:r>
              <a:rPr lang="nb-NO" sz="8000" dirty="0"/>
              <a:t>Representasjon / møter</a:t>
            </a:r>
          </a:p>
          <a:p>
            <a:pPr lvl="1"/>
            <a:r>
              <a:rPr lang="nb-NO" sz="8000" dirty="0"/>
              <a:t>Varekostnader</a:t>
            </a:r>
          </a:p>
          <a:p>
            <a:pPr marL="0" indent="0">
              <a:buNone/>
            </a:pPr>
            <a:endParaRPr lang="nb-NO" sz="6400" dirty="0"/>
          </a:p>
          <a:p>
            <a:pPr marL="337354" lvl="1" indent="0">
              <a:buNone/>
            </a:pPr>
            <a:endParaRPr lang="nb-NO" sz="3700" dirty="0"/>
          </a:p>
          <a:p>
            <a:pPr marL="337354" lvl="1" indent="0">
              <a:buNone/>
            </a:pPr>
            <a:endParaRPr lang="nb-NO" sz="3700" dirty="0"/>
          </a:p>
          <a:p>
            <a:pPr marL="0" indent="0">
              <a:buNone/>
            </a:pPr>
            <a:endParaRPr lang="nb-NO" dirty="0"/>
          </a:p>
          <a:p>
            <a:pPr marL="337354" lvl="1" indent="0">
              <a:buNone/>
            </a:pPr>
            <a:endParaRPr lang="nb-NO" sz="1800" dirty="0"/>
          </a:p>
          <a:p>
            <a:pPr marL="337354" lvl="1" indent="0">
              <a:buNone/>
            </a:pPr>
            <a:endParaRPr lang="nb-NO" sz="1800" dirty="0"/>
          </a:p>
          <a:p>
            <a:pPr marL="337354" lvl="1" indent="0">
              <a:buNone/>
            </a:pPr>
            <a:r>
              <a:rPr lang="nb-NO" sz="1800" dirty="0"/>
              <a:t>	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8F384D-44B4-43F0-81ED-ECD18C1C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E182F3-55E4-4037-8CB8-A62534DB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7717A7-EFBC-4E3D-8B82-C24ECC32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51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F28854-3DC5-44B4-B3F0-0E8D21E3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Salg av aksjeselskap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1D5A32-97AE-4C0B-A1D6-F649046A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767" y="1131590"/>
            <a:ext cx="7972124" cy="3249663"/>
          </a:xfrm>
        </p:spPr>
        <p:txBody>
          <a:bodyPr>
            <a:normAutofit fontScale="25000" lnSpcReduction="20000"/>
          </a:bodyPr>
          <a:lstStyle/>
          <a:p>
            <a:r>
              <a:rPr lang="nb-NO" sz="7200" dirty="0"/>
              <a:t>Alt 1:  Salg av «innmat», </a:t>
            </a:r>
            <a:r>
              <a:rPr lang="nb-NO" sz="7200" dirty="0" err="1"/>
              <a:t>dvs</a:t>
            </a:r>
            <a:r>
              <a:rPr lang="nb-NO" sz="7200" dirty="0"/>
              <a:t> hjemmel, lokaler og utstyr</a:t>
            </a:r>
          </a:p>
          <a:p>
            <a:endParaRPr lang="nb-NO" sz="7200" dirty="0"/>
          </a:p>
          <a:p>
            <a:pPr marL="0" indent="0">
              <a:buNone/>
            </a:pPr>
            <a:r>
              <a:rPr lang="nb-NO" sz="7200" dirty="0"/>
              <a:t>	- </a:t>
            </a:r>
            <a:r>
              <a:rPr lang="nb-NO" sz="7200" dirty="0" err="1"/>
              <a:t>Evt</a:t>
            </a:r>
            <a:r>
              <a:rPr lang="nb-NO" sz="7200" dirty="0"/>
              <a:t> gevinster beskattes hos </a:t>
            </a:r>
            <a:r>
              <a:rPr lang="nb-NO" sz="7200" dirty="0" err="1"/>
              <a:t>AS’et</a:t>
            </a:r>
            <a:r>
              <a:rPr lang="nb-NO" sz="7200" dirty="0"/>
              <a:t>.  For goodwill og inventar </a:t>
            </a:r>
          </a:p>
          <a:p>
            <a:pPr marL="0" indent="0">
              <a:buNone/>
            </a:pPr>
            <a:r>
              <a:rPr lang="nb-NO" sz="7200" dirty="0"/>
              <a:t>	   kan skatten utsettes ved 20% eller 30% inntektsføring av gevinsten.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Selskapet består så lenge eier ønsker.   </a:t>
            </a:r>
            <a:r>
              <a:rPr lang="nb-NO" sz="7200" dirty="0" err="1"/>
              <a:t>Evt</a:t>
            </a:r>
            <a:r>
              <a:rPr lang="nb-NO" sz="7200" dirty="0"/>
              <a:t> ubeskattet egenkapital beskattes som 	   utbytte ved endelig opphør.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Fordel:  Gjerne noe høyere salgssum enn for salg av AS ettersom ny eier får nye 	</a:t>
            </a:r>
          </a:p>
          <a:p>
            <a:pPr marL="0" indent="0">
              <a:buNone/>
            </a:pPr>
            <a:r>
              <a:rPr lang="nb-NO" sz="7200" dirty="0"/>
              <a:t>			     avskrivningsgrunnlag for goodwill og inventar/utstyr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Ulempe:  Flere år med regnskap og kostnader, usikkerhet vedr fremtidig		</a:t>
            </a:r>
          </a:p>
          <a:p>
            <a:pPr marL="0" indent="0">
              <a:buNone/>
            </a:pPr>
            <a:r>
              <a:rPr lang="nb-NO" sz="7200" dirty="0"/>
              <a:t>		              utbyttebeskatning.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	</a:t>
            </a:r>
          </a:p>
          <a:p>
            <a:pPr marL="0" indent="0">
              <a:buNone/>
            </a:pPr>
            <a:r>
              <a:rPr lang="nb-NO" sz="2000" dirty="0"/>
              <a:t>	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1600" dirty="0"/>
          </a:p>
          <a:p>
            <a:endParaRPr lang="nb-NO" dirty="0"/>
          </a:p>
          <a:p>
            <a:endParaRPr lang="nb-NO" dirty="0"/>
          </a:p>
          <a:p>
            <a:pPr marL="1012061" lvl="3" indent="0">
              <a:buNone/>
            </a:pPr>
            <a:r>
              <a:rPr lang="nb-NO" sz="1600" dirty="0"/>
              <a:t> 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5CAA7C8-B9AA-4716-9DAC-FBECB081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1B9CCA-3DBB-4E37-A2BF-C6F55CE3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517ED4-F68A-4C37-AAA7-17442EF7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2267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F28854-3DC5-44B4-B3F0-0E8D21E3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Salg av aksjeselskap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1D5A32-97AE-4C0B-A1D6-F649046A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767" y="1131590"/>
            <a:ext cx="7972124" cy="3249663"/>
          </a:xfrm>
        </p:spPr>
        <p:txBody>
          <a:bodyPr>
            <a:normAutofit fontScale="25000" lnSpcReduction="20000"/>
          </a:bodyPr>
          <a:lstStyle/>
          <a:p>
            <a:r>
              <a:rPr lang="nb-NO" sz="7200" dirty="0"/>
              <a:t>Alt 2:  Salg av aksjene i sin helhet</a:t>
            </a:r>
          </a:p>
          <a:p>
            <a:endParaRPr lang="nb-NO" sz="7200" dirty="0"/>
          </a:p>
          <a:p>
            <a:pPr marL="0" indent="0">
              <a:buNone/>
            </a:pPr>
            <a:r>
              <a:rPr lang="nb-NO" sz="7200" dirty="0"/>
              <a:t>	- </a:t>
            </a:r>
            <a:r>
              <a:rPr lang="nb-NO" sz="7200" dirty="0" err="1"/>
              <a:t>Evt</a:t>
            </a:r>
            <a:r>
              <a:rPr lang="nb-NO" sz="7200" dirty="0"/>
              <a:t> gevinst ved aksjesalg beskattes hos aksjonær fullt ut.   Gevinsten 			</a:t>
            </a:r>
          </a:p>
          <a:p>
            <a:pPr marL="0" indent="0">
              <a:buNone/>
            </a:pPr>
            <a:r>
              <a:rPr lang="nb-NO" sz="7200" dirty="0"/>
              <a:t>	   </a:t>
            </a:r>
            <a:r>
              <a:rPr lang="nb-NO" sz="7200" dirty="0" err="1"/>
              <a:t>tilsv</a:t>
            </a:r>
            <a:r>
              <a:rPr lang="nb-NO" sz="7200" dirty="0"/>
              <a:t> differansen mellom salgssum og inngangsverdi (kjøp eller stiftelse)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Ny aksjonær trer inn i selgers forpliktelser, leiekontrakter, ansatte, lokaler og 	   	   overtar alt utstyr og hjemmel til bokført verdi.  Pro og contra – oppgjør.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Fordel:  Lavere skattesats for selger totalt sett.  «Kvitt» alle forpliktelser</a:t>
            </a:r>
          </a:p>
          <a:p>
            <a:pPr marL="0" indent="0">
              <a:buNone/>
            </a:pPr>
            <a:r>
              <a:rPr lang="nb-NO" sz="7200" dirty="0"/>
              <a:t>			    umiddelbart.  Skattefri gevinst hvis eier er et holdingselskap.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   Ulempe:  Ingen mulighet for utsatt skatt bortsett fra i holdingselskap.</a:t>
            </a:r>
          </a:p>
          <a:p>
            <a:pPr marL="0" indent="0">
              <a:buNone/>
            </a:pPr>
            <a:r>
              <a:rPr lang="nb-NO" sz="7200" dirty="0"/>
              <a:t>				 Noe lavere salgssum </a:t>
            </a:r>
            <a:r>
              <a:rPr lang="nb-NO" sz="7200" dirty="0" err="1"/>
              <a:t>pga</a:t>
            </a:r>
            <a:r>
              <a:rPr lang="nb-NO" sz="7200" dirty="0"/>
              <a:t> kjøpers skattemessige fradrag.</a:t>
            </a:r>
          </a:p>
          <a:p>
            <a:pPr marL="0" indent="0">
              <a:buNone/>
            </a:pPr>
            <a:endParaRPr lang="nb-NO" sz="7200" dirty="0"/>
          </a:p>
          <a:p>
            <a:pPr marL="0" indent="0">
              <a:buNone/>
            </a:pPr>
            <a:r>
              <a:rPr lang="nb-NO" sz="7200" dirty="0"/>
              <a:t>	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	</a:t>
            </a:r>
          </a:p>
          <a:p>
            <a:pPr marL="0" indent="0">
              <a:buNone/>
            </a:pPr>
            <a:r>
              <a:rPr lang="nb-NO" sz="2000" dirty="0"/>
              <a:t>	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1600" dirty="0"/>
          </a:p>
          <a:p>
            <a:endParaRPr lang="nb-NO" dirty="0"/>
          </a:p>
          <a:p>
            <a:endParaRPr lang="nb-NO" dirty="0"/>
          </a:p>
          <a:p>
            <a:pPr marL="1012061" lvl="3" indent="0">
              <a:buNone/>
            </a:pPr>
            <a:r>
              <a:rPr lang="nb-NO" sz="1600" dirty="0"/>
              <a:t> 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5CAA7C8-B9AA-4716-9DAC-FBECB081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1B9CCA-3DBB-4E37-A2BF-C6F55CE3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517ED4-F68A-4C37-AAA7-17442EF7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8361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F6A7B9-653E-9952-8E7E-FE919BDD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Salg enkeltpersonforetak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556830-9985-57AC-CF5F-0CB00C7B5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Salg av hjemmel (goodwill) og inventar/utstyr, alternativt andel i kontorfellesskap (DA / ANS / AS)</a:t>
            </a:r>
          </a:p>
          <a:p>
            <a:r>
              <a:rPr lang="nb-NO" dirty="0"/>
              <a:t>Gevinst for andel beskattes i salgsåret</a:t>
            </a:r>
          </a:p>
          <a:p>
            <a:r>
              <a:rPr lang="nb-NO" dirty="0"/>
              <a:t>Gevinst goodwill kan om ønskelig inntektsføres med 20% av saldo hvert år.   Restbeløp til inntekt ved fylte 70 år ?</a:t>
            </a:r>
          </a:p>
          <a:p>
            <a:endParaRPr lang="nb-NO" dirty="0"/>
          </a:p>
          <a:p>
            <a:r>
              <a:rPr lang="nb-NO" dirty="0"/>
              <a:t>Gevinst goodwill beskattes som </a:t>
            </a:r>
            <a:r>
              <a:rPr lang="nb-NO" dirty="0" err="1"/>
              <a:t>ord.næringsinntekt</a:t>
            </a:r>
            <a:r>
              <a:rPr lang="nb-NO" dirty="0"/>
              <a:t>, men gir pensjonspoeng tom fylte 69 år.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E290EFA-4E0C-1D89-B855-9D1ACDA4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2F014C-80AB-05E3-064B-9AF1EAE6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E4FDC4-2829-5C3E-A045-DAF32739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675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9F0F25-3ECD-BE4F-D2CC-0449DD41F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Prosedyrer ved nedleggelse av selskap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9095CB-B389-B708-8103-B8352DFFE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Vedtak i ekstraord generalforsamling om nedleggelse</a:t>
            </a:r>
          </a:p>
          <a:p>
            <a:pPr lvl="1"/>
            <a:r>
              <a:rPr lang="nb-NO" dirty="0"/>
              <a:t>Registreres i </a:t>
            </a:r>
            <a:r>
              <a:rPr lang="nb-NO" dirty="0" err="1"/>
              <a:t>Altinn</a:t>
            </a:r>
            <a:r>
              <a:rPr lang="nb-NO" dirty="0"/>
              <a:t> med vedlagt signert protokoll</a:t>
            </a:r>
          </a:p>
          <a:p>
            <a:endParaRPr lang="nb-NO" dirty="0"/>
          </a:p>
          <a:p>
            <a:r>
              <a:rPr lang="nb-NO" dirty="0"/>
              <a:t>Kunngjøring </a:t>
            </a:r>
            <a:r>
              <a:rPr lang="nb-NO" dirty="0" err="1"/>
              <a:t>Br.sund</a:t>
            </a:r>
            <a:r>
              <a:rPr lang="nb-NO" dirty="0"/>
              <a:t> med seks ukers kreditorvarsel</a:t>
            </a:r>
          </a:p>
          <a:p>
            <a:endParaRPr lang="nb-NO" dirty="0"/>
          </a:p>
          <a:p>
            <a:r>
              <a:rPr lang="nb-NO" dirty="0"/>
              <a:t>Avviklingsbalanse med registrering av innkomne krav</a:t>
            </a:r>
          </a:p>
          <a:p>
            <a:pPr lvl="1"/>
            <a:r>
              <a:rPr lang="nb-NO" dirty="0"/>
              <a:t>Styrebehandles, </a:t>
            </a:r>
            <a:r>
              <a:rPr lang="nb-NO" dirty="0" err="1"/>
              <a:t>evt</a:t>
            </a:r>
            <a:r>
              <a:rPr lang="nb-NO" dirty="0"/>
              <a:t> revisors godkjennelse</a:t>
            </a:r>
          </a:p>
          <a:p>
            <a:pPr lvl="1"/>
            <a:r>
              <a:rPr lang="nb-NO" dirty="0"/>
              <a:t>Utbetaling til kreditorer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6AE777-F72A-A39D-D7AA-B231962E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494D65-B3F6-47A0-E94B-FE76ED9C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90C331-C9AF-98A3-E0E1-E9E14760B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0085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9F0F25-3ECD-BE4F-D2CC-0449DD41F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Prosedyrer ved nedleggelse av selskap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9095CB-B389-B708-8103-B8352DFFE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Forhåndsligning</a:t>
            </a:r>
          </a:p>
          <a:p>
            <a:pPr lvl="1"/>
            <a:r>
              <a:rPr lang="nb-NO" dirty="0"/>
              <a:t>Saksbehandlingstid to – fire måneder</a:t>
            </a:r>
          </a:p>
          <a:p>
            <a:endParaRPr lang="nb-NO" dirty="0"/>
          </a:p>
          <a:p>
            <a:r>
              <a:rPr lang="nb-NO" dirty="0"/>
              <a:t>Skattekrav for forrige og inneværende år</a:t>
            </a:r>
          </a:p>
          <a:p>
            <a:pPr lvl="1"/>
            <a:r>
              <a:rPr lang="nb-NO" dirty="0"/>
              <a:t>Fastsettelse av likvidasjonsutbytte, </a:t>
            </a:r>
            <a:r>
              <a:rPr lang="nb-NO" dirty="0" err="1"/>
              <a:t>aksjonærreg.oppgave</a:t>
            </a:r>
            <a:endParaRPr lang="nb-NO" dirty="0"/>
          </a:p>
          <a:p>
            <a:endParaRPr lang="nb-NO" dirty="0"/>
          </a:p>
          <a:p>
            <a:r>
              <a:rPr lang="nb-NO" dirty="0" err="1"/>
              <a:t>Ekstraord.generalforsamling</a:t>
            </a:r>
            <a:r>
              <a:rPr lang="nb-NO" dirty="0"/>
              <a:t> med vedtak om endelig sletting</a:t>
            </a:r>
          </a:p>
          <a:p>
            <a:pPr lvl="1"/>
            <a:r>
              <a:rPr lang="nb-NO" dirty="0"/>
              <a:t>Konti avsluttes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6AE777-F72A-A39D-D7AA-B231962E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494D65-B3F6-47A0-E94B-FE76ED9C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90C331-C9AF-98A3-E0E1-E9E14760B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87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2BF787-63DD-48FA-94EF-CF011223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Takk for oppmerksomheten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CA7316-A9F7-41DD-86A3-C625E58BA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r>
              <a:rPr lang="nb-NO" dirty="0"/>
              <a:t>Tore Eklo, SMN  Regnskap AS</a:t>
            </a:r>
          </a:p>
          <a:p>
            <a:pPr marL="337354" lvl="1" indent="0">
              <a:buNone/>
            </a:pPr>
            <a:r>
              <a:rPr lang="nb-NO" dirty="0"/>
              <a:t>			(</a:t>
            </a:r>
            <a:r>
              <a:rPr lang="nb-NO" dirty="0" err="1"/>
              <a:t>tidl</a:t>
            </a:r>
            <a:r>
              <a:rPr lang="nb-NO" dirty="0"/>
              <a:t> Orion Regnskap AS)</a:t>
            </a:r>
          </a:p>
          <a:p>
            <a:pPr marL="337354" lvl="1" indent="0">
              <a:buNone/>
            </a:pPr>
            <a:endParaRPr lang="nb-NO" dirty="0"/>
          </a:p>
          <a:p>
            <a:pPr marL="337354" lvl="1" indent="0">
              <a:buNone/>
            </a:pPr>
            <a:r>
              <a:rPr lang="nb-NO" dirty="0"/>
              <a:t>tore.eklo@smnregnskap.no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CB9AA8-2FA5-487E-BC3B-E774AA2BA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D090C7-F9F0-4420-96E5-3F862044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B681B4-82D7-4466-87FD-42C12328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948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118791"/>
            <a:ext cx="7972124" cy="1266180"/>
          </a:xfrm>
        </p:spPr>
        <p:txBody>
          <a:bodyPr/>
          <a:lstStyle/>
          <a:p>
            <a:r>
              <a:rPr lang="nb-NO" dirty="0"/>
              <a:t>Program</a:t>
            </a:r>
            <a:br>
              <a:rPr lang="nb-NO" dirty="0"/>
            </a:b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5938" y="1131590"/>
            <a:ext cx="7972124" cy="3249663"/>
          </a:xfrm>
        </p:spPr>
        <p:txBody>
          <a:bodyPr>
            <a:normAutofit/>
          </a:bodyPr>
          <a:lstStyle/>
          <a:p>
            <a:r>
              <a:rPr lang="nb-NO" b="1" dirty="0"/>
              <a:t>Del 1 – Lønn og utbytte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err="1"/>
              <a:t>Div</a:t>
            </a:r>
            <a:r>
              <a:rPr lang="nb-NO" dirty="0"/>
              <a:t> grensebeløp, fornuftig lønnsuttak</a:t>
            </a:r>
          </a:p>
          <a:p>
            <a:endParaRPr lang="nb-NO" dirty="0"/>
          </a:p>
          <a:p>
            <a:r>
              <a:rPr lang="nb-NO" dirty="0"/>
              <a:t> Praktisk eksempel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337354" lvl="1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Presentasjon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847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575230"/>
            <a:ext cx="7972124" cy="353302"/>
          </a:xfrm>
        </p:spPr>
        <p:txBody>
          <a:bodyPr/>
          <a:lstStyle/>
          <a:p>
            <a:r>
              <a:rPr lang="nb-NO" sz="2800" b="1" dirty="0"/>
              <a:t>Offentlige satser</a:t>
            </a:r>
            <a:endParaRPr lang="nb-NO" sz="2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5938" y="1131590"/>
            <a:ext cx="7972124" cy="32496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endParaRPr lang="nb-NO" sz="1800" b="1" dirty="0"/>
          </a:p>
          <a:p>
            <a:pPr marL="0" indent="0">
              <a:buNone/>
            </a:pPr>
            <a:endParaRPr lang="nb-NO" sz="7400" dirty="0"/>
          </a:p>
          <a:p>
            <a:endParaRPr lang="nb-NO" sz="7400" dirty="0"/>
          </a:p>
          <a:p>
            <a:r>
              <a:rPr lang="nb-NO" sz="7400" dirty="0"/>
              <a:t>Grunnbeløp folketrygden ( G ) 111.477 fra 1.mai 2022</a:t>
            </a:r>
          </a:p>
          <a:p>
            <a:r>
              <a:rPr lang="nb-NO" sz="7400" dirty="0"/>
              <a:t>Forventes økt til </a:t>
            </a:r>
            <a:r>
              <a:rPr lang="nb-NO" sz="7400" dirty="0" err="1"/>
              <a:t>ca</a:t>
            </a:r>
            <a:r>
              <a:rPr lang="nb-NO" sz="7400" dirty="0"/>
              <a:t> 115.000 fra 1.mai 2023</a:t>
            </a:r>
          </a:p>
          <a:p>
            <a:endParaRPr lang="nb-NO" sz="7400" dirty="0"/>
          </a:p>
          <a:p>
            <a:r>
              <a:rPr lang="nb-NO" sz="7400" dirty="0"/>
              <a:t>Maks beløp sykepenger  = 6 G			684.000</a:t>
            </a:r>
          </a:p>
          <a:p>
            <a:endParaRPr lang="nb-NO" sz="7400" dirty="0"/>
          </a:p>
          <a:p>
            <a:r>
              <a:rPr lang="nb-NO" sz="7400" dirty="0"/>
              <a:t>Maks opptjening pensjon = 7,1 G 		810.000</a:t>
            </a:r>
          </a:p>
          <a:p>
            <a:endParaRPr lang="nb-NO" sz="7400" dirty="0"/>
          </a:p>
          <a:p>
            <a:r>
              <a:rPr lang="nb-NO" sz="7400" dirty="0"/>
              <a:t>Maks skattesats lønn/næring		47,4% / 50.1%</a:t>
            </a:r>
          </a:p>
          <a:p>
            <a:endParaRPr lang="nb-NO" sz="7400" dirty="0"/>
          </a:p>
          <a:p>
            <a:r>
              <a:rPr lang="nb-NO" sz="7400" dirty="0"/>
              <a:t>Ekstra </a:t>
            </a:r>
            <a:r>
              <a:rPr lang="nb-NO" sz="7400" dirty="0" err="1"/>
              <a:t>arb.giv.avg</a:t>
            </a:r>
            <a:r>
              <a:rPr lang="nb-NO" sz="7400" dirty="0"/>
              <a:t>. (midlertidig?)		5% av inntekt over 750.000</a:t>
            </a:r>
          </a:p>
          <a:p>
            <a:endParaRPr lang="nb-NO" sz="7400" dirty="0"/>
          </a:p>
          <a:p>
            <a:endParaRPr lang="nb-NO" sz="2600" dirty="0"/>
          </a:p>
          <a:p>
            <a:endParaRPr lang="nb-NO" sz="2600" dirty="0"/>
          </a:p>
          <a:p>
            <a:endParaRPr lang="nb-NO" sz="2600" dirty="0"/>
          </a:p>
          <a:p>
            <a:endParaRPr lang="nb-NO" sz="2600" dirty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endParaRPr lang="nb-NO" sz="1800" b="1" dirty="0"/>
          </a:p>
          <a:p>
            <a:pPr marL="0" indent="0">
              <a:buNone/>
            </a:pPr>
            <a:r>
              <a:rPr lang="nb-NO" dirty="0"/>
              <a:t>			</a:t>
            </a:r>
            <a:endParaRPr lang="nb-NO" sz="18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Presentasjon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483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Lønnsuttak – fornuftig nivå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8350" y="1274096"/>
            <a:ext cx="7972124" cy="32496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b="1" dirty="0"/>
          </a:p>
          <a:p>
            <a:r>
              <a:rPr lang="nb-NO" dirty="0"/>
              <a:t>De fleste legger seg på nivået mellom 6 G og 7,1 G </a:t>
            </a:r>
          </a:p>
          <a:p>
            <a:r>
              <a:rPr lang="nb-NO" dirty="0"/>
              <a:t>Tar overskudd utover dette som utbytte</a:t>
            </a:r>
          </a:p>
          <a:p>
            <a:pPr lvl="1"/>
            <a:r>
              <a:rPr lang="nb-NO" dirty="0"/>
              <a:t>Forutsetter at man har «råd til å vente» et år</a:t>
            </a:r>
          </a:p>
          <a:p>
            <a:pPr marL="337354" lvl="1" indent="0">
              <a:buNone/>
            </a:pPr>
            <a:endParaRPr lang="nb-NO" sz="2400" dirty="0"/>
          </a:p>
          <a:p>
            <a:r>
              <a:rPr lang="nb-NO" dirty="0"/>
              <a:t>Hva med SOP og OTP?</a:t>
            </a:r>
          </a:p>
          <a:p>
            <a:endParaRPr lang="nb-NO" dirty="0"/>
          </a:p>
          <a:p>
            <a:r>
              <a:rPr lang="nb-NO" dirty="0"/>
              <a:t>«Tvangslønn» 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		</a:t>
            </a:r>
          </a:p>
          <a:p>
            <a:pPr lvl="3"/>
            <a:endParaRPr lang="nb-NO" sz="1600" dirty="0"/>
          </a:p>
          <a:p>
            <a:pPr lvl="3"/>
            <a:endParaRPr lang="nb-NO" sz="1600" dirty="0"/>
          </a:p>
          <a:p>
            <a:pPr marL="1012061" lvl="3" indent="0">
              <a:buNone/>
            </a:pPr>
            <a:endParaRPr lang="nb-NO" sz="16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Presentasjon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516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EC9258-F080-4E6A-95E5-3BEBF498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SOP og OTP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DF90BE-E339-4790-B5C0-5EDC9E67F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34" y="1239319"/>
            <a:ext cx="7972124" cy="3249663"/>
          </a:xfrm>
        </p:spPr>
        <p:txBody>
          <a:bodyPr/>
          <a:lstStyle/>
          <a:p>
            <a:r>
              <a:rPr lang="nb-NO" sz="1600" b="1" dirty="0"/>
              <a:t>Inntektskompensasjon SOP (sykepenger)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sz="1800" dirty="0"/>
              <a:t>	- </a:t>
            </a:r>
            <a:r>
              <a:rPr lang="nb-NO" sz="1600" dirty="0"/>
              <a:t>Beregnes ut i fra brutto omsetning, lønnsuttak påvirker ikke kompensasjonen.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sz="1600" b="1" dirty="0"/>
              <a:t>OTP</a:t>
            </a:r>
          </a:p>
          <a:p>
            <a:pPr marL="0" indent="0">
              <a:buNone/>
            </a:pPr>
            <a:r>
              <a:rPr lang="nb-NO" sz="1600" b="1" dirty="0"/>
              <a:t>		- </a:t>
            </a:r>
            <a:r>
              <a:rPr lang="nb-NO" sz="1600" dirty="0"/>
              <a:t>Lovens minimum er 2% fra første krone, kan økes for inntekt over 7,1 G.</a:t>
            </a:r>
          </a:p>
          <a:p>
            <a:pPr marL="0" indent="0">
              <a:buNone/>
            </a:pPr>
            <a:r>
              <a:rPr lang="nb-NO" sz="1600" dirty="0"/>
              <a:t>		- Maks sparesats er 25,1 % for inntekt over 7,1 G.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		- For ENK:  Maks 7% av all inntekt inntil 12 G  (1.380.000)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		- Bunnfradrag på 1 G fjernet med virkning fra 01.07.22.</a:t>
            </a:r>
            <a:endParaRPr lang="nb-NO" sz="1300" dirty="0"/>
          </a:p>
          <a:p>
            <a:pPr marL="337354" lvl="1" indent="0">
              <a:buNone/>
            </a:pPr>
            <a:endParaRPr lang="nb-NO" sz="1300" b="1" dirty="0"/>
          </a:p>
          <a:p>
            <a:endParaRPr lang="nb-NO" sz="1600" b="1" dirty="0"/>
          </a:p>
          <a:p>
            <a:endParaRPr lang="nb-NO" sz="1600" dirty="0"/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endParaRPr lang="nb-NO" sz="1600" b="1" dirty="0"/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endParaRPr lang="nb-NO" sz="1600" dirty="0"/>
          </a:p>
          <a:p>
            <a:pPr marL="674708" lvl="2" indent="0">
              <a:buNone/>
            </a:pPr>
            <a:endParaRPr lang="nb-NO" sz="700" b="1" dirty="0"/>
          </a:p>
          <a:p>
            <a:pPr marL="674708" lvl="2" indent="0">
              <a:buNone/>
            </a:pPr>
            <a:endParaRPr lang="nb-NO" sz="700" dirty="0"/>
          </a:p>
          <a:p>
            <a:pPr marL="0" indent="0">
              <a:buNone/>
            </a:pPr>
            <a:endParaRPr lang="nb-NO" dirty="0"/>
          </a:p>
          <a:p>
            <a:pPr marL="337354" lvl="1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F98EBD-E207-4B30-91C6-8CBF4CE3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6FFF64-FB8A-48A2-B6FF-008E8815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B8C1AE-BC54-4967-9C84-AF8F134F7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109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EA1540-FF37-463C-9A17-3A14E23B4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Lønnsuttak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C74A7A-11DF-4642-AEC6-773D5DCEA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Lønn til familiemedlemmer</a:t>
            </a:r>
          </a:p>
          <a:p>
            <a:endParaRPr lang="nb-NO" dirty="0"/>
          </a:p>
          <a:p>
            <a:pPr lvl="1"/>
            <a:r>
              <a:rPr lang="nb-NO" dirty="0"/>
              <a:t>Må være for </a:t>
            </a:r>
            <a:r>
              <a:rPr lang="nb-NO" dirty="0" err="1"/>
              <a:t>reellt</a:t>
            </a:r>
            <a:r>
              <a:rPr lang="nb-NO" dirty="0"/>
              <a:t> utført arbeid</a:t>
            </a:r>
          </a:p>
          <a:p>
            <a:pPr lvl="1"/>
            <a:r>
              <a:rPr lang="nb-NO" dirty="0"/>
              <a:t>Lønnsnivå tilsvarende ekstern ansettelse</a:t>
            </a:r>
          </a:p>
          <a:p>
            <a:pPr lvl="1"/>
            <a:r>
              <a:rPr lang="nb-NO" dirty="0"/>
              <a:t>Kapasitet i tillegg til annet lønnet arbeid / studier</a:t>
            </a:r>
          </a:p>
          <a:p>
            <a:pPr lvl="3"/>
            <a:endParaRPr lang="nb-NO" dirty="0"/>
          </a:p>
          <a:p>
            <a:pPr lvl="1"/>
            <a:r>
              <a:rPr lang="nb-NO" dirty="0"/>
              <a:t>Eksempel:	</a:t>
            </a:r>
          </a:p>
          <a:p>
            <a:pPr lvl="3">
              <a:buFontTx/>
              <a:buChar char="-"/>
            </a:pPr>
            <a:r>
              <a:rPr lang="nb-NO" dirty="0"/>
              <a:t>Ektefelle utfører div kontorarbeid i 25% stilling:  120.000 pr år</a:t>
            </a:r>
          </a:p>
          <a:p>
            <a:pPr marL="1012061" lvl="3" indent="0">
              <a:buNone/>
            </a:pPr>
            <a:r>
              <a:rPr lang="nb-NO" dirty="0"/>
              <a:t>-       Barn står for renhold av kontor/lokaler: 10 timer pr uke = 26,7% stilling</a:t>
            </a:r>
          </a:p>
          <a:p>
            <a:pPr lvl="3">
              <a:buFontTx/>
              <a:buChar char="-"/>
            </a:pPr>
            <a:endParaRPr lang="nb-NO" dirty="0"/>
          </a:p>
          <a:p>
            <a:pPr marL="337354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52DEF6-4551-46FD-90E8-A6D3A0134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E7D2654-9542-4DDF-9B3D-272E42B6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8D368B-0E26-4CC6-9B00-304EFB96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201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Aksjeutbytte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5938" y="1131590"/>
            <a:ext cx="7972124" cy="3249663"/>
          </a:xfrm>
        </p:spPr>
        <p:txBody>
          <a:bodyPr>
            <a:normAutofit lnSpcReduction="10000"/>
          </a:bodyPr>
          <a:lstStyle/>
          <a:p>
            <a:r>
              <a:rPr lang="nb-NO" sz="1800" dirty="0"/>
              <a:t>Vedtas av generalforsamling og utbetales året etter regnskapsåret</a:t>
            </a:r>
          </a:p>
          <a:p>
            <a:pPr marL="0" indent="0">
              <a:buNone/>
            </a:pPr>
            <a:endParaRPr lang="nb-NO" sz="1800" dirty="0"/>
          </a:p>
          <a:p>
            <a:r>
              <a:rPr lang="nb-NO" sz="1800" dirty="0"/>
              <a:t>Beskattes på aksjonærs hånd i utbetalingsåret</a:t>
            </a:r>
          </a:p>
          <a:p>
            <a:endParaRPr lang="nb-NO" sz="1800" dirty="0"/>
          </a:p>
          <a:p>
            <a:r>
              <a:rPr lang="nb-NO" sz="1800" dirty="0"/>
              <a:t>Utbytteskatt </a:t>
            </a:r>
            <a:r>
              <a:rPr lang="nb-NO" sz="1800" dirty="0" err="1"/>
              <a:t>grosses</a:t>
            </a:r>
            <a:r>
              <a:rPr lang="nb-NO" sz="1800" dirty="0"/>
              <a:t> opp med fastsatt faktor, </a:t>
            </a:r>
            <a:r>
              <a:rPr lang="nb-NO" sz="1800" dirty="0" err="1"/>
              <a:t>jfr</a:t>
            </a:r>
            <a:r>
              <a:rPr lang="nb-NO" sz="1800" dirty="0"/>
              <a:t> stortingsvedtak</a:t>
            </a:r>
          </a:p>
          <a:p>
            <a:pPr marL="0" indent="0">
              <a:buNone/>
            </a:pPr>
            <a:r>
              <a:rPr lang="nb-NO" sz="1800" dirty="0"/>
              <a:t>		Spesifiseres på skatteoppgjøret:  Oppjustering av aksjeutbytte</a:t>
            </a:r>
          </a:p>
          <a:p>
            <a:endParaRPr lang="nb-NO" sz="1800" dirty="0"/>
          </a:p>
          <a:p>
            <a:r>
              <a:rPr lang="nb-NO" sz="1800" dirty="0"/>
              <a:t>Skattesatser de siste årene:</a:t>
            </a:r>
          </a:p>
          <a:p>
            <a:pPr lvl="2"/>
            <a:endParaRPr lang="nb-NO" sz="700" dirty="0"/>
          </a:p>
          <a:p>
            <a:pPr lvl="7"/>
            <a:r>
              <a:rPr lang="nb-NO" sz="2000" dirty="0"/>
              <a:t> </a:t>
            </a:r>
            <a:r>
              <a:rPr lang="nb-NO" dirty="0"/>
              <a:t>2021:  22%	* 1,44  = 31,68%</a:t>
            </a:r>
          </a:p>
          <a:p>
            <a:pPr lvl="7"/>
            <a:r>
              <a:rPr lang="nb-NO" dirty="0"/>
              <a:t> 2022:  22%*  1,60  = 35,20%</a:t>
            </a:r>
          </a:p>
          <a:p>
            <a:pPr lvl="7"/>
            <a:r>
              <a:rPr lang="nb-NO" dirty="0"/>
              <a:t> 2023:  22% * 1,72	= 37,84%</a:t>
            </a:r>
          </a:p>
          <a:p>
            <a:endParaRPr lang="nb-NO" sz="1800" dirty="0"/>
          </a:p>
          <a:p>
            <a:endParaRPr lang="nb-NO" sz="1800" dirty="0"/>
          </a:p>
          <a:p>
            <a:pPr lvl="3"/>
            <a:endParaRPr lang="nb-NO" sz="1800" dirty="0"/>
          </a:p>
          <a:p>
            <a:pPr lvl="3"/>
            <a:endParaRPr lang="nb-NO" sz="1800" dirty="0"/>
          </a:p>
          <a:p>
            <a:pPr marL="1012061" lvl="3" indent="0">
              <a:buNone/>
            </a:pPr>
            <a:endParaRPr lang="nb-NO" sz="18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Presentasjon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6395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Utbytte - uttak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5938" y="1203598"/>
            <a:ext cx="7972124" cy="3249663"/>
          </a:xfrm>
        </p:spPr>
        <p:txBody>
          <a:bodyPr>
            <a:normAutofit/>
          </a:bodyPr>
          <a:lstStyle/>
          <a:p>
            <a:r>
              <a:rPr lang="nb-NO" sz="2000" dirty="0"/>
              <a:t>Ordinært utbytte</a:t>
            </a:r>
          </a:p>
          <a:p>
            <a:pPr lvl="2"/>
            <a:r>
              <a:rPr lang="nb-NO" dirty="0"/>
              <a:t>Avsettes i regnskap pr 31.12. og utbetales året etter</a:t>
            </a:r>
          </a:p>
          <a:p>
            <a:pPr marL="337354" lvl="1" indent="0">
              <a:buNone/>
            </a:pPr>
            <a:endParaRPr lang="nb-NO" dirty="0"/>
          </a:p>
          <a:p>
            <a:r>
              <a:rPr lang="nb-NO" sz="2000" dirty="0"/>
              <a:t>Tilleggsutbytte</a:t>
            </a:r>
          </a:p>
          <a:p>
            <a:pPr lvl="2"/>
            <a:r>
              <a:rPr lang="nb-NO" dirty="0"/>
              <a:t>Kommer i tillegg til ovennevnte, vedtas i ekstraord </a:t>
            </a:r>
            <a:r>
              <a:rPr lang="nb-NO" dirty="0" err="1"/>
              <a:t>gen.forsamling</a:t>
            </a:r>
            <a:endParaRPr lang="nb-NO" dirty="0"/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Ekstraordinært utbytte</a:t>
            </a:r>
          </a:p>
          <a:p>
            <a:pPr lvl="2"/>
            <a:r>
              <a:rPr lang="nb-NO" dirty="0"/>
              <a:t>Utbetales med bakgrunn i inneværende års regnskap, krever revisjon av delregnskap, </a:t>
            </a:r>
            <a:r>
              <a:rPr lang="nb-NO" dirty="0" err="1"/>
              <a:t>f.eks</a:t>
            </a:r>
            <a:r>
              <a:rPr lang="nb-NO" dirty="0"/>
              <a:t> pr 30.juni.</a:t>
            </a:r>
          </a:p>
          <a:p>
            <a:pPr marL="674708" lvl="2" indent="0">
              <a:buNone/>
            </a:pPr>
            <a:endParaRPr lang="nb-NO" dirty="0"/>
          </a:p>
          <a:p>
            <a:pPr marL="674708" lvl="2" indent="0">
              <a:buNone/>
            </a:pPr>
            <a:endParaRPr lang="nb-NO" dirty="0"/>
          </a:p>
          <a:p>
            <a:pPr marL="674708" lvl="2" indent="0">
              <a:buNone/>
            </a:pPr>
            <a:r>
              <a:rPr lang="nb-NO" dirty="0"/>
              <a:t>Alle tilfeller:  Tilfredsstillende likviditet og egenkapital</a:t>
            </a:r>
          </a:p>
          <a:p>
            <a:endParaRPr lang="nb-NO" sz="2000" dirty="0"/>
          </a:p>
          <a:p>
            <a:endParaRPr lang="nb-NO" sz="22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986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9903CF-FE94-4AA1-99A5-4B9A948C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38" y="537367"/>
            <a:ext cx="7972124" cy="429028"/>
          </a:xfrm>
        </p:spPr>
        <p:txBody>
          <a:bodyPr/>
          <a:lstStyle/>
          <a:p>
            <a:r>
              <a:rPr lang="nb-NO" dirty="0"/>
              <a:t>Utbytte eller bonus/tilleggslønn 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8DDEE4-E1CF-4E9C-B1FC-5F5C8E7D9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1800" dirty="0"/>
              <a:t>Resultat etter skatt/disposisjoner = 1,0 </a:t>
            </a:r>
            <a:r>
              <a:rPr lang="nb-NO" sz="1800" dirty="0" err="1"/>
              <a:t>mill</a:t>
            </a:r>
            <a:r>
              <a:rPr lang="nb-NO" sz="1800" dirty="0"/>
              <a:t>  ( normal lønn allerede utbetalt)</a:t>
            </a:r>
          </a:p>
          <a:p>
            <a:endParaRPr lang="nb-NO" sz="1800" dirty="0"/>
          </a:p>
          <a:p>
            <a:pPr marL="0" indent="0">
              <a:buNone/>
            </a:pPr>
            <a:r>
              <a:rPr lang="nb-NO" sz="1800" dirty="0"/>
              <a:t>								  Lønn			  Utbytte</a:t>
            </a:r>
          </a:p>
          <a:p>
            <a:pPr marL="0" indent="0">
              <a:buNone/>
            </a:pPr>
            <a:r>
              <a:rPr lang="nb-NO" sz="1800" dirty="0"/>
              <a:t>	Brutto						1.000.000		1.000.000</a:t>
            </a:r>
          </a:p>
          <a:p>
            <a:pPr marL="0" indent="0">
              <a:buNone/>
            </a:pPr>
            <a:r>
              <a:rPr lang="nb-NO" sz="1800" dirty="0"/>
              <a:t>	</a:t>
            </a:r>
            <a:r>
              <a:rPr lang="nb-NO" sz="1800" dirty="0" err="1"/>
              <a:t>Arb.giv.avg</a:t>
            </a:r>
            <a:r>
              <a:rPr lang="nb-NO" sz="1800" dirty="0"/>
              <a:t>. 19,1%			 - 160.000</a:t>
            </a:r>
          </a:p>
          <a:p>
            <a:pPr marL="0" indent="0">
              <a:buNone/>
            </a:pPr>
            <a:r>
              <a:rPr lang="nb-NO" sz="1800" dirty="0"/>
              <a:t>	Skatt for </a:t>
            </a:r>
            <a:r>
              <a:rPr lang="nb-NO" sz="1800" dirty="0" err="1"/>
              <a:t>AS’et</a:t>
            </a:r>
            <a:r>
              <a:rPr lang="nb-NO" sz="1800" dirty="0"/>
              <a:t>								-  220.000</a:t>
            </a:r>
          </a:p>
          <a:p>
            <a:pPr marL="0" indent="0">
              <a:buNone/>
            </a:pPr>
            <a:r>
              <a:rPr lang="nb-NO" sz="1800" dirty="0"/>
              <a:t>	Skatt av lønn (av 840’)		-  398.000</a:t>
            </a:r>
          </a:p>
          <a:p>
            <a:pPr marL="0" indent="0">
              <a:buNone/>
            </a:pPr>
            <a:r>
              <a:rPr lang="nb-NO" sz="1800" dirty="0"/>
              <a:t>	Skatt av utbytte, </a:t>
            </a:r>
          </a:p>
          <a:p>
            <a:pPr marL="0" indent="0">
              <a:buNone/>
            </a:pPr>
            <a:r>
              <a:rPr lang="nb-NO" sz="1800" dirty="0"/>
              <a:t>	22% * 1,72 av 780.000	</a:t>
            </a:r>
            <a:r>
              <a:rPr lang="nb-NO" sz="1800" u="sng" dirty="0"/>
              <a:t>				-  295.000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	</a:t>
            </a:r>
          </a:p>
          <a:p>
            <a:pPr marL="0" indent="0">
              <a:buNone/>
            </a:pPr>
            <a:r>
              <a:rPr lang="nb-NO" sz="1800" dirty="0"/>
              <a:t>	Netto </a:t>
            </a:r>
            <a:r>
              <a:rPr lang="nb-NO" sz="1800" dirty="0" err="1"/>
              <a:t>disp</a:t>
            </a:r>
            <a:r>
              <a:rPr lang="nb-NO" sz="1800" dirty="0"/>
              <a:t>					  </a:t>
            </a:r>
            <a:r>
              <a:rPr lang="nb-NO" sz="1800" b="1" u="sng" dirty="0"/>
              <a:t>442.000		   485.000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endParaRPr lang="nb-NO" sz="1800" dirty="0"/>
          </a:p>
          <a:p>
            <a:endParaRPr lang="nb-NO" sz="1800" dirty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CE6302-B35F-4349-A11A-7A86A410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EEBE-68B3-4953-9A72-8351992DA63D}" type="datetime1">
              <a:rPr lang="nb-NO" smtClean="0"/>
              <a:t>17.04.2023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08242A-2259-49FC-BA8A-7417029FD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text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4C76DC-AFCB-41DC-873D-4C6E004B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5E39-59DC-48A0-9676-AD2CAF5CD29F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5355725"/>
      </p:ext>
    </p:extLst>
  </p:cSld>
  <p:clrMapOvr>
    <a:masterClrMapping/>
  </p:clrMapOvr>
</p:sld>
</file>

<file path=ppt/theme/theme1.xml><?xml version="1.0" encoding="utf-8"?>
<a:theme xmlns:a="http://schemas.openxmlformats.org/drawingml/2006/main" name="Enkel mal ppt">
  <a:themeElements>
    <a:clrScheme name="SpareBank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5EA0"/>
      </a:accent1>
      <a:accent2>
        <a:srgbClr val="1F82BA"/>
      </a:accent2>
      <a:accent3>
        <a:srgbClr val="85C7E5"/>
      </a:accent3>
      <a:accent4>
        <a:srgbClr val="032A74"/>
      </a:accent4>
      <a:accent5>
        <a:srgbClr val="666666"/>
      </a:accent5>
      <a:accent6>
        <a:srgbClr val="99999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reBank1_PPT_v3.potx" id="{DFB9BB61-BB22-41B7-8457-3393CA6B2169}" vid="{3EFDF1DE-468D-4793-9148-20D4E991B57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6140</TotalTime>
  <Words>1105</Words>
  <Application>Microsoft Office PowerPoint</Application>
  <PresentationFormat>Skjermfremvisning (16:9)</PresentationFormat>
  <Paragraphs>293</Paragraphs>
  <Slides>18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1" baseType="lpstr">
      <vt:lpstr>Arial</vt:lpstr>
      <vt:lpstr>Calibri</vt:lpstr>
      <vt:lpstr>Enkel mal ppt</vt:lpstr>
      <vt:lpstr>PSL Scandic 20.04.2023  v/Tore Eklo, Sparebank 1 Regnskapshuset SMN AS</vt:lpstr>
      <vt:lpstr>Program  </vt:lpstr>
      <vt:lpstr>Offentlige satser</vt:lpstr>
      <vt:lpstr>Lønnsuttak – fornuftig nivå</vt:lpstr>
      <vt:lpstr>SOP og OTP</vt:lpstr>
      <vt:lpstr>Lønnsuttak</vt:lpstr>
      <vt:lpstr>Aksjeutbytte</vt:lpstr>
      <vt:lpstr>Utbytte - uttak</vt:lpstr>
      <vt:lpstr>Utbytte eller bonus/tilleggslønn ?</vt:lpstr>
      <vt:lpstr>Program  </vt:lpstr>
      <vt:lpstr>Før salg/avvikling</vt:lpstr>
      <vt:lpstr>Eksempel på kostnader </vt:lpstr>
      <vt:lpstr>Salg av aksjeselskap</vt:lpstr>
      <vt:lpstr>Salg av aksjeselskap</vt:lpstr>
      <vt:lpstr>Salg enkeltpersonforetak</vt:lpstr>
      <vt:lpstr>Prosedyrer ved nedleggelse av selskap</vt:lpstr>
      <vt:lpstr>Prosedyrer ved nedleggelse av selskap</vt:lpstr>
      <vt:lpstr>Takk for oppmerksomheten</vt:lpstr>
    </vt:vector>
  </TitlesOfParts>
  <Company>Sparebank1 SMN Regnskap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Magnus Wæraas</dc:creator>
  <cp:lastModifiedBy>Anna Sundberg</cp:lastModifiedBy>
  <cp:revision>400</cp:revision>
  <cp:lastPrinted>2022-03-29T12:07:50Z</cp:lastPrinted>
  <dcterms:created xsi:type="dcterms:W3CDTF">2015-01-09T08:15:52Z</dcterms:created>
  <dcterms:modified xsi:type="dcterms:W3CDTF">2023-04-17T11:02:11Z</dcterms:modified>
</cp:coreProperties>
</file>