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8" r:id="rId2"/>
    <p:sldId id="259" r:id="rId3"/>
    <p:sldId id="470" r:id="rId4"/>
    <p:sldId id="260" r:id="rId5"/>
    <p:sldId id="460" r:id="rId6"/>
    <p:sldId id="469" r:id="rId7"/>
    <p:sldId id="464" r:id="rId8"/>
    <p:sldId id="459" r:id="rId9"/>
    <p:sldId id="348" r:id="rId10"/>
    <p:sldId id="262" r:id="rId11"/>
    <p:sldId id="472" r:id="rId12"/>
    <p:sldId id="471" r:id="rId13"/>
    <p:sldId id="468" r:id="rId14"/>
    <p:sldId id="476" r:id="rId15"/>
    <p:sldId id="473" r:id="rId16"/>
    <p:sldId id="478" r:id="rId17"/>
    <p:sldId id="479" r:id="rId18"/>
    <p:sldId id="474" r:id="rId19"/>
    <p:sldId id="475" r:id="rId20"/>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4"/>
    <a:srgbClr val="9B172D"/>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66909" autoAdjust="0"/>
  </p:normalViewPr>
  <p:slideViewPr>
    <p:cSldViewPr snapToGrid="0" snapToObjects="1">
      <p:cViewPr varScale="1">
        <p:scale>
          <a:sx n="90" d="100"/>
          <a:sy n="90" d="100"/>
        </p:scale>
        <p:origin x="764" y="4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E67E1-4504-F045-9FD8-BFE11F2CA4C9}" type="datetimeFigureOut">
              <a:rPr lang="nb-NO" smtClean="0"/>
              <a:t>23.11.2020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F3E6E-77BE-2441-B8CC-6A95A88A80E1}" type="slidenum">
              <a:rPr lang="nb-NO" smtClean="0"/>
              <a:t>‹#›</a:t>
            </a:fld>
            <a:endParaRPr lang="nb-NO"/>
          </a:p>
        </p:txBody>
      </p:sp>
    </p:spTree>
    <p:extLst>
      <p:ext uri="{BB962C8B-B14F-4D97-AF65-F5344CB8AC3E}">
        <p14:creationId xmlns:p14="http://schemas.microsoft.com/office/powerpoint/2010/main" val="934338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Praktisk og litt om HP og noen begreper. HP som et verktøy i behandlingen. Datidens befolkning apropos SAMVALG visser seg ikke bare gjør og har heller ikke full tillit til lege – vil forstå og oppleve trygghet og med det få tro på tiltakene som sammen bestemmes.</a:t>
            </a:r>
          </a:p>
        </p:txBody>
      </p:sp>
      <p:sp>
        <p:nvSpPr>
          <p:cNvPr id="4" name="Plassholder for lysbildenummer 3"/>
          <p:cNvSpPr>
            <a:spLocks noGrp="1"/>
          </p:cNvSpPr>
          <p:nvPr>
            <p:ph type="sldNum" sz="quarter" idx="5"/>
          </p:nvPr>
        </p:nvSpPr>
        <p:spPr/>
        <p:txBody>
          <a:bodyPr/>
          <a:lstStyle/>
          <a:p>
            <a:fld id="{D8CF3E6E-77BE-2441-B8CC-6A95A88A80E1}" type="slidenum">
              <a:rPr lang="nb-NO" smtClean="0"/>
              <a:t>1</a:t>
            </a:fld>
            <a:endParaRPr lang="nb-NO"/>
          </a:p>
        </p:txBody>
      </p:sp>
    </p:spTree>
    <p:extLst>
      <p:ext uri="{BB962C8B-B14F-4D97-AF65-F5344CB8AC3E}">
        <p14:creationId xmlns:p14="http://schemas.microsoft.com/office/powerpoint/2010/main" val="177047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b="1" dirty="0"/>
              <a:t>Hensikt: </a:t>
            </a:r>
            <a:r>
              <a:rPr lang="nb-NO" dirty="0"/>
              <a:t>Hvem er kurset for og hva er hovedhensikten med dette kurset? Etter meg kommer Hilde Berner hammer, vi har kurs for pasienter og pårørende som har vært til en utredning på avdelingen med spørsmål om en betennelses </a:t>
            </a:r>
            <a:r>
              <a:rPr lang="nb-NO" dirty="0" err="1"/>
              <a:t>aktig</a:t>
            </a:r>
            <a:r>
              <a:rPr lang="nb-NO" dirty="0"/>
              <a:t> revmatisk sykdom. Deltagerne på kurset vårt har ikke det, de har fått diagnosen fibromyalgi. Personer med </a:t>
            </a:r>
            <a:r>
              <a:rPr lang="nb-NO" dirty="0" err="1"/>
              <a:t>fibromylgi</a:t>
            </a:r>
            <a:r>
              <a:rPr lang="nb-NO" dirty="0"/>
              <a:t> skal behandles og få oppfølging i kommune </a:t>
            </a:r>
            <a:r>
              <a:rPr lang="nb-NO" dirty="0" err="1"/>
              <a:t>helsejeneste</a:t>
            </a:r>
            <a:r>
              <a:rPr lang="nb-NO" dirty="0"/>
              <a:t>. Hensikten da er å gi en oppsummering, undervisning om hva Fibromyalgi er, årsak og bakgrunn, kjennetegn og hvordan da hvordan da diagnosen stilles og om hvordan leve best mulig?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ctr" defTabSz="914400" rtl="0" eaLnBrk="1" fontAlgn="auto" latinLnBrk="0" hangingPunct="1">
              <a:lnSpc>
                <a:spcPct val="100000"/>
              </a:lnSpc>
              <a:spcBef>
                <a:spcPts val="0"/>
              </a:spcBef>
              <a:spcAft>
                <a:spcPts val="0"/>
              </a:spcAft>
              <a:buClrTx/>
              <a:buSzTx/>
              <a:buFontTx/>
              <a:buNone/>
              <a:tabLst/>
              <a:defRPr/>
            </a:pPr>
            <a:r>
              <a:rPr lang="nb-NO" b="1" dirty="0"/>
              <a:t>Rammer:</a:t>
            </a:r>
            <a:r>
              <a:rPr lang="nb-NO" b="0" dirty="0"/>
              <a:t> Da tiden i en poliklinisk møte ofte ble for kort, pasienten hadde mange spørsmål opplevde revmatologene </a:t>
            </a:r>
            <a:r>
              <a:rPr lang="nb-NO" b="0" dirty="0" err="1"/>
              <a:t>uifra</a:t>
            </a:r>
            <a:r>
              <a:rPr lang="nb-NO" b="0" dirty="0"/>
              <a:t> de rammene som var gitt i poliklinikken, en tilkortkommenhet. Vi ville utvide og har lagd et kurs på 5 timer, som pasientene blir anbefalt og invitert til.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nb-NO" b="1" dirty="0"/>
              <a:t>Metoder: </a:t>
            </a:r>
            <a:r>
              <a:rPr lang="nb-NO" b="0" dirty="0"/>
              <a:t>Hilde som kjente litt til kurs virksomheten i grupper på LMS tok kontakt. Gruppe som metode og virkemiddel vil jeg komme tilbake til straks. Hvilke andre metoder som benyttes er avhengig av tidsrammen, hvor kjente blir de, målgruppen, og ikke minst hvilket innhold skal kurset ha og hva er hensikten.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ctr" defTabSz="914400" rtl="0" eaLnBrk="1" fontAlgn="auto" latinLnBrk="0" hangingPunct="1">
              <a:lnSpc>
                <a:spcPct val="100000"/>
              </a:lnSpc>
              <a:spcBef>
                <a:spcPts val="0"/>
              </a:spcBef>
              <a:spcAft>
                <a:spcPts val="0"/>
              </a:spcAft>
              <a:buClrTx/>
              <a:buSzTx/>
              <a:buFontTx/>
              <a:buNone/>
              <a:tabLst/>
              <a:defRPr/>
            </a:pPr>
            <a:r>
              <a:rPr lang="nb-NO" dirty="0"/>
              <a:t>ledelsesforankring</a:t>
            </a:r>
          </a:p>
          <a:p>
            <a:pPr algn="ctr"/>
            <a:r>
              <a:rPr lang="nb-NO" altLang="nb-NO" sz="1200" i="1" dirty="0"/>
              <a:t>”Gode rammer frigjør tankene”</a:t>
            </a:r>
          </a:p>
          <a:p>
            <a:pPr algn="ctr"/>
            <a:endParaRPr lang="nb-NO" altLang="nb-NO" sz="1200" i="1" dirty="0"/>
          </a:p>
          <a:p>
            <a:pPr algn="ctr"/>
            <a:r>
              <a:rPr lang="nb-NO" altLang="nb-NO" sz="1200" i="1" dirty="0"/>
              <a:t>Erik </a:t>
            </a:r>
            <a:r>
              <a:rPr lang="nb-NO" altLang="nb-NO" sz="1200" i="1" dirty="0" err="1"/>
              <a:t>Lerdahl</a:t>
            </a:r>
            <a:r>
              <a:rPr lang="nb-NO" altLang="nb-NO" sz="1200" i="1" dirty="0"/>
              <a:t> 2001</a:t>
            </a:r>
          </a:p>
          <a:p>
            <a:pPr algn="ctr"/>
            <a:r>
              <a:rPr lang="nb-NO" altLang="nb-NO" sz="1200" i="1" dirty="0"/>
              <a:t>Viktig med intro, få de fort på banen. Summe med hverandre, løser opp stemningen.. Økt helse kom. Samvalg. Etterlevelse, økt grad av etterlevelse. Og mindre bruk av helsetjenester.</a:t>
            </a:r>
          </a:p>
          <a:p>
            <a:endParaRPr lang="nb-NO" dirty="0"/>
          </a:p>
          <a:p>
            <a:endParaRPr lang="nb-NO" dirty="0"/>
          </a:p>
        </p:txBody>
      </p:sp>
      <p:sp>
        <p:nvSpPr>
          <p:cNvPr id="4" name="Plassholder for lysbildenummer 3"/>
          <p:cNvSpPr>
            <a:spLocks noGrp="1"/>
          </p:cNvSpPr>
          <p:nvPr>
            <p:ph type="sldNum" sz="quarter" idx="5"/>
          </p:nvPr>
        </p:nvSpPr>
        <p:spPr/>
        <p:txBody>
          <a:bodyPr/>
          <a:lstStyle/>
          <a:p>
            <a:fld id="{D8CF3E6E-77BE-2441-B8CC-6A95A88A80E1}" type="slidenum">
              <a:rPr lang="nb-NO" smtClean="0"/>
              <a:t>4</a:t>
            </a:fld>
            <a:endParaRPr lang="nb-NO"/>
          </a:p>
        </p:txBody>
      </p:sp>
    </p:spTree>
    <p:extLst>
      <p:ext uri="{BB962C8B-B14F-4D97-AF65-F5344CB8AC3E}">
        <p14:creationId xmlns:p14="http://schemas.microsoft.com/office/powerpoint/2010/main" val="56114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Sjekke ut. Åpne spørsmål. Har dere forstått? I </a:t>
            </a:r>
            <a:r>
              <a:rPr lang="nb-NO" dirty="0" err="1"/>
              <a:t>minder</a:t>
            </a:r>
            <a:r>
              <a:rPr lang="nb-NO" dirty="0"/>
              <a:t> grupper – la noen gjenta.</a:t>
            </a:r>
          </a:p>
        </p:txBody>
      </p:sp>
      <p:sp>
        <p:nvSpPr>
          <p:cNvPr id="4" name="Plassholder for lysbildenummer 3"/>
          <p:cNvSpPr>
            <a:spLocks noGrp="1"/>
          </p:cNvSpPr>
          <p:nvPr>
            <p:ph type="sldNum" sz="quarter" idx="5"/>
          </p:nvPr>
        </p:nvSpPr>
        <p:spPr/>
        <p:txBody>
          <a:bodyPr/>
          <a:lstStyle/>
          <a:p>
            <a:fld id="{D8CF3E6E-77BE-2441-B8CC-6A95A88A80E1}" type="slidenum">
              <a:rPr lang="nb-NO" smtClean="0"/>
              <a:t>5</a:t>
            </a:fld>
            <a:endParaRPr lang="nb-NO"/>
          </a:p>
        </p:txBody>
      </p:sp>
    </p:spTree>
    <p:extLst>
      <p:ext uri="{BB962C8B-B14F-4D97-AF65-F5344CB8AC3E}">
        <p14:creationId xmlns:p14="http://schemas.microsoft.com/office/powerpoint/2010/main" val="267683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Hva skal til for å lære og forstå i forhold til egnen helse?</a:t>
            </a:r>
          </a:p>
          <a:p>
            <a:r>
              <a:rPr lang="nb-NO" dirty="0"/>
              <a:t>Formidling. Jeg vil ikke si hva vi ikke skal. Mere hva vi skal legge vekt på: folkelig språk. Vite hvem vi snakker til. Har de konsentrasjonsvansker, smerter og </a:t>
            </a:r>
            <a:r>
              <a:rPr lang="nb-NO" dirty="0" err="1"/>
              <a:t>fatigue</a:t>
            </a:r>
            <a:r>
              <a:rPr lang="nb-NO" dirty="0"/>
              <a:t>, korte forelesningsseanser, lufte i rommet, opp og stå innimellom og oftere pauser. Stoppe opp- to og to, Hva av det dere har hørt til nå har vært viktig? Benytte ulike metoder, skrive på tavle – benytte korte filmer etc. </a:t>
            </a:r>
          </a:p>
        </p:txBody>
      </p:sp>
      <p:sp>
        <p:nvSpPr>
          <p:cNvPr id="4" name="Plassholder for lysbildenummer 3"/>
          <p:cNvSpPr>
            <a:spLocks noGrp="1"/>
          </p:cNvSpPr>
          <p:nvPr>
            <p:ph type="sldNum" sz="quarter" idx="5"/>
          </p:nvPr>
        </p:nvSpPr>
        <p:spPr/>
        <p:txBody>
          <a:bodyPr/>
          <a:lstStyle/>
          <a:p>
            <a:fld id="{D8CF3E6E-77BE-2441-B8CC-6A95A88A80E1}" type="slidenum">
              <a:rPr lang="nb-NO" smtClean="0"/>
              <a:t>7</a:t>
            </a:fld>
            <a:endParaRPr lang="nb-NO"/>
          </a:p>
        </p:txBody>
      </p:sp>
    </p:spTree>
    <p:extLst>
      <p:ext uri="{BB962C8B-B14F-4D97-AF65-F5344CB8AC3E}">
        <p14:creationId xmlns:p14="http://schemas.microsoft.com/office/powerpoint/2010/main" val="168165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lys av forskningsbasert praksis, er det et mål og benytte en tilnærming eller virkemidler som fremkaller både forskningsbasert, erfaringsbasert og brukerkunnskap. </a:t>
            </a:r>
          </a:p>
          <a:p>
            <a:endParaRPr lang="nb-NO" dirty="0"/>
          </a:p>
          <a:p>
            <a:endParaRPr lang="nb-NO" dirty="0"/>
          </a:p>
          <a:p>
            <a:r>
              <a:rPr lang="nb-NO" dirty="0"/>
              <a:t>kurs for pasienter og pårørende. Respekt for pasientrollen, den komplekse situasjonen mange står i, og kunnskapen de sitter med. I kurs – ulik grad av både forskningsbasert, erfaringer med sykdom og helseutfordringer. Alt vi gjør er heller ikke forskningsbasert, mye er bygget på erfaringer. Et samsvar og en respekt for helheten vil gi deltagerne nye oppdagelser – bidra til å se sammenhenger og en opplevelse av mening og ha verdi som i beste fall bidra til endring. </a:t>
            </a:r>
            <a:r>
              <a:rPr lang="nb-NO" altLang="nb-NO" sz="1200" dirty="0"/>
              <a:t>Et likeverdig møte</a:t>
            </a:r>
          </a:p>
          <a:p>
            <a:r>
              <a:rPr lang="nb-NO" altLang="nb-NO" sz="1200" dirty="0"/>
              <a:t>En relasjon der begges kunnskap, erfaringer og følelser er viktige. </a:t>
            </a:r>
            <a:r>
              <a:rPr lang="nb-NO" altLang="nb-NO" sz="1200" dirty="0" err="1"/>
              <a:t>Maktballanse</a:t>
            </a:r>
            <a:r>
              <a:rPr lang="nb-NO" altLang="nb-NO" sz="1200"/>
              <a:t>.</a:t>
            </a:r>
            <a:endParaRPr lang="nb-NO" altLang="nb-NO" sz="1200" dirty="0"/>
          </a:p>
          <a:p>
            <a:endParaRPr lang="nb-NO" dirty="0"/>
          </a:p>
          <a:p>
            <a:r>
              <a:rPr lang="nb-NO" sz="1200" kern="1200" dirty="0">
                <a:solidFill>
                  <a:schemeClr val="tx1"/>
                </a:solidFill>
                <a:effectLst/>
                <a:latin typeface="+mn-lt"/>
                <a:ea typeface="+mn-ea"/>
                <a:cs typeface="+mn-cs"/>
              </a:rPr>
              <a:t> </a:t>
            </a:r>
          </a:p>
          <a:p>
            <a:br>
              <a:rPr lang="nb-NO"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10"/>
          </p:nvPr>
        </p:nvSpPr>
        <p:spPr/>
        <p:txBody>
          <a:bodyPr/>
          <a:lstStyle/>
          <a:p>
            <a:fld id="{79186436-F5EA-354A-A21B-710B1E3C98BD}" type="slidenum">
              <a:rPr lang="nb-NO" smtClean="0"/>
              <a:t>8</a:t>
            </a:fld>
            <a:endParaRPr lang="nb-NO"/>
          </a:p>
        </p:txBody>
      </p:sp>
    </p:spTree>
    <p:extLst>
      <p:ext uri="{BB962C8B-B14F-4D97-AF65-F5344CB8AC3E}">
        <p14:creationId xmlns:p14="http://schemas.microsoft.com/office/powerpoint/2010/main" val="2815006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betyr virkemidler/ </a:t>
            </a:r>
            <a:r>
              <a:rPr lang="nb-NO" sz="1200" dirty="0" err="1"/>
              <a:t>tilnærmimg</a:t>
            </a:r>
            <a:r>
              <a:rPr lang="nb-NO" sz="1200" dirty="0"/>
              <a:t> som </a:t>
            </a:r>
            <a:r>
              <a:rPr lang="nb-NO" dirty="0"/>
              <a:t>bidrar til at deltagerne opplever formidlingen forståelig, relevant, aktuell og håndgripelig.. </a:t>
            </a:r>
            <a:r>
              <a:rPr lang="nb-NO" dirty="0" err="1"/>
              <a:t>Oj</a:t>
            </a:r>
            <a:r>
              <a:rPr lang="nb-NO" dirty="0"/>
              <a:t>, dette er noe for meg! Dette gir mening og dette vil jeg være med og påvirke! </a:t>
            </a:r>
            <a:r>
              <a:rPr lang="nb-NO" dirty="0">
                <a:sym typeface="Wingdings" panose="05000000000000000000" pitchFamily="2" charset="2"/>
              </a:rPr>
              <a:t></a:t>
            </a:r>
            <a:r>
              <a:rPr lang="nb-NO" dirty="0"/>
              <a:t>, jeg kan bidra til å oppleve bedre helse</a:t>
            </a:r>
            <a:r>
              <a:rPr lang="nb-NO" dirty="0">
                <a:sym typeface="Wingdings" panose="05000000000000000000" pitchFamily="2" charset="2"/>
              </a:rPr>
              <a:t></a:t>
            </a:r>
            <a:endParaRPr lang="nb-NO" dirty="0"/>
          </a:p>
        </p:txBody>
      </p:sp>
      <p:sp>
        <p:nvSpPr>
          <p:cNvPr id="4" name="Plassholder for lysbildenummer 3"/>
          <p:cNvSpPr>
            <a:spLocks noGrp="1"/>
          </p:cNvSpPr>
          <p:nvPr>
            <p:ph type="sldNum" sz="quarter" idx="5"/>
          </p:nvPr>
        </p:nvSpPr>
        <p:spPr/>
        <p:txBody>
          <a:bodyPr/>
          <a:lstStyle/>
          <a:p>
            <a:fld id="{D8CF3E6E-77BE-2441-B8CC-6A95A88A80E1}" type="slidenum">
              <a:rPr lang="nb-NO" smtClean="0"/>
              <a:t>9</a:t>
            </a:fld>
            <a:endParaRPr lang="nb-NO"/>
          </a:p>
        </p:txBody>
      </p:sp>
    </p:spTree>
    <p:extLst>
      <p:ext uri="{BB962C8B-B14F-4D97-AF65-F5344CB8AC3E}">
        <p14:creationId xmlns:p14="http://schemas.microsoft.com/office/powerpoint/2010/main" val="101192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Holdninger</a:t>
            </a:r>
          </a:p>
          <a:p>
            <a:pPr>
              <a:buFontTx/>
              <a:buNone/>
            </a:pPr>
            <a:r>
              <a:rPr lang="nb-NO" altLang="nb-NO" sz="1200" dirty="0"/>
              <a:t>Språket: Vi har lett for å få oss et stammespråk, fagterminologi, osv. snakker fort og selvfølgelig. Her har vi alle noe å lære. Har vi forstått det selv? Kan jeg forklare det enkelt med </a:t>
            </a:r>
            <a:r>
              <a:rPr lang="nb-NO" altLang="nb-NO" sz="1200" dirty="0" err="1"/>
              <a:t>respektHvem</a:t>
            </a:r>
            <a:r>
              <a:rPr lang="nb-NO" altLang="nb-NO" sz="1200" dirty="0"/>
              <a:t> er i gruppen, er de forskjellige eller har de en fellesnevner(f eks </a:t>
            </a:r>
            <a:r>
              <a:rPr lang="nb-NO" altLang="nb-NO" sz="1200" dirty="0" err="1"/>
              <a:t>revmaskolen</a:t>
            </a:r>
            <a:r>
              <a:rPr lang="nb-NO" altLang="nb-NO" sz="1200" dirty="0"/>
              <a:t> hvor alle er forholdsvis nysyke) Hvilke erfaringer har de? </a:t>
            </a:r>
          </a:p>
          <a:p>
            <a:pPr>
              <a:buFontTx/>
              <a:buNone/>
            </a:pPr>
            <a:r>
              <a:rPr lang="nb-NO" altLang="nb-NO" sz="1200" dirty="0"/>
              <a:t>Benytte åpne undrende spørsmål for å få fram brukerkunnskapen og erfaringene er nyttig, for eksempel pedagogisk sol eller ufullstendige setninger. Få fram deltagernes stemme. Vi er vant til å forelese. Bryte opp – la det være stille. Møte andre.</a:t>
            </a:r>
          </a:p>
          <a:p>
            <a:pPr>
              <a:buFontTx/>
              <a:buNone/>
            </a:pPr>
            <a:endParaRPr lang="nb-NO" altLang="nb-NO" sz="1200" dirty="0"/>
          </a:p>
          <a:p>
            <a:pPr>
              <a:buFontTx/>
              <a:buChar char="-"/>
            </a:pPr>
            <a:r>
              <a:rPr lang="nb-NO" altLang="nb-NO" sz="1200" dirty="0"/>
              <a:t>Vedstå det for seg selv (slik er det for meg)</a:t>
            </a:r>
          </a:p>
          <a:p>
            <a:pPr>
              <a:buFontTx/>
              <a:buChar char="-"/>
            </a:pPr>
            <a:r>
              <a:rPr lang="nb-NO" altLang="nb-NO" sz="1200" dirty="0"/>
              <a:t>Lytte til andres erfaringer – muligheter til å oppdage at vi er både like og forskjellige</a:t>
            </a:r>
          </a:p>
          <a:p>
            <a:pPr>
              <a:buFontTx/>
              <a:buChar char="-"/>
            </a:pPr>
            <a:r>
              <a:rPr lang="nb-NO" altLang="nb-NO" sz="1200" dirty="0"/>
              <a:t>Opplevelse av ’vi- fellesskap’</a:t>
            </a:r>
          </a:p>
          <a:p>
            <a:r>
              <a:rPr lang="nb-NO" altLang="nb-NO" sz="1200" dirty="0"/>
              <a:t>Erfaringsutveksling mellom personer som lever med kronisk sykdom er en viktig kilde til læring. </a:t>
            </a:r>
          </a:p>
          <a:p>
            <a:r>
              <a:rPr lang="nb-NO" altLang="nb-NO" sz="1200" dirty="0"/>
              <a:t>Gi deltakere anledning til å snu seg mot hverandre i dyader/triader.</a:t>
            </a:r>
          </a:p>
          <a:p>
            <a:r>
              <a:rPr lang="nb-NO" altLang="nb-NO" sz="1200" dirty="0"/>
              <a:t>Hvordan er det å være deg akkurat nå?</a:t>
            </a:r>
          </a:p>
          <a:p>
            <a:pPr>
              <a:buFontTx/>
              <a:buNone/>
            </a:pPr>
            <a:r>
              <a:rPr lang="nb-NO" altLang="nb-NO" sz="1200" dirty="0"/>
              <a:t>	eller: Hvordan har du det akkurat nå?</a:t>
            </a:r>
          </a:p>
          <a:p>
            <a:r>
              <a:rPr lang="nb-NO" altLang="nb-NO" sz="1200" dirty="0"/>
              <a:t>Hva tenker du/dere om det du/dere har vært med på?</a:t>
            </a:r>
          </a:p>
          <a:p>
            <a:r>
              <a:rPr lang="nb-NO" altLang="nb-NO" sz="1200" dirty="0"/>
              <a:t>Hvordan er det for deg å sette ord på dette?</a:t>
            </a:r>
          </a:p>
          <a:p>
            <a:r>
              <a:rPr lang="nb-NO" altLang="nb-NO" sz="1200" dirty="0"/>
              <a:t>I gruppe: Hvordan er det for dere andre å være her og høre dette?</a:t>
            </a:r>
          </a:p>
          <a:p>
            <a:pPr>
              <a:lnSpc>
                <a:spcPct val="80000"/>
              </a:lnSpc>
            </a:pPr>
            <a:r>
              <a:rPr lang="nb-NO" altLang="nb-NO" sz="1200" dirty="0"/>
              <a:t>Åpen i motsetning til lukket tenkning</a:t>
            </a:r>
          </a:p>
          <a:p>
            <a:pPr>
              <a:lnSpc>
                <a:spcPct val="80000"/>
              </a:lnSpc>
              <a:buFontTx/>
              <a:buNone/>
            </a:pPr>
            <a:endParaRPr lang="nb-NO" altLang="nb-NO" sz="1200" dirty="0"/>
          </a:p>
          <a:p>
            <a:pPr>
              <a:lnSpc>
                <a:spcPct val="80000"/>
              </a:lnSpc>
            </a:pPr>
            <a:r>
              <a:rPr lang="nb-NO" altLang="nb-NO" sz="1200" dirty="0"/>
              <a:t>Gir muligheter til å hente frem kunnskaper som jeg ikke nødvendigvis vet at jeg har</a:t>
            </a:r>
          </a:p>
          <a:p>
            <a:pPr>
              <a:lnSpc>
                <a:spcPct val="80000"/>
              </a:lnSpc>
              <a:buFontTx/>
              <a:buNone/>
            </a:pPr>
            <a:endParaRPr lang="nb-NO" altLang="nb-NO" sz="1200" dirty="0"/>
          </a:p>
          <a:p>
            <a:pPr>
              <a:lnSpc>
                <a:spcPct val="80000"/>
              </a:lnSpc>
            </a:pPr>
            <a:r>
              <a:rPr lang="nb-NO" altLang="nb-NO" sz="1200" dirty="0"/>
              <a:t>Stimulerer til kreativitet og mestring</a:t>
            </a:r>
          </a:p>
          <a:p>
            <a:pPr>
              <a:lnSpc>
                <a:spcPct val="80000"/>
              </a:lnSpc>
              <a:buFontTx/>
              <a:buNone/>
            </a:pPr>
            <a:endParaRPr lang="nb-NO" altLang="nb-NO" sz="1200" dirty="0"/>
          </a:p>
          <a:p>
            <a:pPr>
              <a:lnSpc>
                <a:spcPct val="80000"/>
              </a:lnSpc>
            </a:pPr>
            <a:r>
              <a:rPr lang="nb-NO" altLang="nb-NO" sz="1200" dirty="0"/>
              <a:t>Setningene kan være hypotetiske:</a:t>
            </a:r>
          </a:p>
          <a:p>
            <a:pPr>
              <a:lnSpc>
                <a:spcPct val="80000"/>
              </a:lnSpc>
              <a:buFontTx/>
              <a:buNone/>
            </a:pPr>
            <a:r>
              <a:rPr lang="nb-NO" altLang="nb-NO" sz="1200" dirty="0"/>
              <a:t>	Aktiv tankeprosess samtidig som den er uforpliktende. - Jeg </a:t>
            </a:r>
            <a:r>
              <a:rPr lang="nb-NO" altLang="nb-NO" sz="1200" i="1" dirty="0"/>
              <a:t>trenger</a:t>
            </a:r>
            <a:r>
              <a:rPr lang="nb-NO" altLang="nb-NO" sz="1200" dirty="0"/>
              <a:t> ikke handle på det jeg kommer frem til.</a:t>
            </a:r>
          </a:p>
          <a:p>
            <a:pPr>
              <a:lnSpc>
                <a:spcPct val="80000"/>
              </a:lnSpc>
            </a:pPr>
            <a:r>
              <a:rPr lang="nb-NO" altLang="nb-NO" sz="2800" dirty="0"/>
              <a:t>Å undres er å være åpen. Undring er en aktiv tankeprosess og samtidig er den uforpliktende. Jeg trenger ikke ha noen løsninger eller svar.</a:t>
            </a:r>
          </a:p>
          <a:p>
            <a:pPr>
              <a:lnSpc>
                <a:spcPct val="80000"/>
              </a:lnSpc>
            </a:pPr>
            <a:r>
              <a:rPr lang="nb-NO" altLang="nb-NO" sz="2800" dirty="0"/>
              <a:t>Hensikten med undring er å bidra til å ’få tak i’ kunnskaper fra eget ’meningsreservoar’</a:t>
            </a:r>
          </a:p>
          <a:p>
            <a:pPr>
              <a:lnSpc>
                <a:spcPct val="80000"/>
              </a:lnSpc>
              <a:buFontTx/>
              <a:buNone/>
            </a:pPr>
            <a:endParaRPr lang="nb-NO" altLang="nb-NO" sz="2800" dirty="0"/>
          </a:p>
          <a:p>
            <a:pPr>
              <a:lnSpc>
                <a:spcPct val="80000"/>
              </a:lnSpc>
            </a:pPr>
            <a:r>
              <a:rPr lang="nb-NO" altLang="nb-NO" sz="2000" dirty="0"/>
              <a:t>Eks:</a:t>
            </a:r>
          </a:p>
          <a:p>
            <a:pPr lvl="1">
              <a:lnSpc>
                <a:spcPct val="80000"/>
              </a:lnSpc>
            </a:pPr>
            <a:r>
              <a:rPr lang="nb-NO" altLang="nb-NO" sz="2000" dirty="0"/>
              <a:t>Jeg undrer meg på hvordan hverdagen min ville være hvis jeg var mer bevisst på balansen mellom aktivitet og hvile….?</a:t>
            </a:r>
          </a:p>
          <a:p>
            <a:pPr lvl="1">
              <a:lnSpc>
                <a:spcPct val="80000"/>
              </a:lnSpc>
            </a:pPr>
            <a:r>
              <a:rPr lang="nb-NO" altLang="nb-NO" sz="2000" dirty="0"/>
              <a:t>Jeg undrer meg på hvordan jeg selv ville reagere, dersom jeg lyttet mer til brukernes følelser ………</a:t>
            </a:r>
          </a:p>
          <a:p>
            <a:pPr lvl="1">
              <a:lnSpc>
                <a:spcPct val="80000"/>
              </a:lnSpc>
            </a:pPr>
            <a:endParaRPr lang="nb-NO" altLang="nb-NO" sz="2000" dirty="0"/>
          </a:p>
          <a:p>
            <a:pPr>
              <a:lnSpc>
                <a:spcPct val="80000"/>
              </a:lnSpc>
              <a:buFontTx/>
              <a:buNone/>
            </a:pPr>
            <a:endParaRPr lang="nb-NO" altLang="nb-NO" sz="1200" dirty="0"/>
          </a:p>
          <a:p>
            <a:endParaRPr lang="nb-NO" altLang="nb-NO" sz="1200" dirty="0"/>
          </a:p>
          <a:p>
            <a:endParaRPr lang="nb-NO" altLang="nb-NO" sz="1200" dirty="0"/>
          </a:p>
          <a:p>
            <a:pPr>
              <a:buFontTx/>
              <a:buChar char="-"/>
            </a:pPr>
            <a:endParaRPr lang="nb-NO" altLang="nb-NO" sz="1200" dirty="0"/>
          </a:p>
          <a:p>
            <a:endParaRPr lang="nb-NO" dirty="0"/>
          </a:p>
          <a:p>
            <a:endParaRPr lang="nb-NO" dirty="0"/>
          </a:p>
        </p:txBody>
      </p:sp>
      <p:sp>
        <p:nvSpPr>
          <p:cNvPr id="4" name="Plassholder for lysbildenummer 3"/>
          <p:cNvSpPr>
            <a:spLocks noGrp="1"/>
          </p:cNvSpPr>
          <p:nvPr>
            <p:ph type="sldNum" sz="quarter" idx="5"/>
          </p:nvPr>
        </p:nvSpPr>
        <p:spPr/>
        <p:txBody>
          <a:bodyPr/>
          <a:lstStyle/>
          <a:p>
            <a:fld id="{D8CF3E6E-77BE-2441-B8CC-6A95A88A80E1}" type="slidenum">
              <a:rPr lang="nb-NO" smtClean="0"/>
              <a:t>10</a:t>
            </a:fld>
            <a:endParaRPr lang="nb-NO"/>
          </a:p>
        </p:txBody>
      </p:sp>
    </p:spTree>
    <p:extLst>
      <p:ext uri="{BB962C8B-B14F-4D97-AF65-F5344CB8AC3E}">
        <p14:creationId xmlns:p14="http://schemas.microsoft.com/office/powerpoint/2010/main" val="125749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Holdninger</a:t>
            </a:r>
          </a:p>
          <a:p>
            <a:pPr>
              <a:buFontTx/>
              <a:buNone/>
            </a:pPr>
            <a:r>
              <a:rPr lang="nb-NO" altLang="nb-NO" sz="1200" dirty="0"/>
              <a:t>Språket: Vi har lett for å få oss et stammespråk, fagterminologi, osv. snakker fort og selvfølgelig. Her har vi alle noe å lære. Har vi forstått det selv? Kan jeg forklare det enkelt med </a:t>
            </a:r>
            <a:r>
              <a:rPr lang="nb-NO" altLang="nb-NO" sz="1200" dirty="0" err="1"/>
              <a:t>respektHvem</a:t>
            </a:r>
            <a:r>
              <a:rPr lang="nb-NO" altLang="nb-NO" sz="1200" dirty="0"/>
              <a:t> er i gruppen, er de forskjellige eller har de en fellesnevner(f eks </a:t>
            </a:r>
            <a:r>
              <a:rPr lang="nb-NO" altLang="nb-NO" sz="1200" dirty="0" err="1"/>
              <a:t>revmaskolen</a:t>
            </a:r>
            <a:r>
              <a:rPr lang="nb-NO" altLang="nb-NO" sz="1200" dirty="0"/>
              <a:t> hvor alle er forholdsvis nysyke) Hvilke erfaringer har de? </a:t>
            </a:r>
          </a:p>
          <a:p>
            <a:pPr>
              <a:buFontTx/>
              <a:buNone/>
            </a:pPr>
            <a:r>
              <a:rPr lang="nb-NO" altLang="nb-NO" sz="1200" dirty="0"/>
              <a:t>Benytte åpne undrende spørsmål for å få fram brukerkunnskapen og erfaringene er nyttig, for eksempel pedagogisk sol eller ufullstendige setninger. Få fram deltagernes stemme. Vi er vant til å forelese. Bryte opp – la det være stille. Møte andre.</a:t>
            </a:r>
          </a:p>
          <a:p>
            <a:pPr>
              <a:buFontTx/>
              <a:buNone/>
            </a:pPr>
            <a:endParaRPr lang="nb-NO" altLang="nb-NO" sz="1200" dirty="0"/>
          </a:p>
          <a:p>
            <a:pPr>
              <a:buFontTx/>
              <a:buChar char="-"/>
            </a:pPr>
            <a:r>
              <a:rPr lang="nb-NO" altLang="nb-NO" sz="1200" dirty="0"/>
              <a:t>Vedstå det for seg selv (slik er det for meg)</a:t>
            </a:r>
          </a:p>
          <a:p>
            <a:pPr>
              <a:buFontTx/>
              <a:buChar char="-"/>
            </a:pPr>
            <a:r>
              <a:rPr lang="nb-NO" altLang="nb-NO" sz="1200" dirty="0"/>
              <a:t>Lytte til andres erfaringer – muligheter til å oppdage at vi er både like og forskjellige</a:t>
            </a:r>
          </a:p>
          <a:p>
            <a:pPr>
              <a:buFontTx/>
              <a:buChar char="-"/>
            </a:pPr>
            <a:r>
              <a:rPr lang="nb-NO" altLang="nb-NO" sz="1200" dirty="0"/>
              <a:t>Opplevelse av ’vi- fellesskap’</a:t>
            </a:r>
          </a:p>
          <a:p>
            <a:r>
              <a:rPr lang="nb-NO" altLang="nb-NO" sz="1200" dirty="0"/>
              <a:t>Erfaringsutveksling mellom personer som lever med kronisk sykdom er en viktig kilde til læring. </a:t>
            </a:r>
          </a:p>
          <a:p>
            <a:r>
              <a:rPr lang="nb-NO" altLang="nb-NO" sz="1200" dirty="0"/>
              <a:t>Gi deltakere anledning til å snu seg mot hverandre i dyader/triader.</a:t>
            </a:r>
          </a:p>
          <a:p>
            <a:r>
              <a:rPr lang="nb-NO" altLang="nb-NO" sz="1200" dirty="0"/>
              <a:t>Hvordan er det å være deg akkurat nå?</a:t>
            </a:r>
          </a:p>
          <a:p>
            <a:pPr>
              <a:buFontTx/>
              <a:buNone/>
            </a:pPr>
            <a:r>
              <a:rPr lang="nb-NO" altLang="nb-NO" sz="1200" dirty="0"/>
              <a:t>	eller: Hvordan har du det akkurat nå?</a:t>
            </a:r>
          </a:p>
          <a:p>
            <a:r>
              <a:rPr lang="nb-NO" altLang="nb-NO" sz="1200" dirty="0"/>
              <a:t>Hva tenker du/dere om det du/dere har vært med på?</a:t>
            </a:r>
          </a:p>
          <a:p>
            <a:r>
              <a:rPr lang="nb-NO" altLang="nb-NO" sz="1200" dirty="0"/>
              <a:t>Hvordan er det for deg å sette ord på dette?</a:t>
            </a:r>
          </a:p>
          <a:p>
            <a:r>
              <a:rPr lang="nb-NO" altLang="nb-NO" sz="1200" dirty="0"/>
              <a:t>I gruppe: Hvordan er det for dere andre å være her og høre dette?</a:t>
            </a:r>
          </a:p>
          <a:p>
            <a:pPr>
              <a:lnSpc>
                <a:spcPct val="80000"/>
              </a:lnSpc>
            </a:pPr>
            <a:r>
              <a:rPr lang="nb-NO" altLang="nb-NO" sz="1200" dirty="0"/>
              <a:t>Åpen i motsetning til lukket tenkning</a:t>
            </a:r>
          </a:p>
          <a:p>
            <a:pPr>
              <a:lnSpc>
                <a:spcPct val="80000"/>
              </a:lnSpc>
              <a:buFontTx/>
              <a:buNone/>
            </a:pPr>
            <a:endParaRPr lang="nb-NO" altLang="nb-NO" sz="1200" dirty="0"/>
          </a:p>
          <a:p>
            <a:pPr>
              <a:lnSpc>
                <a:spcPct val="80000"/>
              </a:lnSpc>
            </a:pPr>
            <a:r>
              <a:rPr lang="nb-NO" altLang="nb-NO" sz="1200" dirty="0"/>
              <a:t>Gir muligheter til å hente frem kunnskaper som jeg ikke nødvendigvis vet at jeg har</a:t>
            </a:r>
          </a:p>
          <a:p>
            <a:pPr>
              <a:lnSpc>
                <a:spcPct val="80000"/>
              </a:lnSpc>
              <a:buFontTx/>
              <a:buNone/>
            </a:pPr>
            <a:endParaRPr lang="nb-NO" altLang="nb-NO" sz="1200" dirty="0"/>
          </a:p>
          <a:p>
            <a:pPr>
              <a:lnSpc>
                <a:spcPct val="80000"/>
              </a:lnSpc>
            </a:pPr>
            <a:r>
              <a:rPr lang="nb-NO" altLang="nb-NO" sz="1200" dirty="0"/>
              <a:t>Stimulerer til kreativitet og mestring</a:t>
            </a:r>
          </a:p>
          <a:p>
            <a:pPr>
              <a:lnSpc>
                <a:spcPct val="80000"/>
              </a:lnSpc>
              <a:buFontTx/>
              <a:buNone/>
            </a:pPr>
            <a:endParaRPr lang="nb-NO" altLang="nb-NO" sz="1200" dirty="0"/>
          </a:p>
          <a:p>
            <a:pPr>
              <a:lnSpc>
                <a:spcPct val="80000"/>
              </a:lnSpc>
            </a:pPr>
            <a:r>
              <a:rPr lang="nb-NO" altLang="nb-NO" sz="1200" dirty="0"/>
              <a:t>Setningene kan være hypotetiske:</a:t>
            </a:r>
          </a:p>
          <a:p>
            <a:pPr>
              <a:lnSpc>
                <a:spcPct val="80000"/>
              </a:lnSpc>
              <a:buFontTx/>
              <a:buNone/>
            </a:pPr>
            <a:r>
              <a:rPr lang="nb-NO" altLang="nb-NO" sz="1200" dirty="0"/>
              <a:t>	Aktiv tankeprosess samtidig som den er uforpliktende. - Jeg </a:t>
            </a:r>
            <a:r>
              <a:rPr lang="nb-NO" altLang="nb-NO" sz="1200" i="1" dirty="0"/>
              <a:t>trenger</a:t>
            </a:r>
            <a:r>
              <a:rPr lang="nb-NO" altLang="nb-NO" sz="1200" dirty="0"/>
              <a:t> ikke handle på det jeg kommer frem til.</a:t>
            </a:r>
          </a:p>
          <a:p>
            <a:pPr>
              <a:lnSpc>
                <a:spcPct val="80000"/>
              </a:lnSpc>
            </a:pPr>
            <a:r>
              <a:rPr lang="nb-NO" altLang="nb-NO" sz="2800" dirty="0"/>
              <a:t>Å undres er å være åpen. Undring er en aktiv tankeprosess og samtidig er den uforpliktende. Jeg trenger ikke ha noen løsninger eller svar.</a:t>
            </a:r>
          </a:p>
          <a:p>
            <a:pPr>
              <a:lnSpc>
                <a:spcPct val="80000"/>
              </a:lnSpc>
            </a:pPr>
            <a:r>
              <a:rPr lang="nb-NO" altLang="nb-NO" sz="2800" dirty="0"/>
              <a:t>Hensikten med undring er å bidra til å ’få tak i’ kunnskaper fra eget ’meningsreservoar’</a:t>
            </a:r>
          </a:p>
          <a:p>
            <a:pPr>
              <a:lnSpc>
                <a:spcPct val="80000"/>
              </a:lnSpc>
              <a:buFontTx/>
              <a:buNone/>
            </a:pPr>
            <a:endParaRPr lang="nb-NO" altLang="nb-NO" sz="2800" dirty="0"/>
          </a:p>
          <a:p>
            <a:pPr>
              <a:lnSpc>
                <a:spcPct val="80000"/>
              </a:lnSpc>
            </a:pPr>
            <a:r>
              <a:rPr lang="nb-NO" altLang="nb-NO" sz="2000" dirty="0"/>
              <a:t>Eks:</a:t>
            </a:r>
          </a:p>
          <a:p>
            <a:pPr lvl="1">
              <a:lnSpc>
                <a:spcPct val="80000"/>
              </a:lnSpc>
            </a:pPr>
            <a:r>
              <a:rPr lang="nb-NO" altLang="nb-NO" sz="2000" dirty="0"/>
              <a:t>Jeg undrer meg på hvordan hverdagen min ville være hvis jeg var mer bevisst på balansen mellom aktivitet og hvile….?</a:t>
            </a:r>
          </a:p>
          <a:p>
            <a:pPr lvl="1">
              <a:lnSpc>
                <a:spcPct val="80000"/>
              </a:lnSpc>
            </a:pPr>
            <a:r>
              <a:rPr lang="nb-NO" altLang="nb-NO" sz="2000" dirty="0"/>
              <a:t>Jeg undrer meg på hvordan jeg selv ville reagere, dersom jeg lyttet mer til brukernes følelser ………</a:t>
            </a:r>
          </a:p>
          <a:p>
            <a:pPr lvl="1">
              <a:lnSpc>
                <a:spcPct val="80000"/>
              </a:lnSpc>
            </a:pPr>
            <a:endParaRPr lang="nb-NO" altLang="nb-NO" sz="2000" dirty="0"/>
          </a:p>
          <a:p>
            <a:pPr>
              <a:lnSpc>
                <a:spcPct val="80000"/>
              </a:lnSpc>
              <a:buFontTx/>
              <a:buNone/>
            </a:pPr>
            <a:endParaRPr lang="nb-NO" altLang="nb-NO" sz="1200" dirty="0"/>
          </a:p>
          <a:p>
            <a:endParaRPr lang="nb-NO" altLang="nb-NO" sz="1200" dirty="0"/>
          </a:p>
          <a:p>
            <a:endParaRPr lang="nb-NO" altLang="nb-NO" sz="1200" dirty="0"/>
          </a:p>
          <a:p>
            <a:pPr>
              <a:buFontTx/>
              <a:buChar char="-"/>
            </a:pPr>
            <a:endParaRPr lang="nb-NO" altLang="nb-NO" sz="1200" dirty="0"/>
          </a:p>
          <a:p>
            <a:endParaRPr lang="nb-NO" dirty="0"/>
          </a:p>
          <a:p>
            <a:endParaRPr lang="nb-NO" dirty="0"/>
          </a:p>
        </p:txBody>
      </p:sp>
      <p:sp>
        <p:nvSpPr>
          <p:cNvPr id="4" name="Plassholder for lysbildenummer 3"/>
          <p:cNvSpPr>
            <a:spLocks noGrp="1"/>
          </p:cNvSpPr>
          <p:nvPr>
            <p:ph type="sldNum" sz="quarter" idx="5"/>
          </p:nvPr>
        </p:nvSpPr>
        <p:spPr/>
        <p:txBody>
          <a:bodyPr/>
          <a:lstStyle/>
          <a:p>
            <a:fld id="{D8CF3E6E-77BE-2441-B8CC-6A95A88A80E1}" type="slidenum">
              <a:rPr lang="nb-NO" smtClean="0"/>
              <a:t>14</a:t>
            </a:fld>
            <a:endParaRPr lang="nb-NO"/>
          </a:p>
        </p:txBody>
      </p:sp>
    </p:spTree>
    <p:extLst>
      <p:ext uri="{BB962C8B-B14F-4D97-AF65-F5344CB8AC3E}">
        <p14:creationId xmlns:p14="http://schemas.microsoft.com/office/powerpoint/2010/main" val="79306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Holdninger</a:t>
            </a:r>
          </a:p>
          <a:p>
            <a:pPr>
              <a:buFontTx/>
              <a:buNone/>
            </a:pPr>
            <a:r>
              <a:rPr lang="nb-NO" altLang="nb-NO" sz="1200" dirty="0"/>
              <a:t>Språket: Vi har lett for å få oss et stammespråk, fagterminologi, osv. snakker fort og selvfølgelig. Her har vi alle noe å lære. Har vi forstått det selv? Kan jeg forklare det enkelt med </a:t>
            </a:r>
            <a:r>
              <a:rPr lang="nb-NO" altLang="nb-NO" sz="1200" dirty="0" err="1"/>
              <a:t>respektHvem</a:t>
            </a:r>
            <a:r>
              <a:rPr lang="nb-NO" altLang="nb-NO" sz="1200" dirty="0"/>
              <a:t> er i gruppen, er de forskjellige eller har de en fellesnevner(f eks </a:t>
            </a:r>
            <a:r>
              <a:rPr lang="nb-NO" altLang="nb-NO" sz="1200" dirty="0" err="1"/>
              <a:t>revmaskolen</a:t>
            </a:r>
            <a:r>
              <a:rPr lang="nb-NO" altLang="nb-NO" sz="1200" dirty="0"/>
              <a:t> hvor alle er forholdsvis nysyke) Hvilke erfaringer har de? </a:t>
            </a:r>
          </a:p>
          <a:p>
            <a:pPr>
              <a:buFontTx/>
              <a:buNone/>
            </a:pPr>
            <a:r>
              <a:rPr lang="nb-NO" altLang="nb-NO" sz="1200" dirty="0"/>
              <a:t>Benytte åpne undrende spørsmål for å få fram brukerkunnskapen og erfaringene er nyttig, for eksempel pedagogisk sol eller ufullstendige setninger. Få fram deltagernes stemme. Vi er vant til å forelese. Bryte opp – la det være stille. Møte andre.</a:t>
            </a:r>
          </a:p>
          <a:p>
            <a:pPr>
              <a:buFontTx/>
              <a:buNone/>
            </a:pPr>
            <a:endParaRPr lang="nb-NO" altLang="nb-NO" sz="1200" dirty="0"/>
          </a:p>
          <a:p>
            <a:pPr>
              <a:buFontTx/>
              <a:buChar char="-"/>
            </a:pPr>
            <a:r>
              <a:rPr lang="nb-NO" altLang="nb-NO" sz="1200" dirty="0"/>
              <a:t>Vedstå det for seg selv (slik er det for meg)</a:t>
            </a:r>
          </a:p>
          <a:p>
            <a:pPr>
              <a:buFontTx/>
              <a:buChar char="-"/>
            </a:pPr>
            <a:r>
              <a:rPr lang="nb-NO" altLang="nb-NO" sz="1200" dirty="0"/>
              <a:t>Lytte til andres erfaringer – muligheter til å oppdage at vi er både like og forskjellige</a:t>
            </a:r>
          </a:p>
          <a:p>
            <a:pPr>
              <a:buFontTx/>
              <a:buChar char="-"/>
            </a:pPr>
            <a:r>
              <a:rPr lang="nb-NO" altLang="nb-NO" sz="1200" dirty="0"/>
              <a:t>Opplevelse av ’vi- fellesskap’</a:t>
            </a:r>
          </a:p>
          <a:p>
            <a:r>
              <a:rPr lang="nb-NO" altLang="nb-NO" sz="1200" dirty="0"/>
              <a:t>Erfaringsutveksling mellom personer som lever med kronisk sykdom er en viktig kilde til læring. </a:t>
            </a:r>
          </a:p>
          <a:p>
            <a:r>
              <a:rPr lang="nb-NO" altLang="nb-NO" sz="1200" dirty="0"/>
              <a:t>Gi deltakere anledning til å snu seg mot hverandre i dyader/triader.</a:t>
            </a:r>
          </a:p>
          <a:p>
            <a:r>
              <a:rPr lang="nb-NO" altLang="nb-NO" sz="1200" dirty="0"/>
              <a:t>Hvordan er det å være deg akkurat nå?</a:t>
            </a:r>
          </a:p>
          <a:p>
            <a:pPr>
              <a:buFontTx/>
              <a:buNone/>
            </a:pPr>
            <a:r>
              <a:rPr lang="nb-NO" altLang="nb-NO" sz="1200" dirty="0"/>
              <a:t>	eller: Hvordan har du det akkurat nå?</a:t>
            </a:r>
          </a:p>
          <a:p>
            <a:r>
              <a:rPr lang="nb-NO" altLang="nb-NO" sz="1200" dirty="0"/>
              <a:t>Hva tenker du/dere om det du/dere har vært med på?</a:t>
            </a:r>
          </a:p>
          <a:p>
            <a:r>
              <a:rPr lang="nb-NO" altLang="nb-NO" sz="1200" dirty="0"/>
              <a:t>Hvordan er det for deg å sette ord på dette?</a:t>
            </a:r>
          </a:p>
          <a:p>
            <a:r>
              <a:rPr lang="nb-NO" altLang="nb-NO" sz="1200" dirty="0"/>
              <a:t>I gruppe: Hvordan er det for dere andre å være her og høre dette?</a:t>
            </a:r>
          </a:p>
          <a:p>
            <a:pPr>
              <a:lnSpc>
                <a:spcPct val="80000"/>
              </a:lnSpc>
            </a:pPr>
            <a:r>
              <a:rPr lang="nb-NO" altLang="nb-NO" sz="1200" dirty="0"/>
              <a:t>Åpen i motsetning til lukket tenkning</a:t>
            </a:r>
          </a:p>
          <a:p>
            <a:pPr>
              <a:lnSpc>
                <a:spcPct val="80000"/>
              </a:lnSpc>
              <a:buFontTx/>
              <a:buNone/>
            </a:pPr>
            <a:endParaRPr lang="nb-NO" altLang="nb-NO" sz="1200" dirty="0"/>
          </a:p>
          <a:p>
            <a:pPr>
              <a:lnSpc>
                <a:spcPct val="80000"/>
              </a:lnSpc>
            </a:pPr>
            <a:r>
              <a:rPr lang="nb-NO" altLang="nb-NO" sz="1200" dirty="0"/>
              <a:t>Gir muligheter til å hente frem kunnskaper som jeg ikke nødvendigvis vet at jeg har</a:t>
            </a:r>
          </a:p>
          <a:p>
            <a:pPr>
              <a:lnSpc>
                <a:spcPct val="80000"/>
              </a:lnSpc>
              <a:buFontTx/>
              <a:buNone/>
            </a:pPr>
            <a:endParaRPr lang="nb-NO" altLang="nb-NO" sz="1200" dirty="0"/>
          </a:p>
          <a:p>
            <a:pPr>
              <a:lnSpc>
                <a:spcPct val="80000"/>
              </a:lnSpc>
            </a:pPr>
            <a:r>
              <a:rPr lang="nb-NO" altLang="nb-NO" sz="1200" dirty="0"/>
              <a:t>Stimulerer til kreativitet og mestring</a:t>
            </a:r>
          </a:p>
          <a:p>
            <a:pPr>
              <a:lnSpc>
                <a:spcPct val="80000"/>
              </a:lnSpc>
              <a:buFontTx/>
              <a:buNone/>
            </a:pPr>
            <a:endParaRPr lang="nb-NO" altLang="nb-NO" sz="1200" dirty="0"/>
          </a:p>
          <a:p>
            <a:pPr>
              <a:lnSpc>
                <a:spcPct val="80000"/>
              </a:lnSpc>
            </a:pPr>
            <a:r>
              <a:rPr lang="nb-NO" altLang="nb-NO" sz="1200" dirty="0"/>
              <a:t>Setningene kan være hypotetiske:</a:t>
            </a:r>
          </a:p>
          <a:p>
            <a:pPr>
              <a:lnSpc>
                <a:spcPct val="80000"/>
              </a:lnSpc>
              <a:buFontTx/>
              <a:buNone/>
            </a:pPr>
            <a:r>
              <a:rPr lang="nb-NO" altLang="nb-NO" sz="1200" dirty="0"/>
              <a:t>	Aktiv tankeprosess samtidig som den er uforpliktende. - Jeg </a:t>
            </a:r>
            <a:r>
              <a:rPr lang="nb-NO" altLang="nb-NO" sz="1200" i="1" dirty="0"/>
              <a:t>trenger</a:t>
            </a:r>
            <a:r>
              <a:rPr lang="nb-NO" altLang="nb-NO" sz="1200" dirty="0"/>
              <a:t> ikke handle på det jeg kommer frem til.</a:t>
            </a:r>
          </a:p>
          <a:p>
            <a:pPr>
              <a:lnSpc>
                <a:spcPct val="80000"/>
              </a:lnSpc>
            </a:pPr>
            <a:r>
              <a:rPr lang="nb-NO" altLang="nb-NO" sz="2800" dirty="0"/>
              <a:t>Å undres er å være åpen. Undring er en aktiv tankeprosess og samtidig er den uforpliktende. Jeg trenger ikke ha noen løsninger eller svar.</a:t>
            </a:r>
          </a:p>
          <a:p>
            <a:pPr>
              <a:lnSpc>
                <a:spcPct val="80000"/>
              </a:lnSpc>
            </a:pPr>
            <a:r>
              <a:rPr lang="nb-NO" altLang="nb-NO" sz="2800" dirty="0"/>
              <a:t>Hensikten med undring er å bidra til å ’få tak i’ kunnskaper fra eget ’meningsreservoar’</a:t>
            </a:r>
          </a:p>
          <a:p>
            <a:pPr>
              <a:lnSpc>
                <a:spcPct val="80000"/>
              </a:lnSpc>
              <a:buFontTx/>
              <a:buNone/>
            </a:pPr>
            <a:endParaRPr lang="nb-NO" altLang="nb-NO" sz="2800" dirty="0"/>
          </a:p>
          <a:p>
            <a:pPr>
              <a:lnSpc>
                <a:spcPct val="80000"/>
              </a:lnSpc>
            </a:pPr>
            <a:r>
              <a:rPr lang="nb-NO" altLang="nb-NO" sz="2000" dirty="0"/>
              <a:t>Eks:</a:t>
            </a:r>
          </a:p>
          <a:p>
            <a:pPr lvl="1">
              <a:lnSpc>
                <a:spcPct val="80000"/>
              </a:lnSpc>
            </a:pPr>
            <a:r>
              <a:rPr lang="nb-NO" altLang="nb-NO" sz="2000" dirty="0"/>
              <a:t>Jeg undrer meg på hvordan hverdagen min ville være hvis jeg var mer bevisst på balansen mellom aktivitet og hvile….?</a:t>
            </a:r>
          </a:p>
          <a:p>
            <a:pPr lvl="1">
              <a:lnSpc>
                <a:spcPct val="80000"/>
              </a:lnSpc>
            </a:pPr>
            <a:r>
              <a:rPr lang="nb-NO" altLang="nb-NO" sz="2000" dirty="0"/>
              <a:t>Jeg undrer meg på hvordan jeg selv ville reagere, dersom jeg lyttet mer til brukernes følelser ………</a:t>
            </a:r>
          </a:p>
          <a:p>
            <a:pPr lvl="1">
              <a:lnSpc>
                <a:spcPct val="80000"/>
              </a:lnSpc>
            </a:pPr>
            <a:endParaRPr lang="nb-NO" altLang="nb-NO" sz="2000" dirty="0"/>
          </a:p>
          <a:p>
            <a:pPr>
              <a:lnSpc>
                <a:spcPct val="80000"/>
              </a:lnSpc>
              <a:buFontTx/>
              <a:buNone/>
            </a:pPr>
            <a:endParaRPr lang="nb-NO" altLang="nb-NO" sz="1200" dirty="0"/>
          </a:p>
          <a:p>
            <a:endParaRPr lang="nb-NO" altLang="nb-NO" sz="1200" dirty="0"/>
          </a:p>
          <a:p>
            <a:endParaRPr lang="nb-NO" altLang="nb-NO" sz="1200" dirty="0"/>
          </a:p>
          <a:p>
            <a:pPr>
              <a:buFontTx/>
              <a:buChar char="-"/>
            </a:pPr>
            <a:endParaRPr lang="nb-NO" altLang="nb-NO" sz="1200" dirty="0"/>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CF3E6E-77BE-2441-B8CC-6A95A88A80E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36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 med bilde, uten tittel">
    <p:spTree>
      <p:nvGrpSpPr>
        <p:cNvPr id="1" name=""/>
        <p:cNvGrpSpPr/>
        <p:nvPr/>
      </p:nvGrpSpPr>
      <p:grpSpPr>
        <a:xfrm>
          <a:off x="0" y="0"/>
          <a:ext cx="0" cy="0"/>
          <a:chOff x="0" y="0"/>
          <a:chExt cx="0" cy="0"/>
        </a:xfrm>
      </p:grpSpPr>
      <p:sp>
        <p:nvSpPr>
          <p:cNvPr id="6" name="Rektangel 5"/>
          <p:cNvSpPr/>
          <p:nvPr userDrawn="1"/>
        </p:nvSpPr>
        <p:spPr>
          <a:xfrm>
            <a:off x="0" y="0"/>
            <a:ext cx="144018" cy="51441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5" name="Plassholder for bilde 4"/>
          <p:cNvSpPr>
            <a:spLocks noGrp="1"/>
          </p:cNvSpPr>
          <p:nvPr>
            <p:ph type="pic" sz="quarter" idx="10"/>
          </p:nvPr>
        </p:nvSpPr>
        <p:spPr>
          <a:xfrm>
            <a:off x="144019" y="1152525"/>
            <a:ext cx="9001125" cy="3990975"/>
          </a:xfrm>
          <a:prstGeom prst="rect">
            <a:avLst/>
          </a:prstGeom>
        </p:spPr>
        <p:txBody>
          <a:bodyPr/>
          <a:lstStyle/>
          <a:p>
            <a:r>
              <a:rPr lang="nb-NO"/>
              <a:t>Klikk ikonet for å legge til et bilde</a:t>
            </a:r>
          </a:p>
        </p:txBody>
      </p:sp>
      <p:pic>
        <p:nvPicPr>
          <p:cNvPr id="7" name="Bilde 6">
            <a:extLst>
              <a:ext uri="{FF2B5EF4-FFF2-40B4-BE49-F238E27FC236}">
                <a16:creationId xmlns:a16="http://schemas.microsoft.com/office/drawing/2014/main" id="{6BEE8221-D897-7F4C-A127-6713F83FF7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59" t="33576" r="9808" b="32848"/>
          <a:stretch/>
        </p:blipFill>
        <p:spPr>
          <a:xfrm>
            <a:off x="7488000" y="230679"/>
            <a:ext cx="1389232" cy="825796"/>
          </a:xfrm>
          <a:prstGeom prst="rect">
            <a:avLst/>
          </a:prstGeom>
        </p:spPr>
      </p:pic>
    </p:spTree>
    <p:extLst>
      <p:ext uri="{BB962C8B-B14F-4D97-AF65-F5344CB8AC3E}">
        <p14:creationId xmlns:p14="http://schemas.microsoft.com/office/powerpoint/2010/main" val="382999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260872"/>
            <a:ext cx="3868340" cy="617934"/>
          </a:xfrm>
          <a:prstGeom prst="rect">
            <a:avLst/>
          </a:prstGeom>
        </p:spPr>
        <p:txBody>
          <a:bodyPr anchor="b"/>
          <a:lstStyle>
            <a:lvl1pPr marL="0" indent="0">
              <a:buNone/>
              <a:defRPr sz="1800" b="0">
                <a:latin typeface="+mj-lt"/>
                <a:ea typeface="Calibri" charset="0"/>
                <a:cs typeface="Calibr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628650" y="1878806"/>
            <a:ext cx="3868340" cy="2763441"/>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800" b="0">
                <a:latin typeface="+mj-lt"/>
                <a:ea typeface="Calibri" charset="0"/>
                <a:cs typeface="Calibri"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4629151" y="1878806"/>
            <a:ext cx="3887391" cy="2763441"/>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Tittel 6"/>
          <p:cNvSpPr>
            <a:spLocks noGrp="1"/>
          </p:cNvSpPr>
          <p:nvPr>
            <p:ph type="title"/>
          </p:nvPr>
        </p:nvSpPr>
        <p:spPr/>
        <p:txBody>
          <a:bodyPr/>
          <a:lstStyle/>
          <a:p>
            <a:r>
              <a:rPr lang="nb-NO"/>
              <a:t>Klikk for å redigere tittelstil</a:t>
            </a:r>
          </a:p>
        </p:txBody>
      </p:sp>
      <p:sp>
        <p:nvSpPr>
          <p:cNvPr id="8" name="Plassholder for dato 7"/>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12" name="Plassholder for bunntekst 11"/>
          <p:cNvSpPr>
            <a:spLocks noGrp="1"/>
          </p:cNvSpPr>
          <p:nvPr>
            <p:ph type="ftr" sz="quarter" idx="11"/>
          </p:nvPr>
        </p:nvSpPr>
        <p:spPr/>
        <p:txBody>
          <a:bodyPr/>
          <a:lstStyle/>
          <a:p>
            <a:endParaRPr lang="nb-NO" dirty="0"/>
          </a:p>
        </p:txBody>
      </p:sp>
      <p:sp>
        <p:nvSpPr>
          <p:cNvPr id="13" name="Plassholder for lysbildenummer 12"/>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26885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a:t>Klikk for å redigere tittelstil</a:t>
            </a:r>
          </a:p>
        </p:txBody>
      </p:sp>
      <p:sp>
        <p:nvSpPr>
          <p:cNvPr id="11" name="Plassholder for dato 10"/>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12" name="Plassholder for bunntekst 11"/>
          <p:cNvSpPr>
            <a:spLocks noGrp="1"/>
          </p:cNvSpPr>
          <p:nvPr>
            <p:ph type="ftr" sz="quarter" idx="11"/>
          </p:nvPr>
        </p:nvSpPr>
        <p:spPr/>
        <p:txBody>
          <a:bodyPr/>
          <a:lstStyle/>
          <a:p>
            <a:endParaRPr lang="nb-NO" dirty="0"/>
          </a:p>
        </p:txBody>
      </p:sp>
      <p:sp>
        <p:nvSpPr>
          <p:cNvPr id="13" name="Plassholder for lysbildenummer 12"/>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868931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3" name="Plassholder for bunntekst 2"/>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3278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atin typeface="+mn-lt"/>
                <a:ea typeface="Calibri" charset="0"/>
                <a:cs typeface="Calibri" charset="0"/>
              </a:defRPr>
            </a:lvl1pPr>
          </a:lstStyle>
          <a:p>
            <a:r>
              <a:rPr lang="nb-NO"/>
              <a:t>Klikk for å redigere tittelstil</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400">
                <a:latin typeface="+mn-lt"/>
                <a:ea typeface="Calibri" charset="0"/>
                <a:cs typeface="Calibri" charset="0"/>
              </a:defRPr>
            </a:lvl1pPr>
            <a:lvl2pPr>
              <a:defRPr sz="2100">
                <a:latin typeface="+mn-lt"/>
                <a:ea typeface="Calibri" charset="0"/>
                <a:cs typeface="Calibri" charset="0"/>
              </a:defRPr>
            </a:lvl2pPr>
            <a:lvl3pPr>
              <a:defRPr sz="1800">
                <a:latin typeface="+mn-lt"/>
                <a:ea typeface="Calibri" charset="0"/>
                <a:cs typeface="Calibri" charset="0"/>
              </a:defRPr>
            </a:lvl3pPr>
            <a:lvl4pPr>
              <a:defRPr sz="1500">
                <a:latin typeface="+mn-lt"/>
                <a:ea typeface="Calibri" charset="0"/>
                <a:cs typeface="Calibri" charset="0"/>
              </a:defRPr>
            </a:lvl4pPr>
            <a:lvl5pPr>
              <a:defRPr sz="1500">
                <a:latin typeface="+mn-lt"/>
                <a:ea typeface="Calibri" charset="0"/>
                <a:cs typeface="Calibri" charset="0"/>
              </a:defRPr>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atin typeface="+mn-lt"/>
                <a:ea typeface="Calibri" charset="0"/>
                <a:cs typeface="Calibri"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10" name="Plassholder for lysbildenummer 9"/>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15036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atin typeface="+mn-lt"/>
                <a:ea typeface="Calibri" charset="0"/>
                <a:cs typeface="Calibri" charset="0"/>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atin typeface="+mn-lt"/>
                <a:ea typeface="Calibri" charset="0"/>
                <a:cs typeface="Calibri"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ikonet for å legge til et bilde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atin typeface="+mn-lt"/>
                <a:ea typeface="Calibri" charset="0"/>
                <a:cs typeface="Calibri"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10" name="Plassholder for lysbildenummer 9"/>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888466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lvl1pPr>
              <a:defRPr>
                <a:latin typeface="+mn-lt"/>
                <a:ea typeface="Calibri" charset="0"/>
                <a:cs typeface="Calibri" charset="0"/>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dato 3"/>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501041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a:prstGeom prst="rect">
            <a:avLst/>
          </a:prstGeom>
        </p:spPr>
        <p:txBody>
          <a:bodyPr vert="eaVert"/>
          <a:lstStyle>
            <a:lvl1pPr>
              <a:defRPr>
                <a:latin typeface="+mn-lt"/>
                <a:ea typeface="Calibri" charset="0"/>
                <a:cs typeface="Calibri" charset="0"/>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628651" y="273844"/>
            <a:ext cx="5800725" cy="4358879"/>
          </a:xfrm>
          <a:prstGeom prst="rect">
            <a:avLst/>
          </a:prstGeom>
        </p:spPr>
        <p:txBody>
          <a:bodyPr vert="eaVert"/>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Plassholder for dato 3"/>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67298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med bilde + tittel">
    <p:spTree>
      <p:nvGrpSpPr>
        <p:cNvPr id="1" name=""/>
        <p:cNvGrpSpPr/>
        <p:nvPr/>
      </p:nvGrpSpPr>
      <p:grpSpPr>
        <a:xfrm>
          <a:off x="0" y="0"/>
          <a:ext cx="0" cy="0"/>
          <a:chOff x="0" y="0"/>
          <a:chExt cx="0" cy="0"/>
        </a:xfrm>
      </p:grpSpPr>
      <p:sp>
        <p:nvSpPr>
          <p:cNvPr id="2" name="Tittel 1"/>
          <p:cNvSpPr>
            <a:spLocks noGrp="1"/>
          </p:cNvSpPr>
          <p:nvPr>
            <p:ph type="ctrTitle"/>
          </p:nvPr>
        </p:nvSpPr>
        <p:spPr>
          <a:xfrm>
            <a:off x="1371602" y="3958393"/>
            <a:ext cx="7560945" cy="604226"/>
          </a:xfrm>
          <a:prstGeom prst="rect">
            <a:avLst/>
          </a:prstGeom>
        </p:spPr>
        <p:txBody>
          <a:bodyPr bIns="0" anchor="b"/>
          <a:lstStyle>
            <a:lvl1pPr algn="l">
              <a:defRPr sz="3000" b="0">
                <a:latin typeface="+mj-lt"/>
                <a:ea typeface="Calibri" charset="0"/>
                <a:cs typeface="Calibri" charset="0"/>
              </a:defRPr>
            </a:lvl1pPr>
          </a:lstStyle>
          <a:p>
            <a:r>
              <a:rPr lang="nb-NO"/>
              <a:t>Klikk for å redigere tittelstil</a:t>
            </a:r>
            <a:endParaRPr lang="nb-NO" dirty="0"/>
          </a:p>
        </p:txBody>
      </p:sp>
      <p:sp>
        <p:nvSpPr>
          <p:cNvPr id="3" name="Undertittel 2"/>
          <p:cNvSpPr>
            <a:spLocks noGrp="1"/>
          </p:cNvSpPr>
          <p:nvPr>
            <p:ph type="subTitle" idx="1"/>
          </p:nvPr>
        </p:nvSpPr>
        <p:spPr>
          <a:xfrm>
            <a:off x="1371602" y="4562619"/>
            <a:ext cx="7560945" cy="513426"/>
          </a:xfrm>
          <a:prstGeom prst="rect">
            <a:avLst/>
          </a:prstGeom>
        </p:spPr>
        <p:txBody>
          <a:bodyPr tIns="0"/>
          <a:lstStyle>
            <a:lvl1pPr marL="0" indent="0" algn="l">
              <a:buNone/>
              <a:defRPr sz="1500">
                <a:solidFill>
                  <a:schemeClr val="tx1">
                    <a:tint val="75000"/>
                  </a:schemeClr>
                </a:solidFill>
                <a:latin typeface="+mn-lt"/>
                <a:ea typeface="Calibri" charset="0"/>
                <a:cs typeface="Calibri"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nb-NO" dirty="0"/>
          </a:p>
        </p:txBody>
      </p:sp>
      <p:sp>
        <p:nvSpPr>
          <p:cNvPr id="5" name="Plassholder for bilde 4"/>
          <p:cNvSpPr>
            <a:spLocks noGrp="1"/>
          </p:cNvSpPr>
          <p:nvPr>
            <p:ph type="pic" sz="quarter" idx="10"/>
          </p:nvPr>
        </p:nvSpPr>
        <p:spPr>
          <a:xfrm>
            <a:off x="144019" y="1152525"/>
            <a:ext cx="9001125" cy="2805867"/>
          </a:xfrm>
          <a:prstGeom prst="rect">
            <a:avLst/>
          </a:prstGeom>
        </p:spPr>
        <p:txBody>
          <a:bodyPr/>
          <a:lstStyle/>
          <a:p>
            <a:r>
              <a:rPr lang="nb-NO"/>
              <a:t>Klikk ikonet for å legge til et bilde</a:t>
            </a:r>
          </a:p>
        </p:txBody>
      </p:sp>
      <p:sp>
        <p:nvSpPr>
          <p:cNvPr id="8" name="Rektangel 7"/>
          <p:cNvSpPr/>
          <p:nvPr userDrawn="1"/>
        </p:nvSpPr>
        <p:spPr>
          <a:xfrm>
            <a:off x="0" y="0"/>
            <a:ext cx="144018" cy="51441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pic>
        <p:nvPicPr>
          <p:cNvPr id="7" name="Bilde 6">
            <a:extLst>
              <a:ext uri="{FF2B5EF4-FFF2-40B4-BE49-F238E27FC236}">
                <a16:creationId xmlns:a16="http://schemas.microsoft.com/office/drawing/2014/main" id="{1ACCA689-9047-0F4C-AADD-F8144FEA28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59" t="33576" r="9808" b="32848"/>
          <a:stretch/>
        </p:blipFill>
        <p:spPr>
          <a:xfrm>
            <a:off x="7488000" y="230679"/>
            <a:ext cx="1389232" cy="825796"/>
          </a:xfrm>
          <a:prstGeom prst="rect">
            <a:avLst/>
          </a:prstGeom>
        </p:spPr>
      </p:pic>
    </p:spTree>
    <p:extLst>
      <p:ext uri="{BB962C8B-B14F-4D97-AF65-F5344CB8AC3E}">
        <p14:creationId xmlns:p14="http://schemas.microsoft.com/office/powerpoint/2010/main" val="415091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ide - kun tekst">
    <p:spTree>
      <p:nvGrpSpPr>
        <p:cNvPr id="1" name=""/>
        <p:cNvGrpSpPr/>
        <p:nvPr/>
      </p:nvGrpSpPr>
      <p:grpSpPr>
        <a:xfrm>
          <a:off x="0" y="0"/>
          <a:ext cx="0" cy="0"/>
          <a:chOff x="0" y="0"/>
          <a:chExt cx="0" cy="0"/>
        </a:xfrm>
      </p:grpSpPr>
      <p:sp>
        <p:nvSpPr>
          <p:cNvPr id="2" name="Tittel 1"/>
          <p:cNvSpPr>
            <a:spLocks noGrp="1"/>
          </p:cNvSpPr>
          <p:nvPr>
            <p:ph type="ctrTitle"/>
          </p:nvPr>
        </p:nvSpPr>
        <p:spPr>
          <a:xfrm>
            <a:off x="1371600" y="1860530"/>
            <a:ext cx="6400800" cy="1101887"/>
          </a:xfrm>
          <a:prstGeom prst="rect">
            <a:avLst/>
          </a:prstGeom>
        </p:spPr>
        <p:txBody>
          <a:bodyPr anchor="b"/>
          <a:lstStyle>
            <a:lvl1pPr algn="l">
              <a:defRPr sz="3600" b="0" cap="none" baseline="0">
                <a:latin typeface="+mj-lt"/>
                <a:ea typeface="Calibri" charset="0"/>
                <a:cs typeface="Calibri" charset="0"/>
              </a:defRPr>
            </a:lvl1pPr>
          </a:lstStyle>
          <a:p>
            <a:r>
              <a:rPr lang="nb-NO"/>
              <a:t>Klikk for å redigere tittelstil</a:t>
            </a:r>
            <a:endParaRPr lang="nb-NO" dirty="0"/>
          </a:p>
        </p:txBody>
      </p:sp>
      <p:sp>
        <p:nvSpPr>
          <p:cNvPr id="3" name="Undertittel 2"/>
          <p:cNvSpPr>
            <a:spLocks noGrp="1"/>
          </p:cNvSpPr>
          <p:nvPr>
            <p:ph type="subTitle" idx="1"/>
          </p:nvPr>
        </p:nvSpPr>
        <p:spPr>
          <a:xfrm>
            <a:off x="1371600" y="2962416"/>
            <a:ext cx="6400800" cy="1597555"/>
          </a:xfrm>
          <a:prstGeom prst="rect">
            <a:avLst/>
          </a:prstGeom>
        </p:spPr>
        <p:txBody>
          <a:bodyPr/>
          <a:lstStyle>
            <a:lvl1pPr marL="0" indent="0" algn="l">
              <a:buNone/>
              <a:defRPr sz="1875">
                <a:solidFill>
                  <a:schemeClr val="tx1">
                    <a:tint val="75000"/>
                  </a:schemeClr>
                </a:solidFill>
                <a:latin typeface="+mn-lt"/>
                <a:ea typeface="Calibri" charset="0"/>
                <a:cs typeface="Calibri"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endParaRPr lang="nb-NO" dirty="0"/>
          </a:p>
        </p:txBody>
      </p:sp>
      <p:sp>
        <p:nvSpPr>
          <p:cNvPr id="6" name="Rektangel 5"/>
          <p:cNvSpPr/>
          <p:nvPr userDrawn="1"/>
        </p:nvSpPr>
        <p:spPr>
          <a:xfrm>
            <a:off x="0" y="0"/>
            <a:ext cx="144018" cy="51441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pic>
        <p:nvPicPr>
          <p:cNvPr id="7" name="Bilde 6">
            <a:extLst>
              <a:ext uri="{FF2B5EF4-FFF2-40B4-BE49-F238E27FC236}">
                <a16:creationId xmlns:a16="http://schemas.microsoft.com/office/drawing/2014/main" id="{0A80B1FE-D36D-F44D-B49E-13A7D5DA65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259" t="33576" r="9808" b="32848"/>
          <a:stretch/>
        </p:blipFill>
        <p:spPr>
          <a:xfrm>
            <a:off x="7488000" y="230679"/>
            <a:ext cx="1389232" cy="825796"/>
          </a:xfrm>
          <a:prstGeom prst="rect">
            <a:avLst/>
          </a:prstGeom>
        </p:spPr>
      </p:pic>
    </p:spTree>
    <p:extLst>
      <p:ext uri="{BB962C8B-B14F-4D97-AF65-F5344CB8AC3E}">
        <p14:creationId xmlns:p14="http://schemas.microsoft.com/office/powerpoint/2010/main" val="303646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a:xfrm>
            <a:off x="1382106" y="125918"/>
            <a:ext cx="6383290" cy="728367"/>
          </a:xfrm>
          <a:prstGeom prst="rect">
            <a:avLst/>
          </a:prstGeom>
        </p:spPr>
        <p:txBody>
          <a:bodyPr anchor="b"/>
          <a:lstStyle>
            <a:lvl1pPr>
              <a:defRPr b="0">
                <a:latin typeface="+mj-lt"/>
                <a:ea typeface="Calibri" charset="0"/>
                <a:cs typeface="Calibri" charset="0"/>
              </a:defRPr>
            </a:lvl1pPr>
          </a:lstStyle>
          <a:p>
            <a:r>
              <a:rPr lang="nb-NO"/>
              <a:t>Klikk for å redigere tittelstil</a:t>
            </a:r>
            <a:endParaRPr lang="nb-NO" dirty="0"/>
          </a:p>
        </p:txBody>
      </p:sp>
      <p:sp>
        <p:nvSpPr>
          <p:cNvPr id="6" name="Plassholder for bilde 4"/>
          <p:cNvSpPr>
            <a:spLocks noGrp="1"/>
          </p:cNvSpPr>
          <p:nvPr>
            <p:ph type="pic" sz="quarter" idx="12"/>
          </p:nvPr>
        </p:nvSpPr>
        <p:spPr>
          <a:xfrm>
            <a:off x="144019" y="982642"/>
            <a:ext cx="9001125" cy="3657227"/>
          </a:xfrm>
          <a:prstGeom prst="rect">
            <a:avLst/>
          </a:prstGeom>
        </p:spPr>
        <p:txBody>
          <a:bodyPr/>
          <a:lstStyle/>
          <a:p>
            <a:r>
              <a:rPr lang="nb-NO"/>
              <a:t>Klikk ikonet for å legge til et bilde</a:t>
            </a:r>
          </a:p>
        </p:txBody>
      </p:sp>
      <p:sp>
        <p:nvSpPr>
          <p:cNvPr id="3" name="Plassholder for dato 2"/>
          <p:cNvSpPr>
            <a:spLocks noGrp="1"/>
          </p:cNvSpPr>
          <p:nvPr>
            <p:ph type="dt" sz="half" idx="13"/>
          </p:nvPr>
        </p:nvSpPr>
        <p:spPr/>
        <p:txBody>
          <a:bodyPr/>
          <a:lstStyle/>
          <a:p>
            <a:fld id="{00DEE524-6FE6-B841-BC5B-7FED58B7B92D}" type="datetimeFigureOut">
              <a:rPr lang="nb-NO" smtClean="0"/>
              <a:pPr/>
              <a:t>23.11.2020</a:t>
            </a:fld>
            <a:endParaRPr lang="nb-NO" dirty="0"/>
          </a:p>
        </p:txBody>
      </p:sp>
      <p:sp>
        <p:nvSpPr>
          <p:cNvPr id="4" name="Plassholder for bunntekst 3"/>
          <p:cNvSpPr>
            <a:spLocks noGrp="1"/>
          </p:cNvSpPr>
          <p:nvPr>
            <p:ph type="ftr" sz="quarter" idx="14"/>
          </p:nvPr>
        </p:nvSpPr>
        <p:spPr/>
        <p:txBody>
          <a:bodyPr/>
          <a:lstStyle/>
          <a:p>
            <a:endParaRPr lang="nb-NO" dirty="0"/>
          </a:p>
        </p:txBody>
      </p:sp>
      <p:sp>
        <p:nvSpPr>
          <p:cNvPr id="5" name="Plassholder for lysbildenummer 4"/>
          <p:cNvSpPr>
            <a:spLocks noGrp="1"/>
          </p:cNvSpPr>
          <p:nvPr>
            <p:ph type="sldNum" sz="quarter" idx="15"/>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96993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382106" y="125918"/>
            <a:ext cx="6383290" cy="728367"/>
          </a:xfrm>
          <a:prstGeom prst="rect">
            <a:avLst/>
          </a:prstGeom>
        </p:spPr>
        <p:txBody>
          <a:bodyPr anchor="b"/>
          <a:lstStyle>
            <a:lvl1pPr>
              <a:defRPr b="0">
                <a:latin typeface="+mj-lt"/>
                <a:ea typeface="Calibri" charset="0"/>
                <a:cs typeface="Calibri" charset="0"/>
              </a:defRPr>
            </a:lvl1pPr>
          </a:lstStyle>
          <a:p>
            <a:r>
              <a:rPr lang="nb-NO"/>
              <a:t>Klikk for å redigere tittelstil</a:t>
            </a:r>
            <a:endParaRPr lang="nb-NO" dirty="0"/>
          </a:p>
        </p:txBody>
      </p:sp>
      <p:sp>
        <p:nvSpPr>
          <p:cNvPr id="3" name="Plassholder for innhold 2"/>
          <p:cNvSpPr>
            <a:spLocks noGrp="1"/>
          </p:cNvSpPr>
          <p:nvPr>
            <p:ph idx="1"/>
          </p:nvPr>
        </p:nvSpPr>
        <p:spPr>
          <a:xfrm>
            <a:off x="1382106" y="955967"/>
            <a:ext cx="6383290" cy="3638659"/>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331033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a:prstGeom prst="rect">
            <a:avLst/>
          </a:prstGeom>
        </p:spPr>
        <p:txBody>
          <a:bodyPr anchor="b"/>
          <a:lstStyle>
            <a:lvl1pPr algn="ctr">
              <a:defRPr sz="4500">
                <a:latin typeface="+mn-lt"/>
                <a:ea typeface="Calibri" charset="0"/>
                <a:cs typeface="Calibri" charset="0"/>
              </a:defRPr>
            </a:lvl1pPr>
          </a:lstStyle>
          <a:p>
            <a:r>
              <a:rPr lang="nb-NO"/>
              <a:t>Klikk for å redigere tittelstil</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atin typeface="+mn-lt"/>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Plassholder for dato 3"/>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210536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ittel 3"/>
          <p:cNvSpPr>
            <a:spLocks noGrp="1"/>
          </p:cNvSpPr>
          <p:nvPr>
            <p:ph type="title"/>
          </p:nvPr>
        </p:nvSpPr>
        <p:spPr/>
        <p:txBody>
          <a:bodyPr/>
          <a:lstStyle/>
          <a:p>
            <a:r>
              <a:rPr lang="nb-NO"/>
              <a:t>Klikk for å redigere tittelstil</a:t>
            </a:r>
          </a:p>
        </p:txBody>
      </p:sp>
      <p:sp>
        <p:nvSpPr>
          <p:cNvPr id="5" name="Plassholder for dato 4"/>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6" name="Plassholder for bunntekst 5"/>
          <p:cNvSpPr>
            <a:spLocks noGrp="1"/>
          </p:cNvSpPr>
          <p:nvPr>
            <p:ph type="ftr" sz="quarter" idx="11"/>
          </p:nvPr>
        </p:nvSpPr>
        <p:spPr/>
        <p:txBody>
          <a:bodyPr/>
          <a:lstStyle/>
          <a:p>
            <a:endParaRPr lang="nb-NO" dirty="0"/>
          </a:p>
        </p:txBody>
      </p:sp>
      <p:sp>
        <p:nvSpPr>
          <p:cNvPr id="7" name="Plassholder for lysbildenummer 6"/>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58747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30079" y="1282305"/>
            <a:ext cx="7886700" cy="2139553"/>
          </a:xfrm>
          <a:prstGeom prst="rect">
            <a:avLst/>
          </a:prstGeom>
        </p:spPr>
        <p:txBody>
          <a:bodyPr anchor="b"/>
          <a:lstStyle>
            <a:lvl1pPr>
              <a:defRPr sz="4500">
                <a:latin typeface="+mj-lt"/>
                <a:ea typeface="Calibri" charset="0"/>
                <a:cs typeface="Calibri" charset="0"/>
              </a:defRPr>
            </a:lvl1pPr>
          </a:lstStyle>
          <a:p>
            <a:r>
              <a:rPr lang="nb-NO"/>
              <a:t>Klikk for å redigere tittelstil</a:t>
            </a:r>
            <a:endParaRPr lang="en-US" dirty="0"/>
          </a:p>
        </p:txBody>
      </p:sp>
      <p:sp>
        <p:nvSpPr>
          <p:cNvPr id="3" name="Text Placeholder 2"/>
          <p:cNvSpPr>
            <a:spLocks noGrp="1"/>
          </p:cNvSpPr>
          <p:nvPr>
            <p:ph type="body" idx="1"/>
          </p:nvPr>
        </p:nvSpPr>
        <p:spPr>
          <a:xfrm>
            <a:off x="630079" y="3442099"/>
            <a:ext cx="7886700" cy="1125140"/>
          </a:xfrm>
          <a:prstGeom prst="rect">
            <a:avLst/>
          </a:prstGeom>
        </p:spPr>
        <p:txBody>
          <a:bodyPr/>
          <a:lstStyle>
            <a:lvl1pPr marL="0" indent="0">
              <a:buNone/>
              <a:defRPr sz="1800">
                <a:solidFill>
                  <a:schemeClr val="tx1"/>
                </a:solidFill>
                <a:latin typeface="+mn-lt"/>
                <a:ea typeface="Calibri" charset="0"/>
                <a:cs typeface="Calibri"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9" name="Plassholder for lysbildenummer 8"/>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063657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latin typeface="+mn-lt"/>
                <a:ea typeface="Calibri" charset="0"/>
                <a:cs typeface="Calibri" charset="0"/>
              </a:defRPr>
            </a:lvl1pPr>
            <a:lvl2pPr>
              <a:defRPr>
                <a:latin typeface="+mn-lt"/>
                <a:ea typeface="Calibri" charset="0"/>
                <a:cs typeface="Calibri" charset="0"/>
              </a:defRPr>
            </a:lvl2pPr>
            <a:lvl3pPr>
              <a:defRPr>
                <a:latin typeface="+mn-lt"/>
                <a:ea typeface="Calibri" charset="0"/>
                <a:cs typeface="Calibri" charset="0"/>
              </a:defRPr>
            </a:lvl3pPr>
            <a:lvl4pPr>
              <a:defRPr>
                <a:latin typeface="+mn-lt"/>
                <a:ea typeface="Calibri" charset="0"/>
                <a:cs typeface="Calibri" charset="0"/>
              </a:defRPr>
            </a:lvl4pPr>
            <a:lvl5pPr>
              <a:defRPr>
                <a:latin typeface="+mn-lt"/>
                <a:ea typeface="Calibri" charset="0"/>
                <a:cs typeface="Calibri"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ittel 4"/>
          <p:cNvSpPr>
            <a:spLocks noGrp="1"/>
          </p:cNvSpPr>
          <p:nvPr>
            <p:ph type="title"/>
          </p:nvPr>
        </p:nvSpPr>
        <p:spPr/>
        <p:txBody>
          <a:bodyPr/>
          <a:lstStyle/>
          <a:p>
            <a:r>
              <a:rPr lang="nb-NO"/>
              <a:t>Klikk for å redigere tittelstil</a:t>
            </a:r>
          </a:p>
        </p:txBody>
      </p:sp>
      <p:sp>
        <p:nvSpPr>
          <p:cNvPr id="12" name="Plassholder for dato 11"/>
          <p:cNvSpPr>
            <a:spLocks noGrp="1"/>
          </p:cNvSpPr>
          <p:nvPr>
            <p:ph type="dt" sz="half" idx="10"/>
          </p:nvPr>
        </p:nvSpPr>
        <p:spPr/>
        <p:txBody>
          <a:bodyPr/>
          <a:lstStyle/>
          <a:p>
            <a:fld id="{00DEE524-6FE6-B841-BC5B-7FED58B7B92D}" type="datetimeFigureOut">
              <a:rPr lang="nb-NO" smtClean="0"/>
              <a:pPr/>
              <a:t>23.11.2020</a:t>
            </a:fld>
            <a:endParaRPr lang="nb-NO" dirty="0"/>
          </a:p>
        </p:txBody>
      </p:sp>
      <p:sp>
        <p:nvSpPr>
          <p:cNvPr id="13" name="Plassholder for bunntekst 12"/>
          <p:cNvSpPr>
            <a:spLocks noGrp="1"/>
          </p:cNvSpPr>
          <p:nvPr>
            <p:ph type="ftr" sz="quarter" idx="11"/>
          </p:nvPr>
        </p:nvSpPr>
        <p:spPr/>
        <p:txBody>
          <a:bodyPr/>
          <a:lstStyle/>
          <a:p>
            <a:endParaRPr lang="nb-NO" dirty="0"/>
          </a:p>
        </p:txBody>
      </p:sp>
      <p:sp>
        <p:nvSpPr>
          <p:cNvPr id="14" name="Plassholder for lysbildenummer 13"/>
          <p:cNvSpPr>
            <a:spLocks noGrp="1"/>
          </p:cNvSpPr>
          <p:nvPr>
            <p:ph type="sldNum" sz="quarter" idx="12"/>
          </p:nvPr>
        </p:nvSpPr>
        <p:spPr/>
        <p:txBody>
          <a:bodyPr/>
          <a:lstStyle/>
          <a:p>
            <a:fld id="{E72127B6-DB55-5940-B00C-6178EA7D194E}" type="slidenum">
              <a:rPr lang="nb-NO" smtClean="0"/>
              <a:pPr/>
              <a:t>‹#›</a:t>
            </a:fld>
            <a:endParaRPr lang="nb-NO" dirty="0"/>
          </a:p>
        </p:txBody>
      </p:sp>
    </p:spTree>
    <p:extLst>
      <p:ext uri="{BB962C8B-B14F-4D97-AF65-F5344CB8AC3E}">
        <p14:creationId xmlns:p14="http://schemas.microsoft.com/office/powerpoint/2010/main" val="146940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a:xfrm>
            <a:off x="1538518" y="4722146"/>
            <a:ext cx="1208694" cy="273844"/>
          </a:xfrm>
          <a:prstGeom prst="rect">
            <a:avLst/>
          </a:prstGeom>
        </p:spPr>
        <p:txBody>
          <a:bodyPr vert="horz" lIns="91440" tIns="45720" rIns="91440" bIns="45720" rtlCol="0" anchor="b"/>
          <a:lstStyle>
            <a:lvl1pPr algn="l">
              <a:defRPr sz="675">
                <a:solidFill>
                  <a:schemeClr val="tx1">
                    <a:tint val="75000"/>
                  </a:schemeClr>
                </a:solidFill>
                <a:latin typeface="+mn-lt"/>
                <a:ea typeface="Calibri" charset="0"/>
                <a:cs typeface="Calibri" charset="0"/>
              </a:defRPr>
            </a:lvl1pPr>
          </a:lstStyle>
          <a:p>
            <a:fld id="{00DEE524-6FE6-B841-BC5B-7FED58B7B92D}" type="datetimeFigureOut">
              <a:rPr lang="nb-NO" smtClean="0"/>
              <a:pPr/>
              <a:t>23.11.2020</a:t>
            </a:fld>
            <a:endParaRPr lang="nb-NO" dirty="0"/>
          </a:p>
        </p:txBody>
      </p:sp>
      <p:sp>
        <p:nvSpPr>
          <p:cNvPr id="5" name="Plassholder for bunntekst 4"/>
          <p:cNvSpPr>
            <a:spLocks noGrp="1"/>
          </p:cNvSpPr>
          <p:nvPr>
            <p:ph type="ftr" sz="quarter" idx="3"/>
          </p:nvPr>
        </p:nvSpPr>
        <p:spPr>
          <a:xfrm>
            <a:off x="3076074" y="4722146"/>
            <a:ext cx="2895600" cy="273844"/>
          </a:xfrm>
          <a:prstGeom prst="rect">
            <a:avLst/>
          </a:prstGeom>
        </p:spPr>
        <p:txBody>
          <a:bodyPr vert="horz" lIns="91440" tIns="45720" rIns="91440" bIns="45720" rtlCol="0" anchor="b"/>
          <a:lstStyle>
            <a:lvl1pPr algn="ctr">
              <a:defRPr sz="675">
                <a:solidFill>
                  <a:schemeClr val="tx1">
                    <a:tint val="75000"/>
                  </a:schemeClr>
                </a:solidFill>
                <a:latin typeface="+mn-lt"/>
                <a:ea typeface="Calibri" charset="0"/>
                <a:cs typeface="Calibri" charset="0"/>
              </a:defRPr>
            </a:lvl1pPr>
          </a:lstStyle>
          <a:p>
            <a:endParaRPr lang="nb-NO" dirty="0"/>
          </a:p>
        </p:txBody>
      </p:sp>
      <p:sp>
        <p:nvSpPr>
          <p:cNvPr id="6" name="Plassholder for lysbildenummer 5"/>
          <p:cNvSpPr>
            <a:spLocks noGrp="1"/>
          </p:cNvSpPr>
          <p:nvPr>
            <p:ph type="sldNum" sz="quarter" idx="4"/>
          </p:nvPr>
        </p:nvSpPr>
        <p:spPr>
          <a:xfrm>
            <a:off x="239891" y="4719791"/>
            <a:ext cx="1083843" cy="273844"/>
          </a:xfrm>
          <a:prstGeom prst="rect">
            <a:avLst/>
          </a:prstGeom>
        </p:spPr>
        <p:txBody>
          <a:bodyPr vert="horz" lIns="91440" tIns="45720" rIns="91440" bIns="45720" rtlCol="0" anchor="b"/>
          <a:lstStyle>
            <a:lvl1pPr algn="l">
              <a:defRPr sz="900">
                <a:solidFill>
                  <a:schemeClr val="tx1">
                    <a:tint val="75000"/>
                  </a:schemeClr>
                </a:solidFill>
                <a:latin typeface="+mn-lt"/>
              </a:defRPr>
            </a:lvl1pPr>
          </a:lstStyle>
          <a:p>
            <a:fld id="{E72127B6-DB55-5940-B00C-6178EA7D194E}" type="slidenum">
              <a:rPr lang="nb-NO" smtClean="0"/>
              <a:pPr/>
              <a:t>‹#›</a:t>
            </a:fld>
            <a:endParaRPr lang="nb-NO" dirty="0"/>
          </a:p>
        </p:txBody>
      </p:sp>
      <p:sp>
        <p:nvSpPr>
          <p:cNvPr id="3" name="Plassholder for tittel 2"/>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nb-NO" dirty="0"/>
              <a:t>Klikk for å redigere tittelstil</a:t>
            </a:r>
          </a:p>
        </p:txBody>
      </p:sp>
      <p:sp>
        <p:nvSpPr>
          <p:cNvPr id="7" name="Rektangel 6"/>
          <p:cNvSpPr/>
          <p:nvPr/>
        </p:nvSpPr>
        <p:spPr>
          <a:xfrm>
            <a:off x="0" y="0"/>
            <a:ext cx="144018" cy="514414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pic>
        <p:nvPicPr>
          <p:cNvPr id="8" name="Bilde 7">
            <a:extLst>
              <a:ext uri="{FF2B5EF4-FFF2-40B4-BE49-F238E27FC236}">
                <a16:creationId xmlns:a16="http://schemas.microsoft.com/office/drawing/2014/main" id="{22C16071-0737-B94B-B5BC-73D9936428CE}"/>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41455" r="33229"/>
          <a:stretch/>
        </p:blipFill>
        <p:spPr>
          <a:xfrm rot="16200000">
            <a:off x="7884000" y="3934798"/>
            <a:ext cx="325211" cy="1817878"/>
          </a:xfrm>
          <a:prstGeom prst="rect">
            <a:avLst/>
          </a:prstGeom>
        </p:spPr>
      </p:pic>
    </p:spTree>
    <p:extLst>
      <p:ext uri="{BB962C8B-B14F-4D97-AF65-F5344CB8AC3E}">
        <p14:creationId xmlns:p14="http://schemas.microsoft.com/office/powerpoint/2010/main" val="151502274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77" r:id="rId4"/>
    <p:sldLayoutId id="2147483674"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b="0" kern="1200">
          <a:solidFill>
            <a:schemeClr val="tx1"/>
          </a:solidFill>
          <a:latin typeface="+mn-lt"/>
          <a:ea typeface="+mj-ea"/>
          <a:cs typeface="Adobe Caslon Pro"/>
        </a:defRPr>
      </a:lvl1pPr>
    </p:titleStyle>
    <p:bodyStyle>
      <a:lvl1pPr marL="257175" indent="-257175" algn="l" defTabSz="342900" rtl="0" eaLnBrk="1" latinLnBrk="0" hangingPunct="1">
        <a:spcBef>
          <a:spcPct val="20000"/>
        </a:spcBef>
        <a:buFont typeface="Arial"/>
        <a:buChar char="•"/>
        <a:defRPr sz="1350" kern="1200">
          <a:solidFill>
            <a:schemeClr val="tx1"/>
          </a:solidFill>
          <a:latin typeface="Trade Gothic LT Std"/>
          <a:ea typeface="+mn-ea"/>
          <a:cs typeface="Trade Gothic LT Std"/>
        </a:defRPr>
      </a:lvl1pPr>
      <a:lvl2pPr marL="557213" indent="-214313" algn="l" defTabSz="342900" rtl="0" eaLnBrk="1" latinLnBrk="0" hangingPunct="1">
        <a:spcBef>
          <a:spcPct val="20000"/>
        </a:spcBef>
        <a:buFont typeface="Arial"/>
        <a:buChar char="–"/>
        <a:defRPr sz="1350" kern="1200">
          <a:solidFill>
            <a:srgbClr val="505150"/>
          </a:solidFill>
          <a:latin typeface="Trade Gothic LT Std"/>
          <a:ea typeface="+mn-ea"/>
          <a:cs typeface="Trade Gothic LT Std"/>
        </a:defRPr>
      </a:lvl2pPr>
      <a:lvl3pPr marL="857250" indent="-171450" algn="l" defTabSz="342900" rtl="0" eaLnBrk="1" latinLnBrk="0" hangingPunct="1">
        <a:spcBef>
          <a:spcPct val="20000"/>
        </a:spcBef>
        <a:buFont typeface="Arial"/>
        <a:buChar char="•"/>
        <a:defRPr sz="1350" i="1" kern="1200">
          <a:solidFill>
            <a:srgbClr val="505150"/>
          </a:solidFill>
          <a:latin typeface="Trade Gothic LT Std"/>
          <a:ea typeface="+mn-ea"/>
          <a:cs typeface="Trade Gothic LT Std"/>
        </a:defRPr>
      </a:lvl3pPr>
      <a:lvl4pPr marL="1200150" indent="-171450" algn="l" defTabSz="342900" rtl="0" eaLnBrk="1" latinLnBrk="0" hangingPunct="1">
        <a:spcBef>
          <a:spcPct val="20000"/>
        </a:spcBef>
        <a:buFont typeface="Arial"/>
        <a:buChar char="–"/>
        <a:defRPr sz="1350" kern="1200">
          <a:solidFill>
            <a:srgbClr val="505150"/>
          </a:solidFill>
          <a:latin typeface="Trade Gothic LT Std"/>
          <a:ea typeface="+mn-ea"/>
          <a:cs typeface="Trade Gothic LT Std"/>
        </a:defRPr>
      </a:lvl4pPr>
      <a:lvl5pPr marL="1543050" indent="-171450" algn="l" defTabSz="342900" rtl="0" eaLnBrk="1" latinLnBrk="0" hangingPunct="1">
        <a:spcBef>
          <a:spcPct val="20000"/>
        </a:spcBef>
        <a:buFont typeface="Arial"/>
        <a:buChar char="»"/>
        <a:defRPr sz="1350" kern="1200">
          <a:solidFill>
            <a:srgbClr val="505150"/>
          </a:solidFill>
          <a:latin typeface="Trade Gothic LT Std"/>
          <a:ea typeface="+mn-ea"/>
          <a:cs typeface="Trade Gothic LT Std"/>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b-NO"/>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mestring.no/hva-er-laering-og-mestring/sentrale-begreper/helsepedagogikk-2/"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371600" y="1449978"/>
            <a:ext cx="6400800" cy="1169125"/>
          </a:xfrm>
        </p:spPr>
        <p:txBody>
          <a:bodyPr>
            <a:normAutofit fontScale="90000"/>
          </a:bodyPr>
          <a:lstStyle/>
          <a:p>
            <a:pPr algn="ctr"/>
            <a:r>
              <a:rPr lang="nb-NO" dirty="0"/>
              <a:t>Hvordan arrangere kurs for personer med revmatiske sykdommer?</a:t>
            </a:r>
          </a:p>
        </p:txBody>
      </p:sp>
      <p:sp>
        <p:nvSpPr>
          <p:cNvPr id="3" name="Undertittel 2"/>
          <p:cNvSpPr>
            <a:spLocks noGrp="1"/>
          </p:cNvSpPr>
          <p:nvPr>
            <p:ph type="subTitle" idx="1"/>
          </p:nvPr>
        </p:nvSpPr>
        <p:spPr>
          <a:xfrm>
            <a:off x="1371600" y="3206931"/>
            <a:ext cx="6400800" cy="1353040"/>
          </a:xfrm>
        </p:spPr>
        <p:txBody>
          <a:bodyPr/>
          <a:lstStyle/>
          <a:p>
            <a:pPr algn="ctr"/>
            <a:r>
              <a:rPr lang="nb-NO" dirty="0"/>
              <a:t>Liv Rognerud Eriksson</a:t>
            </a:r>
          </a:p>
          <a:p>
            <a:pPr algn="ctr"/>
            <a:r>
              <a:rPr lang="nb-NO" dirty="0"/>
              <a:t>Fagsykepleier/ LMS </a:t>
            </a:r>
          </a:p>
          <a:p>
            <a:pPr algn="ctr"/>
            <a:r>
              <a:rPr lang="nb-NO" dirty="0"/>
              <a:t>Diakonhjemmet Sykehus</a:t>
            </a:r>
          </a:p>
        </p:txBody>
      </p:sp>
    </p:spTree>
    <p:extLst>
      <p:ext uri="{BB962C8B-B14F-4D97-AF65-F5344CB8AC3E}">
        <p14:creationId xmlns:p14="http://schemas.microsoft.com/office/powerpoint/2010/main" val="283473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AD3435-8B91-4994-85AF-5F740EDF803E}"/>
              </a:ext>
            </a:extLst>
          </p:cNvPr>
          <p:cNvSpPr>
            <a:spLocks noGrp="1"/>
          </p:cNvSpPr>
          <p:nvPr>
            <p:ph type="title"/>
          </p:nvPr>
        </p:nvSpPr>
        <p:spPr>
          <a:xfrm>
            <a:off x="1382106" y="125918"/>
            <a:ext cx="6383290" cy="2007682"/>
          </a:xfrm>
        </p:spPr>
        <p:txBody>
          <a:bodyPr>
            <a:normAutofit/>
          </a:bodyPr>
          <a:lstStyle/>
          <a:p>
            <a:r>
              <a:rPr lang="nb-NO" dirty="0"/>
              <a:t>Helsepedagogiske virkemiddel</a:t>
            </a:r>
            <a:br>
              <a:rPr lang="nb-NO" dirty="0"/>
            </a:br>
            <a:endParaRPr lang="nb-NO" dirty="0"/>
          </a:p>
        </p:txBody>
      </p:sp>
      <p:sp>
        <p:nvSpPr>
          <p:cNvPr id="3" name="Plassholder for innhold 2">
            <a:extLst>
              <a:ext uri="{FF2B5EF4-FFF2-40B4-BE49-F238E27FC236}">
                <a16:creationId xmlns:a16="http://schemas.microsoft.com/office/drawing/2014/main" id="{41675D56-19A1-44DB-9A1C-CDF13F686A0D}"/>
              </a:ext>
            </a:extLst>
          </p:cNvPr>
          <p:cNvSpPr>
            <a:spLocks noGrp="1"/>
          </p:cNvSpPr>
          <p:nvPr>
            <p:ph idx="1"/>
          </p:nvPr>
        </p:nvSpPr>
        <p:spPr>
          <a:xfrm>
            <a:off x="1382106" y="2133600"/>
            <a:ext cx="6383290" cy="2461026"/>
          </a:xfrm>
        </p:spPr>
        <p:txBody>
          <a:bodyPr/>
          <a:lstStyle/>
          <a:p>
            <a:r>
              <a:rPr lang="nb-NO" sz="1800" dirty="0"/>
              <a:t>Språket, kommunikasjonen, holdninger</a:t>
            </a:r>
          </a:p>
          <a:p>
            <a:endParaRPr lang="nb-NO" dirty="0"/>
          </a:p>
          <a:p>
            <a:endParaRPr lang="nb-NO" dirty="0"/>
          </a:p>
          <a:p>
            <a:endParaRPr lang="nb-NO" dirty="0"/>
          </a:p>
        </p:txBody>
      </p:sp>
      <p:pic>
        <p:nvPicPr>
          <p:cNvPr id="4" name="Plassholder for innhold 4" descr="grønt gress 2 avlangt.png">
            <a:extLst>
              <a:ext uri="{FF2B5EF4-FFF2-40B4-BE49-F238E27FC236}">
                <a16:creationId xmlns:a16="http://schemas.microsoft.com/office/drawing/2014/main" id="{D1058182-6D8F-444D-83B2-381261047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1" y="407670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628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D3B802-1EE8-4E82-AC74-DB56AFBE78C2}"/>
              </a:ext>
            </a:extLst>
          </p:cNvPr>
          <p:cNvSpPr>
            <a:spLocks noGrp="1"/>
          </p:cNvSpPr>
          <p:nvPr>
            <p:ph type="title"/>
          </p:nvPr>
        </p:nvSpPr>
        <p:spPr>
          <a:xfrm>
            <a:off x="1382106" y="125918"/>
            <a:ext cx="6383290" cy="1249226"/>
          </a:xfrm>
        </p:spPr>
        <p:txBody>
          <a:bodyPr/>
          <a:lstStyle/>
          <a:p>
            <a:r>
              <a:rPr lang="nb-NO" dirty="0"/>
              <a:t>Ufullstendige setninger, eksempler:</a:t>
            </a:r>
          </a:p>
        </p:txBody>
      </p:sp>
      <p:sp>
        <p:nvSpPr>
          <p:cNvPr id="3" name="Plassholder for innhold 2">
            <a:extLst>
              <a:ext uri="{FF2B5EF4-FFF2-40B4-BE49-F238E27FC236}">
                <a16:creationId xmlns:a16="http://schemas.microsoft.com/office/drawing/2014/main" id="{B8F097A9-5347-4284-B647-97D1DFDEE4C7}"/>
              </a:ext>
            </a:extLst>
          </p:cNvPr>
          <p:cNvSpPr>
            <a:spLocks noGrp="1"/>
          </p:cNvSpPr>
          <p:nvPr>
            <p:ph idx="1"/>
          </p:nvPr>
        </p:nvSpPr>
        <p:spPr>
          <a:xfrm>
            <a:off x="1382106" y="1687033"/>
            <a:ext cx="6383290" cy="2907593"/>
          </a:xfrm>
        </p:spPr>
        <p:txBody>
          <a:bodyPr/>
          <a:lstStyle/>
          <a:p>
            <a:r>
              <a:rPr lang="nb-NO" sz="1600" dirty="0"/>
              <a:t>Hvis du skal ta MTX så ….</a:t>
            </a:r>
          </a:p>
          <a:p>
            <a:pPr lvl="1"/>
            <a:r>
              <a:rPr lang="nb-NO" sz="1600" dirty="0"/>
              <a:t>Et mulig svar: Hvis jeg skal ta MTX så må jeg få tid til å snakke med mannen min først. </a:t>
            </a:r>
          </a:p>
          <a:p>
            <a:pPr lvl="1"/>
            <a:endParaRPr lang="nb-NO" sz="1600" dirty="0"/>
          </a:p>
          <a:p>
            <a:r>
              <a:rPr lang="nb-NO" sz="1600" dirty="0"/>
              <a:t>Du sier du vil begynne med kondisjonstrening. Det du kan starte med da er…</a:t>
            </a:r>
          </a:p>
          <a:p>
            <a:pPr lvl="1"/>
            <a:r>
              <a:rPr lang="nb-NO" sz="1600" dirty="0"/>
              <a:t>Et mulig svar: Det jeg kan starte med da er å gå raskt opp de tre etasjene på jobben i alle fall to ganger om dagen.</a:t>
            </a:r>
          </a:p>
        </p:txBody>
      </p:sp>
      <p:pic>
        <p:nvPicPr>
          <p:cNvPr id="4" name="Plassholder for innhold 4" descr="grønt gress 2 avlangt.png">
            <a:extLst>
              <a:ext uri="{FF2B5EF4-FFF2-40B4-BE49-F238E27FC236}">
                <a16:creationId xmlns:a16="http://schemas.microsoft.com/office/drawing/2014/main" id="{9EF0465D-7BA9-4308-BB2A-962DB0107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1" y="389382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46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5D2D0-7F66-4EDA-BE38-B9F5B37E01EA}"/>
              </a:ext>
            </a:extLst>
          </p:cNvPr>
          <p:cNvSpPr>
            <a:spLocks noGrp="1"/>
          </p:cNvSpPr>
          <p:nvPr>
            <p:ph type="title"/>
          </p:nvPr>
        </p:nvSpPr>
        <p:spPr>
          <a:xfrm>
            <a:off x="1382106" y="-297181"/>
            <a:ext cx="6383290" cy="2303189"/>
          </a:xfrm>
        </p:spPr>
        <p:txBody>
          <a:bodyPr>
            <a:normAutofit/>
          </a:bodyPr>
          <a:lstStyle/>
          <a:p>
            <a:r>
              <a:rPr lang="nb-NO" altLang="nb-NO" sz="2800" dirty="0"/>
              <a:t>Bruk av ufullstendige setninger (Setningsutfylling som prosess</a:t>
            </a:r>
            <a:r>
              <a:rPr lang="nb-NO" altLang="nb-NO" sz="3200" dirty="0"/>
              <a:t>)</a:t>
            </a:r>
            <a:br>
              <a:rPr lang="nb-NO" altLang="nb-NO" sz="3200" dirty="0"/>
            </a:br>
            <a:endParaRPr lang="nb-NO" dirty="0"/>
          </a:p>
        </p:txBody>
      </p:sp>
      <p:sp>
        <p:nvSpPr>
          <p:cNvPr id="4" name="Rectangle 2">
            <a:extLst>
              <a:ext uri="{FF2B5EF4-FFF2-40B4-BE49-F238E27FC236}">
                <a16:creationId xmlns:a16="http://schemas.microsoft.com/office/drawing/2014/main" id="{59904AF7-6929-414A-9456-02F6E408A97D}"/>
              </a:ext>
            </a:extLst>
          </p:cNvPr>
          <p:cNvSpPr>
            <a:spLocks noGrp="1" noChangeArrowheads="1"/>
          </p:cNvSpPr>
          <p:nvPr>
            <p:ph idx="1"/>
          </p:nvPr>
        </p:nvSpPr>
        <p:spPr bwMode="auto">
          <a:xfrm>
            <a:off x="1382713" y="1835887"/>
            <a:ext cx="6383337" cy="3253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nb-NO" altLang="nb-NO" sz="1800" dirty="0"/>
              <a:t>Åpen i motsetning til lukket tenkning</a:t>
            </a:r>
          </a:p>
          <a:p>
            <a:pPr>
              <a:lnSpc>
                <a:spcPct val="80000"/>
              </a:lnSpc>
              <a:buFontTx/>
              <a:buNone/>
            </a:pPr>
            <a:endParaRPr lang="nb-NO" altLang="nb-NO" sz="1800" dirty="0"/>
          </a:p>
          <a:p>
            <a:pPr>
              <a:lnSpc>
                <a:spcPct val="80000"/>
              </a:lnSpc>
            </a:pPr>
            <a:r>
              <a:rPr lang="nb-NO" altLang="nb-NO" sz="1800" dirty="0"/>
              <a:t>Gir muligheter til å hente frem kunnskaper som jeg ikke nødvendigvis vet at jeg har</a:t>
            </a:r>
          </a:p>
          <a:p>
            <a:pPr>
              <a:lnSpc>
                <a:spcPct val="80000"/>
              </a:lnSpc>
            </a:pPr>
            <a:endParaRPr lang="nb-NO" altLang="nb-NO" sz="3600" dirty="0"/>
          </a:p>
          <a:p>
            <a:pPr>
              <a:lnSpc>
                <a:spcPct val="80000"/>
              </a:lnSpc>
            </a:pPr>
            <a:r>
              <a:rPr lang="nb-NO" altLang="nb-NO" sz="1800" dirty="0"/>
              <a:t>Stimulerer til kreativitet og mestring</a:t>
            </a:r>
          </a:p>
          <a:p>
            <a:pPr>
              <a:lnSpc>
                <a:spcPct val="80000"/>
              </a:lnSpc>
              <a:buFontTx/>
              <a:buNone/>
            </a:pPr>
            <a:endParaRPr lang="nb-NO" altLang="nb-NO" sz="1800" dirty="0"/>
          </a:p>
          <a:p>
            <a:pPr>
              <a:lnSpc>
                <a:spcPct val="80000"/>
              </a:lnSpc>
            </a:pPr>
            <a:r>
              <a:rPr lang="nb-NO" altLang="nb-NO" sz="1800" dirty="0"/>
              <a:t>Setningene kan være hypotetiske:</a:t>
            </a:r>
          </a:p>
          <a:p>
            <a:pPr>
              <a:lnSpc>
                <a:spcPct val="80000"/>
              </a:lnSpc>
              <a:buFontTx/>
              <a:buNone/>
            </a:pPr>
            <a:r>
              <a:rPr lang="nb-NO" altLang="nb-NO" sz="1800" dirty="0"/>
              <a:t>	Aktiv tankeprosess samtidig som den er uforpliktende. - Jeg </a:t>
            </a:r>
            <a:r>
              <a:rPr lang="nb-NO" altLang="nb-NO" sz="1800" i="1" dirty="0"/>
              <a:t>trenger</a:t>
            </a:r>
            <a:r>
              <a:rPr lang="nb-NO" altLang="nb-NO" sz="1800" dirty="0"/>
              <a:t> ikke handle på det jeg kommer frem til.</a:t>
            </a:r>
          </a:p>
          <a:p>
            <a:endParaRPr lang="nb-NO" altLang="nb-NO" sz="3400" dirty="0"/>
          </a:p>
        </p:txBody>
      </p:sp>
      <p:pic>
        <p:nvPicPr>
          <p:cNvPr id="5" name="Bilde 4" descr="himmel.png">
            <a:extLst>
              <a:ext uri="{FF2B5EF4-FFF2-40B4-BE49-F238E27FC236}">
                <a16:creationId xmlns:a16="http://schemas.microsoft.com/office/drawing/2014/main" id="{2DA5232B-B987-4833-8913-33E779A4777A}"/>
              </a:ext>
            </a:extLst>
          </p:cNvPr>
          <p:cNvPicPr>
            <a:picLocks noChangeAspect="1"/>
          </p:cNvPicPr>
          <p:nvPr/>
        </p:nvPicPr>
        <p:blipFill>
          <a:blip r:embed="rId2" cstate="print"/>
          <a:stretch>
            <a:fillRect/>
          </a:stretch>
        </p:blipFill>
        <p:spPr>
          <a:xfrm>
            <a:off x="7344318" y="335280"/>
            <a:ext cx="1179068" cy="1350356"/>
          </a:xfrm>
          <a:prstGeom prst="ellipse">
            <a:avLst/>
          </a:prstGeom>
          <a:ln>
            <a:solidFill>
              <a:srgbClr val="92D050"/>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3335321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5FB0CD8-C25C-473F-8725-E4E110AB3EBC}"/>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pSp>
        <p:nvGrpSpPr>
          <p:cNvPr id="5" name="Group 1">
            <a:extLst>
              <a:ext uri="{FF2B5EF4-FFF2-40B4-BE49-F238E27FC236}">
                <a16:creationId xmlns:a16="http://schemas.microsoft.com/office/drawing/2014/main" id="{E538863B-4C8D-4039-9DCB-55CDBECCD27A}"/>
              </a:ext>
            </a:extLst>
          </p:cNvPr>
          <p:cNvGrpSpPr>
            <a:grpSpLocks noChangeAspect="1"/>
          </p:cNvGrpSpPr>
          <p:nvPr/>
        </p:nvGrpSpPr>
        <p:grpSpPr bwMode="auto">
          <a:xfrm>
            <a:off x="1691640" y="342900"/>
            <a:ext cx="6057900" cy="5257800"/>
            <a:chOff x="2281" y="4811"/>
            <a:chExt cx="7632" cy="6624"/>
          </a:xfrm>
        </p:grpSpPr>
        <p:sp>
          <p:nvSpPr>
            <p:cNvPr id="6" name="AutoShape 13">
              <a:extLst>
                <a:ext uri="{FF2B5EF4-FFF2-40B4-BE49-F238E27FC236}">
                  <a16:creationId xmlns:a16="http://schemas.microsoft.com/office/drawing/2014/main" id="{FC75362B-50F9-444B-A90C-809F8774B483}"/>
                </a:ext>
              </a:extLst>
            </p:cNvPr>
            <p:cNvSpPr>
              <a:spLocks noChangeAspect="1" noChangeArrowheads="1" noTextEdit="1"/>
            </p:cNvSpPr>
            <p:nvPr/>
          </p:nvSpPr>
          <p:spPr bwMode="auto">
            <a:xfrm>
              <a:off x="2281" y="4811"/>
              <a:ext cx="7632" cy="662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Line 12">
              <a:extLst>
                <a:ext uri="{FF2B5EF4-FFF2-40B4-BE49-F238E27FC236}">
                  <a16:creationId xmlns:a16="http://schemas.microsoft.com/office/drawing/2014/main" id="{5B178E40-D685-4766-AA59-8F3600C09328}"/>
                </a:ext>
              </a:extLst>
            </p:cNvPr>
            <p:cNvSpPr>
              <a:spLocks noChangeShapeType="1"/>
            </p:cNvSpPr>
            <p:nvPr/>
          </p:nvSpPr>
          <p:spPr bwMode="auto">
            <a:xfrm flipV="1">
              <a:off x="5449" y="4811"/>
              <a:ext cx="1"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Line 11">
              <a:extLst>
                <a:ext uri="{FF2B5EF4-FFF2-40B4-BE49-F238E27FC236}">
                  <a16:creationId xmlns:a16="http://schemas.microsoft.com/office/drawing/2014/main" id="{6326E27D-3E66-47E8-B6AB-BFE01AFAB022}"/>
                </a:ext>
              </a:extLst>
            </p:cNvPr>
            <p:cNvSpPr>
              <a:spLocks noChangeShapeType="1"/>
            </p:cNvSpPr>
            <p:nvPr/>
          </p:nvSpPr>
          <p:spPr bwMode="auto">
            <a:xfrm>
              <a:off x="7033" y="7403"/>
              <a:ext cx="129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Line 10">
              <a:extLst>
                <a:ext uri="{FF2B5EF4-FFF2-40B4-BE49-F238E27FC236}">
                  <a16:creationId xmlns:a16="http://schemas.microsoft.com/office/drawing/2014/main" id="{655E40B9-57A8-47BD-BBCA-4F205C68FE27}"/>
                </a:ext>
              </a:extLst>
            </p:cNvPr>
            <p:cNvSpPr>
              <a:spLocks noChangeShapeType="1"/>
            </p:cNvSpPr>
            <p:nvPr/>
          </p:nvSpPr>
          <p:spPr bwMode="auto">
            <a:xfrm flipV="1">
              <a:off x="5593" y="913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0" name="Oval 9">
              <a:extLst>
                <a:ext uri="{FF2B5EF4-FFF2-40B4-BE49-F238E27FC236}">
                  <a16:creationId xmlns:a16="http://schemas.microsoft.com/office/drawing/2014/main" id="{F6E2850A-8902-4021-B100-EFBB9208A1E8}"/>
                </a:ext>
              </a:extLst>
            </p:cNvPr>
            <p:cNvSpPr>
              <a:spLocks noChangeArrowheads="1"/>
            </p:cNvSpPr>
            <p:nvPr/>
          </p:nvSpPr>
          <p:spPr bwMode="auto">
            <a:xfrm>
              <a:off x="4009" y="5949"/>
              <a:ext cx="3107" cy="313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rPr>
                <a:t>Hvis det er noe jeg lurer på så måtte det være… ........</a:t>
              </a:r>
              <a:endParaRPr kumimoji="0" lang="nb-NO" altLang="nb-NO"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dirty="0">
                <a:ln>
                  <a:noFill/>
                </a:ln>
                <a:solidFill>
                  <a:schemeClr val="tx1"/>
                </a:solidFill>
                <a:effectLst/>
                <a:latin typeface="Arial" panose="020B0604020202020204" pitchFamily="34" charset="0"/>
              </a:endParaRPr>
            </a:p>
          </p:txBody>
        </p:sp>
        <p:sp>
          <p:nvSpPr>
            <p:cNvPr id="11" name="Line 8">
              <a:extLst>
                <a:ext uri="{FF2B5EF4-FFF2-40B4-BE49-F238E27FC236}">
                  <a16:creationId xmlns:a16="http://schemas.microsoft.com/office/drawing/2014/main" id="{E43CAACF-6C08-4530-B9F5-1705C3B9502D}"/>
                </a:ext>
              </a:extLst>
            </p:cNvPr>
            <p:cNvSpPr>
              <a:spLocks noChangeShapeType="1"/>
            </p:cNvSpPr>
            <p:nvPr/>
          </p:nvSpPr>
          <p:spPr bwMode="auto">
            <a:xfrm>
              <a:off x="5593" y="913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2" name="Line 7">
              <a:extLst>
                <a:ext uri="{FF2B5EF4-FFF2-40B4-BE49-F238E27FC236}">
                  <a16:creationId xmlns:a16="http://schemas.microsoft.com/office/drawing/2014/main" id="{139E63DC-F8BB-49D9-BCB5-B108E03C93A3}"/>
                </a:ext>
              </a:extLst>
            </p:cNvPr>
            <p:cNvSpPr>
              <a:spLocks noChangeShapeType="1"/>
            </p:cNvSpPr>
            <p:nvPr/>
          </p:nvSpPr>
          <p:spPr bwMode="auto">
            <a:xfrm>
              <a:off x="5593" y="9131"/>
              <a:ext cx="0"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3" name="Line 6">
              <a:extLst>
                <a:ext uri="{FF2B5EF4-FFF2-40B4-BE49-F238E27FC236}">
                  <a16:creationId xmlns:a16="http://schemas.microsoft.com/office/drawing/2014/main" id="{98980B7D-E407-46E1-BD54-0B3E3F528708}"/>
                </a:ext>
              </a:extLst>
            </p:cNvPr>
            <p:cNvSpPr>
              <a:spLocks noChangeShapeType="1"/>
            </p:cNvSpPr>
            <p:nvPr/>
          </p:nvSpPr>
          <p:spPr bwMode="auto">
            <a:xfrm flipH="1">
              <a:off x="2713" y="7547"/>
              <a:ext cx="129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4" name="Line 5">
              <a:extLst>
                <a:ext uri="{FF2B5EF4-FFF2-40B4-BE49-F238E27FC236}">
                  <a16:creationId xmlns:a16="http://schemas.microsoft.com/office/drawing/2014/main" id="{9848A2AE-8CAB-4FBE-8FF3-319DC8E38544}"/>
                </a:ext>
              </a:extLst>
            </p:cNvPr>
            <p:cNvSpPr>
              <a:spLocks noChangeShapeType="1"/>
            </p:cNvSpPr>
            <p:nvPr/>
          </p:nvSpPr>
          <p:spPr bwMode="auto">
            <a:xfrm flipH="1" flipV="1">
              <a:off x="3721" y="5675"/>
              <a:ext cx="72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5" name="Line 4">
              <a:extLst>
                <a:ext uri="{FF2B5EF4-FFF2-40B4-BE49-F238E27FC236}">
                  <a16:creationId xmlns:a16="http://schemas.microsoft.com/office/drawing/2014/main" id="{F2899F77-BDE3-4B39-A750-B009F6CBFD6A}"/>
                </a:ext>
              </a:extLst>
            </p:cNvPr>
            <p:cNvSpPr>
              <a:spLocks noChangeShapeType="1"/>
            </p:cNvSpPr>
            <p:nvPr/>
          </p:nvSpPr>
          <p:spPr bwMode="auto">
            <a:xfrm flipV="1">
              <a:off x="6745" y="5675"/>
              <a:ext cx="1008"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6" name="Line 3">
              <a:extLst>
                <a:ext uri="{FF2B5EF4-FFF2-40B4-BE49-F238E27FC236}">
                  <a16:creationId xmlns:a16="http://schemas.microsoft.com/office/drawing/2014/main" id="{ECE1A1C7-1F4B-47FA-BB81-BD4B08F12BDC}"/>
                </a:ext>
              </a:extLst>
            </p:cNvPr>
            <p:cNvSpPr>
              <a:spLocks noChangeShapeType="1"/>
            </p:cNvSpPr>
            <p:nvPr/>
          </p:nvSpPr>
          <p:spPr bwMode="auto">
            <a:xfrm flipH="1">
              <a:off x="3577" y="8555"/>
              <a:ext cx="864" cy="86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7" name="Line 2">
              <a:extLst>
                <a:ext uri="{FF2B5EF4-FFF2-40B4-BE49-F238E27FC236}">
                  <a16:creationId xmlns:a16="http://schemas.microsoft.com/office/drawing/2014/main" id="{318CBC05-073E-44C1-9C0A-581E714DC286}"/>
                </a:ext>
              </a:extLst>
            </p:cNvPr>
            <p:cNvSpPr>
              <a:spLocks noChangeShapeType="1"/>
            </p:cNvSpPr>
            <p:nvPr/>
          </p:nvSpPr>
          <p:spPr bwMode="auto">
            <a:xfrm>
              <a:off x="6889" y="8267"/>
              <a:ext cx="1008" cy="10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nb-NO"/>
            </a:p>
          </p:txBody>
        </p:sp>
      </p:grpSp>
      <p:sp>
        <p:nvSpPr>
          <p:cNvPr id="18" name="Oval 5">
            <a:extLst>
              <a:ext uri="{FF2B5EF4-FFF2-40B4-BE49-F238E27FC236}">
                <a16:creationId xmlns:a16="http://schemas.microsoft.com/office/drawing/2014/main" id="{4B4F7B3E-ADA6-49DC-BC55-DABA962C4609}"/>
              </a:ext>
            </a:extLst>
          </p:cNvPr>
          <p:cNvSpPr>
            <a:spLocks noChangeArrowheads="1"/>
          </p:cNvSpPr>
          <p:nvPr/>
        </p:nvSpPr>
        <p:spPr bwMode="auto">
          <a:xfrm>
            <a:off x="3063240" y="1245393"/>
            <a:ext cx="2464592" cy="2491581"/>
          </a:xfrm>
          <a:prstGeom prst="ellipse">
            <a:avLst/>
          </a:prstGeom>
          <a:solidFill>
            <a:srgbClr val="FFFF00"/>
          </a:solidFill>
          <a:ln w="9525">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nb-NO" altLang="nb-NO" sz="1800" dirty="0">
              <a:latin typeface="Times New Roman" panose="02020603050405020304" pitchFamily="18" charset="0"/>
            </a:endParaRPr>
          </a:p>
          <a:p>
            <a:pPr>
              <a:spcBef>
                <a:spcPct val="0"/>
              </a:spcBef>
              <a:buFontTx/>
              <a:buNone/>
            </a:pPr>
            <a:r>
              <a:rPr lang="nb-NO" altLang="nb-NO" sz="1800" dirty="0">
                <a:latin typeface="Times New Roman" panose="02020603050405020304" pitchFamily="18" charset="0"/>
              </a:rPr>
              <a:t>Hvis det er noe jeg lurer på så måtte det være........</a:t>
            </a:r>
            <a:endParaRPr lang="nb-NO" altLang="nb-NO" sz="1800" dirty="0">
              <a:latin typeface="Times" panose="02020603050405020304" pitchFamily="18" charset="0"/>
            </a:endParaRPr>
          </a:p>
        </p:txBody>
      </p:sp>
    </p:spTree>
    <p:extLst>
      <p:ext uri="{BB962C8B-B14F-4D97-AF65-F5344CB8AC3E}">
        <p14:creationId xmlns:p14="http://schemas.microsoft.com/office/powerpoint/2010/main" val="1185260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AD3435-8B91-4994-85AF-5F740EDF803E}"/>
              </a:ext>
            </a:extLst>
          </p:cNvPr>
          <p:cNvSpPr>
            <a:spLocks noGrp="1"/>
          </p:cNvSpPr>
          <p:nvPr>
            <p:ph type="title"/>
          </p:nvPr>
        </p:nvSpPr>
        <p:spPr>
          <a:xfrm>
            <a:off x="1382106" y="125918"/>
            <a:ext cx="6383290" cy="1738324"/>
          </a:xfrm>
        </p:spPr>
        <p:txBody>
          <a:bodyPr>
            <a:normAutofit/>
          </a:bodyPr>
          <a:lstStyle/>
          <a:p>
            <a:r>
              <a:rPr lang="nb-NO" dirty="0"/>
              <a:t>Helsepedagogiske virkemiddel</a:t>
            </a:r>
            <a:br>
              <a:rPr lang="nb-NO" dirty="0"/>
            </a:br>
            <a:endParaRPr lang="nb-NO" dirty="0"/>
          </a:p>
        </p:txBody>
      </p:sp>
      <p:sp>
        <p:nvSpPr>
          <p:cNvPr id="3" name="Plassholder for innhold 2">
            <a:extLst>
              <a:ext uri="{FF2B5EF4-FFF2-40B4-BE49-F238E27FC236}">
                <a16:creationId xmlns:a16="http://schemas.microsoft.com/office/drawing/2014/main" id="{41675D56-19A1-44DB-9A1C-CDF13F686A0D}"/>
              </a:ext>
            </a:extLst>
          </p:cNvPr>
          <p:cNvSpPr>
            <a:spLocks noGrp="1"/>
          </p:cNvSpPr>
          <p:nvPr>
            <p:ph idx="1"/>
          </p:nvPr>
        </p:nvSpPr>
        <p:spPr>
          <a:xfrm>
            <a:off x="1382106" y="2055628"/>
            <a:ext cx="6383290" cy="2538998"/>
          </a:xfrm>
        </p:spPr>
        <p:txBody>
          <a:bodyPr/>
          <a:lstStyle/>
          <a:p>
            <a:r>
              <a:rPr lang="nb-NO" sz="1800" dirty="0"/>
              <a:t>Språket, kommunikasjonen, holdninger</a:t>
            </a:r>
          </a:p>
          <a:p>
            <a:r>
              <a:rPr lang="nb-NO" sz="1800" dirty="0"/>
              <a:t>Likeperson</a:t>
            </a:r>
          </a:p>
          <a:p>
            <a:endParaRPr lang="nb-NO" dirty="0"/>
          </a:p>
          <a:p>
            <a:endParaRPr lang="nb-NO" dirty="0"/>
          </a:p>
          <a:p>
            <a:endParaRPr lang="nb-NO" dirty="0"/>
          </a:p>
        </p:txBody>
      </p:sp>
      <p:pic>
        <p:nvPicPr>
          <p:cNvPr id="4" name="Plassholder for innhold 4" descr="grønt gress 2 avlangt.png">
            <a:extLst>
              <a:ext uri="{FF2B5EF4-FFF2-40B4-BE49-F238E27FC236}">
                <a16:creationId xmlns:a16="http://schemas.microsoft.com/office/drawing/2014/main" id="{D1058182-6D8F-444D-83B2-381261047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1" y="407670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068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D0D9DE-FDCE-4C24-B138-A087FD6A8D3E}"/>
              </a:ext>
            </a:extLst>
          </p:cNvPr>
          <p:cNvSpPr>
            <a:spLocks noGrp="1"/>
          </p:cNvSpPr>
          <p:nvPr>
            <p:ph type="title"/>
          </p:nvPr>
        </p:nvSpPr>
        <p:spPr>
          <a:xfrm>
            <a:off x="1382106" y="125918"/>
            <a:ext cx="6383290" cy="1352362"/>
          </a:xfrm>
        </p:spPr>
        <p:txBody>
          <a:bodyPr/>
          <a:lstStyle/>
          <a:p>
            <a:r>
              <a:rPr lang="nb-NO" dirty="0"/>
              <a:t>Likeperson</a:t>
            </a:r>
          </a:p>
        </p:txBody>
      </p:sp>
      <p:sp>
        <p:nvSpPr>
          <p:cNvPr id="3" name="Plassholder for innhold 2">
            <a:extLst>
              <a:ext uri="{FF2B5EF4-FFF2-40B4-BE49-F238E27FC236}">
                <a16:creationId xmlns:a16="http://schemas.microsoft.com/office/drawing/2014/main" id="{2B6100FA-2548-49CB-8C00-D6FBBA3721CC}"/>
              </a:ext>
            </a:extLst>
          </p:cNvPr>
          <p:cNvSpPr>
            <a:spLocks noGrp="1"/>
          </p:cNvSpPr>
          <p:nvPr>
            <p:ph idx="1"/>
          </p:nvPr>
        </p:nvSpPr>
        <p:spPr>
          <a:xfrm>
            <a:off x="1382106" y="1828800"/>
            <a:ext cx="6383290" cy="2765826"/>
          </a:xfrm>
        </p:spPr>
        <p:txBody>
          <a:bodyPr/>
          <a:lstStyle/>
          <a:p>
            <a:r>
              <a:rPr lang="nb-NO" sz="1800" dirty="0"/>
              <a:t>En som selv har sykdom</a:t>
            </a:r>
          </a:p>
          <a:p>
            <a:r>
              <a:rPr lang="nb-NO" sz="1800" dirty="0"/>
              <a:t>Ser utover seg selv</a:t>
            </a:r>
          </a:p>
          <a:p>
            <a:r>
              <a:rPr lang="nb-NO" sz="1800" dirty="0"/>
              <a:t>Kan snakke på gruppenivå</a:t>
            </a:r>
          </a:p>
          <a:p>
            <a:r>
              <a:rPr lang="nb-NO" sz="1800" dirty="0"/>
              <a:t>Både objektivt og subjektiv</a:t>
            </a:r>
          </a:p>
          <a:p>
            <a:r>
              <a:rPr lang="nb-NO" sz="1800" dirty="0"/>
              <a:t>Deltar i planlegging, gjennomføring og evaluering </a:t>
            </a:r>
          </a:p>
        </p:txBody>
      </p:sp>
      <p:pic>
        <p:nvPicPr>
          <p:cNvPr id="4" name="Plassholder for innhold 4" descr="grønt gress 2 avlangt.png">
            <a:extLst>
              <a:ext uri="{FF2B5EF4-FFF2-40B4-BE49-F238E27FC236}">
                <a16:creationId xmlns:a16="http://schemas.microsoft.com/office/drawing/2014/main" id="{012B2E6E-6043-4D30-B5D1-D5903BBE4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1" y="389382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95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AD3435-8B91-4994-85AF-5F740EDF803E}"/>
              </a:ext>
            </a:extLst>
          </p:cNvPr>
          <p:cNvSpPr>
            <a:spLocks noGrp="1"/>
          </p:cNvSpPr>
          <p:nvPr>
            <p:ph type="title"/>
          </p:nvPr>
        </p:nvSpPr>
        <p:spPr>
          <a:xfrm>
            <a:off x="1382106" y="652602"/>
            <a:ext cx="6383290" cy="1488086"/>
          </a:xfrm>
        </p:spPr>
        <p:txBody>
          <a:bodyPr>
            <a:normAutofit/>
          </a:bodyPr>
          <a:lstStyle/>
          <a:p>
            <a:r>
              <a:rPr lang="nb-NO" dirty="0"/>
              <a:t>Helsepedagogiske virkemiddel</a:t>
            </a:r>
            <a:br>
              <a:rPr lang="nb-NO" dirty="0"/>
            </a:br>
            <a:endParaRPr lang="nb-NO" dirty="0"/>
          </a:p>
        </p:txBody>
      </p:sp>
      <p:sp>
        <p:nvSpPr>
          <p:cNvPr id="3" name="Plassholder for innhold 2">
            <a:extLst>
              <a:ext uri="{FF2B5EF4-FFF2-40B4-BE49-F238E27FC236}">
                <a16:creationId xmlns:a16="http://schemas.microsoft.com/office/drawing/2014/main" id="{41675D56-19A1-44DB-9A1C-CDF13F686A0D}"/>
              </a:ext>
            </a:extLst>
          </p:cNvPr>
          <p:cNvSpPr>
            <a:spLocks noGrp="1"/>
          </p:cNvSpPr>
          <p:nvPr>
            <p:ph idx="1"/>
          </p:nvPr>
        </p:nvSpPr>
        <p:spPr>
          <a:xfrm>
            <a:off x="1382106" y="2268278"/>
            <a:ext cx="6383290" cy="2326347"/>
          </a:xfrm>
        </p:spPr>
        <p:txBody>
          <a:bodyPr/>
          <a:lstStyle/>
          <a:p>
            <a:r>
              <a:rPr lang="nb-NO" sz="1800" dirty="0"/>
              <a:t>Språket, kommunikasjonen, holdninger</a:t>
            </a:r>
          </a:p>
          <a:p>
            <a:r>
              <a:rPr lang="nb-NO" sz="1800" dirty="0"/>
              <a:t>Likeperson</a:t>
            </a:r>
          </a:p>
          <a:p>
            <a:r>
              <a:rPr lang="nb-NO" sz="1800" dirty="0"/>
              <a:t>Gruppe 10 -12 personer</a:t>
            </a:r>
          </a:p>
          <a:p>
            <a:endParaRPr lang="nb-NO" dirty="0"/>
          </a:p>
          <a:p>
            <a:endParaRPr lang="nb-NO" dirty="0"/>
          </a:p>
          <a:p>
            <a:endParaRPr lang="nb-NO" dirty="0"/>
          </a:p>
        </p:txBody>
      </p:sp>
      <p:pic>
        <p:nvPicPr>
          <p:cNvPr id="4" name="Plassholder for innhold 4" descr="grønt gress 2 avlangt.png">
            <a:extLst>
              <a:ext uri="{FF2B5EF4-FFF2-40B4-BE49-F238E27FC236}">
                <a16:creationId xmlns:a16="http://schemas.microsoft.com/office/drawing/2014/main" id="{D1058182-6D8F-444D-83B2-381261047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1" y="407670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272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F5D2D0-7F66-4EDA-BE38-B9F5B37E01EA}"/>
              </a:ext>
            </a:extLst>
          </p:cNvPr>
          <p:cNvSpPr>
            <a:spLocks noGrp="1"/>
          </p:cNvSpPr>
          <p:nvPr>
            <p:ph type="title"/>
          </p:nvPr>
        </p:nvSpPr>
        <p:spPr>
          <a:xfrm>
            <a:off x="1382106" y="-297181"/>
            <a:ext cx="6383290" cy="2607990"/>
          </a:xfrm>
        </p:spPr>
        <p:txBody>
          <a:bodyPr>
            <a:normAutofit/>
          </a:bodyPr>
          <a:lstStyle/>
          <a:p>
            <a:br>
              <a:rPr lang="nb-NO" altLang="nb-NO" dirty="0"/>
            </a:br>
            <a:r>
              <a:rPr lang="nb-NO" altLang="nb-NO" dirty="0"/>
              <a:t>Grupper</a:t>
            </a:r>
            <a:br>
              <a:rPr lang="nb-NO" altLang="nb-NO" sz="3200" dirty="0"/>
            </a:br>
            <a:endParaRPr lang="nb-NO" dirty="0"/>
          </a:p>
        </p:txBody>
      </p:sp>
      <p:sp>
        <p:nvSpPr>
          <p:cNvPr id="4" name="Rectangle 2">
            <a:extLst>
              <a:ext uri="{FF2B5EF4-FFF2-40B4-BE49-F238E27FC236}">
                <a16:creationId xmlns:a16="http://schemas.microsoft.com/office/drawing/2014/main" id="{59904AF7-6929-414A-9456-02F6E408A97D}"/>
              </a:ext>
            </a:extLst>
          </p:cNvPr>
          <p:cNvSpPr>
            <a:spLocks noGrp="1" noChangeArrowheads="1"/>
          </p:cNvSpPr>
          <p:nvPr>
            <p:ph idx="1"/>
          </p:nvPr>
        </p:nvSpPr>
        <p:spPr bwMode="auto">
          <a:xfrm>
            <a:off x="1382713" y="2204484"/>
            <a:ext cx="6383337" cy="23897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nb-NO" altLang="nb-NO" sz="1800" dirty="0"/>
              <a:t>Erfaringskunnskap</a:t>
            </a:r>
          </a:p>
          <a:p>
            <a:r>
              <a:rPr lang="nb-NO" altLang="nb-NO" sz="1800" dirty="0"/>
              <a:t>Kjenne seg igjen</a:t>
            </a:r>
          </a:p>
          <a:p>
            <a:r>
              <a:rPr lang="nb-NO" altLang="nb-NO" sz="1800" dirty="0"/>
              <a:t>Støtte</a:t>
            </a:r>
          </a:p>
          <a:p>
            <a:r>
              <a:rPr lang="nb-NO" altLang="nb-NO" sz="1800" dirty="0"/>
              <a:t>Historien om «Hans»</a:t>
            </a:r>
          </a:p>
        </p:txBody>
      </p:sp>
      <p:pic>
        <p:nvPicPr>
          <p:cNvPr id="5" name="Bilde 4" descr="himmel.png">
            <a:extLst>
              <a:ext uri="{FF2B5EF4-FFF2-40B4-BE49-F238E27FC236}">
                <a16:creationId xmlns:a16="http://schemas.microsoft.com/office/drawing/2014/main" id="{2DA5232B-B987-4833-8913-33E779A4777A}"/>
              </a:ext>
            </a:extLst>
          </p:cNvPr>
          <p:cNvPicPr>
            <a:picLocks noChangeAspect="1"/>
          </p:cNvPicPr>
          <p:nvPr/>
        </p:nvPicPr>
        <p:blipFill>
          <a:blip r:embed="rId2" cstate="print"/>
          <a:stretch>
            <a:fillRect/>
          </a:stretch>
        </p:blipFill>
        <p:spPr>
          <a:xfrm>
            <a:off x="6698512" y="335280"/>
            <a:ext cx="1824874" cy="2236470"/>
          </a:xfrm>
          <a:prstGeom prst="ellipse">
            <a:avLst/>
          </a:prstGeom>
          <a:ln>
            <a:solidFill>
              <a:srgbClr val="92D050"/>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2628338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AF77C6-965F-4E49-AAB4-74FD8B6B41F4}"/>
              </a:ext>
            </a:extLst>
          </p:cNvPr>
          <p:cNvSpPr>
            <a:spLocks noGrp="1"/>
          </p:cNvSpPr>
          <p:nvPr>
            <p:ph type="title"/>
          </p:nvPr>
        </p:nvSpPr>
        <p:spPr/>
        <p:txBody>
          <a:bodyPr>
            <a:normAutofit/>
          </a:bodyPr>
          <a:lstStyle/>
          <a:p>
            <a:r>
              <a:rPr lang="nb-NO" dirty="0"/>
              <a:t>Relevante nettsteder og litteratur:</a:t>
            </a:r>
          </a:p>
        </p:txBody>
      </p:sp>
      <p:sp>
        <p:nvSpPr>
          <p:cNvPr id="6" name="Plassholder for innhold 5">
            <a:extLst>
              <a:ext uri="{FF2B5EF4-FFF2-40B4-BE49-F238E27FC236}">
                <a16:creationId xmlns:a16="http://schemas.microsoft.com/office/drawing/2014/main" id="{348D78E2-5619-4B37-912D-805C82E1769A}"/>
              </a:ext>
            </a:extLst>
          </p:cNvPr>
          <p:cNvSpPr>
            <a:spLocks noGrp="1"/>
          </p:cNvSpPr>
          <p:nvPr>
            <p:ph idx="1"/>
          </p:nvPr>
        </p:nvSpPr>
        <p:spPr/>
        <p:txBody>
          <a:bodyPr/>
          <a:lstStyle/>
          <a:p>
            <a:r>
              <a:rPr lang="nb-NO" dirty="0"/>
              <a:t>Mestring.no, NK-</a:t>
            </a:r>
            <a:r>
              <a:rPr lang="nb-NO" dirty="0" err="1"/>
              <a:t>lmh</a:t>
            </a:r>
            <a:endParaRPr lang="nb-NO" dirty="0"/>
          </a:p>
          <a:p>
            <a:endParaRPr lang="nb-NO" dirty="0"/>
          </a:p>
          <a:p>
            <a:r>
              <a:rPr lang="nb-NO" dirty="0"/>
              <a:t>Pasientundervisning for personer med inflammatorisk revmatisk sykdom. EULAR-anbefalinger.</a:t>
            </a:r>
          </a:p>
          <a:p>
            <a:pPr marL="0" indent="0">
              <a:buNone/>
            </a:pPr>
            <a:r>
              <a:rPr lang="nb-NO" dirty="0"/>
              <a:t>                                                                                                                                                                                                                                                                                                                                                                                                                                                                                                                                                                                                                                                                                                                                                                                                                                                                                   </a:t>
            </a:r>
          </a:p>
          <a:p>
            <a:r>
              <a:rPr lang="nb-NO" altLang="nb-NO" sz="1400" dirty="0"/>
              <a:t>Tveiten S. (2013) </a:t>
            </a:r>
            <a:r>
              <a:rPr lang="nb-NO" altLang="nb-NO" sz="1400" i="1" dirty="0"/>
              <a:t>Veiledning – mer enn ord…</a:t>
            </a:r>
            <a:r>
              <a:rPr lang="nb-NO" altLang="nb-NO" sz="1400" dirty="0"/>
              <a:t> Bergen; Fagbokforlaget. 4. utgave</a:t>
            </a:r>
          </a:p>
          <a:p>
            <a:pPr marL="0" indent="0">
              <a:buNone/>
            </a:pPr>
            <a:endParaRPr lang="nb-NO" altLang="nb-NO" sz="1400" dirty="0"/>
          </a:p>
          <a:p>
            <a:r>
              <a:rPr lang="nb-NO" dirty="0"/>
              <a:t>Nasjonal helse- og sykehusplan 2020 – 2023. Meld. St. 7 (2019 – 2020)</a:t>
            </a:r>
          </a:p>
          <a:p>
            <a:endParaRPr lang="nb-NO" dirty="0"/>
          </a:p>
          <a:p>
            <a:r>
              <a:rPr lang="nb-NO" dirty="0"/>
              <a:t>Tor- Johan Ekeland, </a:t>
            </a:r>
            <a:r>
              <a:rPr lang="nb-NO" dirty="0" err="1"/>
              <a:t>KåreHeggen</a:t>
            </a:r>
            <a:r>
              <a:rPr lang="nb-NO" dirty="0"/>
              <a:t> 2008. </a:t>
            </a:r>
            <a:r>
              <a:rPr lang="nb-NO" i="1" dirty="0" err="1"/>
              <a:t>Meistring</a:t>
            </a:r>
            <a:r>
              <a:rPr lang="nb-NO" i="1" dirty="0"/>
              <a:t> og </a:t>
            </a:r>
            <a:r>
              <a:rPr lang="nb-NO" i="1" dirty="0" err="1"/>
              <a:t>myndiggjering</a:t>
            </a:r>
            <a:endParaRPr lang="nb-NO" i="1" dirty="0"/>
          </a:p>
          <a:p>
            <a:endParaRPr lang="nb-NO" i="1" dirty="0"/>
          </a:p>
          <a:p>
            <a:r>
              <a:rPr lang="nb-NO" i="1" dirty="0"/>
              <a:t>https://mestring.no/forskning/forskningsprosjekter/helseokonomisk-utbytte-av-deltakelse-i-laerings-og-mestringstilbud/</a:t>
            </a:r>
          </a:p>
          <a:p>
            <a:pPr marL="0" indent="0">
              <a:buNone/>
            </a:pPr>
            <a:endParaRPr lang="nb-NO" dirty="0"/>
          </a:p>
        </p:txBody>
      </p:sp>
    </p:spTree>
    <p:extLst>
      <p:ext uri="{BB962C8B-B14F-4D97-AF65-F5344CB8AC3E}">
        <p14:creationId xmlns:p14="http://schemas.microsoft.com/office/powerpoint/2010/main" val="3690527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B6100FA-2548-49CB-8C00-D6FBBA3721CC}"/>
              </a:ext>
            </a:extLst>
          </p:cNvPr>
          <p:cNvSpPr>
            <a:spLocks noGrp="1"/>
          </p:cNvSpPr>
          <p:nvPr>
            <p:ph idx="1"/>
          </p:nvPr>
        </p:nvSpPr>
        <p:spPr>
          <a:xfrm>
            <a:off x="1146974" y="1828800"/>
            <a:ext cx="6383290" cy="2765826"/>
          </a:xfrm>
        </p:spPr>
        <p:txBody>
          <a:bodyPr/>
          <a:lstStyle/>
          <a:p>
            <a:pPr marL="0" indent="0">
              <a:buNone/>
            </a:pPr>
            <a:r>
              <a:rPr lang="nb-NO" sz="2700" dirty="0"/>
              <a:t>Takk for oppmerksomheten </a:t>
            </a:r>
          </a:p>
          <a:p>
            <a:pPr marL="0" indent="0">
              <a:buNone/>
            </a:pPr>
            <a:r>
              <a:rPr lang="nb-NO" sz="2700" dirty="0"/>
              <a:t>og godt kurs videre!</a:t>
            </a:r>
          </a:p>
        </p:txBody>
      </p:sp>
      <p:pic>
        <p:nvPicPr>
          <p:cNvPr id="5" name="Bilde 4" descr="himmel.png">
            <a:extLst>
              <a:ext uri="{FF2B5EF4-FFF2-40B4-BE49-F238E27FC236}">
                <a16:creationId xmlns:a16="http://schemas.microsoft.com/office/drawing/2014/main" id="{80618DBD-B23D-4D10-99B9-9245F20D6B8F}"/>
              </a:ext>
            </a:extLst>
          </p:cNvPr>
          <p:cNvPicPr>
            <a:picLocks noChangeAspect="1"/>
          </p:cNvPicPr>
          <p:nvPr/>
        </p:nvPicPr>
        <p:blipFill>
          <a:blip r:embed="rId2" cstate="print"/>
          <a:stretch>
            <a:fillRect/>
          </a:stretch>
        </p:blipFill>
        <p:spPr>
          <a:xfrm>
            <a:off x="6093202" y="594896"/>
            <a:ext cx="1903824" cy="2180400"/>
          </a:xfrm>
          <a:prstGeom prst="ellipse">
            <a:avLst/>
          </a:prstGeom>
          <a:ln>
            <a:solidFill>
              <a:srgbClr val="92D050"/>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4070755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82106" y="125918"/>
            <a:ext cx="6383290" cy="1263403"/>
          </a:xfrm>
        </p:spPr>
        <p:txBody>
          <a:bodyPr>
            <a:normAutofit/>
          </a:bodyPr>
          <a:lstStyle/>
          <a:p>
            <a:r>
              <a:rPr lang="nb-NO" dirty="0"/>
              <a:t>Mål for undervisningen:</a:t>
            </a:r>
          </a:p>
        </p:txBody>
      </p:sp>
      <p:sp>
        <p:nvSpPr>
          <p:cNvPr id="3" name="Plassholder for innhold 2"/>
          <p:cNvSpPr>
            <a:spLocks noGrp="1"/>
          </p:cNvSpPr>
          <p:nvPr>
            <p:ph idx="1"/>
          </p:nvPr>
        </p:nvSpPr>
        <p:spPr>
          <a:xfrm>
            <a:off x="1382106" y="1488558"/>
            <a:ext cx="6383290" cy="3106068"/>
          </a:xfrm>
        </p:spPr>
        <p:txBody>
          <a:bodyPr/>
          <a:lstStyle/>
          <a:p>
            <a:pPr marL="0" indent="0">
              <a:buNone/>
            </a:pPr>
            <a:endParaRPr lang="nb-NO" dirty="0"/>
          </a:p>
          <a:p>
            <a:pPr marL="0" indent="0">
              <a:buNone/>
            </a:pPr>
            <a:r>
              <a:rPr lang="nb-NO" sz="1800" dirty="0"/>
              <a:t>Dere har fått nye «a-</a:t>
            </a:r>
            <a:r>
              <a:rPr lang="nb-NO" sz="1800" dirty="0" err="1"/>
              <a:t>haer</a:t>
            </a:r>
            <a:r>
              <a:rPr lang="nb-NO" sz="1800" dirty="0"/>
              <a:t>» og sett</a:t>
            </a:r>
          </a:p>
          <a:p>
            <a:pPr marL="0" indent="0">
              <a:buNone/>
            </a:pPr>
            <a:endParaRPr lang="nb-NO" sz="1800" dirty="0"/>
          </a:p>
          <a:p>
            <a:pPr lvl="1">
              <a:buFont typeface="Arial" panose="020B0604020202020204" pitchFamily="34" charset="0"/>
              <a:buChar char="•"/>
            </a:pPr>
            <a:r>
              <a:rPr lang="nb-NO" altLang="nb-NO" sz="1800" dirty="0"/>
              <a:t>Sammenhengen mellom hensikt, metoder og rammer</a:t>
            </a:r>
            <a:endParaRPr lang="nb-NO" sz="1800" dirty="0"/>
          </a:p>
          <a:p>
            <a:pPr lvl="1">
              <a:buFont typeface="Arial" panose="020B0604020202020204" pitchFamily="34" charset="0"/>
              <a:buChar char="•"/>
            </a:pPr>
            <a:r>
              <a:rPr lang="nb-NO" altLang="nb-NO" sz="1800" dirty="0"/>
              <a:t>Helsepedagogikk og læring</a:t>
            </a:r>
          </a:p>
          <a:p>
            <a:pPr lvl="1">
              <a:buFont typeface="Arial" panose="020B0604020202020204" pitchFamily="34" charset="0"/>
              <a:buChar char="•"/>
            </a:pPr>
            <a:r>
              <a:rPr lang="nb-NO" altLang="nb-NO" sz="1800" dirty="0"/>
              <a:t>Eksempler på virkemidler</a:t>
            </a:r>
          </a:p>
          <a:p>
            <a:pPr lvl="1"/>
            <a:endParaRPr lang="nb-NO" dirty="0"/>
          </a:p>
          <a:p>
            <a:endParaRPr lang="nb-NO" dirty="0"/>
          </a:p>
        </p:txBody>
      </p:sp>
      <p:pic>
        <p:nvPicPr>
          <p:cNvPr id="4" name="Plassholder for innhold 4" descr="grønt gress 2 avlangt.png">
            <a:extLst>
              <a:ext uri="{FF2B5EF4-FFF2-40B4-BE49-F238E27FC236}">
                <a16:creationId xmlns:a16="http://schemas.microsoft.com/office/drawing/2014/main" id="{83A21C6E-B1B6-44D0-B758-6DCD8853C8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1" y="407670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4919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8618596-A42B-468A-AE48-A8939B821282}"/>
              </a:ext>
            </a:extLst>
          </p:cNvPr>
          <p:cNvSpPr/>
          <p:nvPr/>
        </p:nvSpPr>
        <p:spPr>
          <a:xfrm>
            <a:off x="1386348" y="2190428"/>
            <a:ext cx="4857136" cy="762645"/>
          </a:xfrm>
          <a:prstGeom prst="rect">
            <a:avLst/>
          </a:prstGeom>
        </p:spPr>
        <p:txBody>
          <a:bodyPr wrap="square">
            <a:spAutoFit/>
          </a:bodyPr>
          <a:lstStyle/>
          <a:p>
            <a:pPr marL="342900" indent="-342900" algn="ctr" defTabSz="914400">
              <a:lnSpc>
                <a:spcPct val="80000"/>
              </a:lnSpc>
              <a:buFontTx/>
              <a:buNone/>
            </a:pPr>
            <a:r>
              <a:rPr lang="nb-NO" altLang="nb-NO" i="1" dirty="0"/>
              <a:t>” Med mål om å formidle alt formidles ingenting”</a:t>
            </a:r>
          </a:p>
          <a:p>
            <a:pPr marL="342900" indent="-342900" algn="ctr" defTabSz="914400">
              <a:lnSpc>
                <a:spcPct val="80000"/>
              </a:lnSpc>
              <a:buFontTx/>
              <a:buNone/>
            </a:pPr>
            <a:endParaRPr lang="nb-NO" altLang="nb-NO" i="1" dirty="0"/>
          </a:p>
          <a:p>
            <a:pPr marL="342900" indent="-342900" algn="ctr" defTabSz="914400">
              <a:lnSpc>
                <a:spcPct val="80000"/>
              </a:lnSpc>
              <a:buFontTx/>
              <a:buNone/>
            </a:pPr>
            <a:r>
              <a:rPr lang="nb-NO" altLang="nb-NO" i="1" dirty="0"/>
              <a:t>Erik </a:t>
            </a:r>
            <a:r>
              <a:rPr lang="nb-NO" altLang="nb-NO" i="1" dirty="0" err="1"/>
              <a:t>Lerdahl</a:t>
            </a:r>
            <a:r>
              <a:rPr lang="nb-NO" altLang="nb-NO" i="1" dirty="0"/>
              <a:t> 2001</a:t>
            </a:r>
            <a:endParaRPr lang="nb-NO" altLang="nb-NO" dirty="0"/>
          </a:p>
        </p:txBody>
      </p:sp>
      <p:pic>
        <p:nvPicPr>
          <p:cNvPr id="3" name="Bilde 2" descr="himmel.png">
            <a:extLst>
              <a:ext uri="{FF2B5EF4-FFF2-40B4-BE49-F238E27FC236}">
                <a16:creationId xmlns:a16="http://schemas.microsoft.com/office/drawing/2014/main" id="{157FF13F-29CE-45C6-BFFC-A0B4729B5842}"/>
              </a:ext>
            </a:extLst>
          </p:cNvPr>
          <p:cNvPicPr>
            <a:picLocks noChangeAspect="1"/>
          </p:cNvPicPr>
          <p:nvPr/>
        </p:nvPicPr>
        <p:blipFill>
          <a:blip r:embed="rId2" cstate="print"/>
          <a:stretch>
            <a:fillRect/>
          </a:stretch>
        </p:blipFill>
        <p:spPr>
          <a:xfrm>
            <a:off x="6444302" y="594896"/>
            <a:ext cx="1903824" cy="2180400"/>
          </a:xfrm>
          <a:prstGeom prst="ellipse">
            <a:avLst/>
          </a:prstGeom>
          <a:ln>
            <a:solidFill>
              <a:srgbClr val="92D050"/>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25125217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935FEB-EC97-4392-AEBD-0747B8C3D7ED}"/>
              </a:ext>
            </a:extLst>
          </p:cNvPr>
          <p:cNvSpPr>
            <a:spLocks noGrp="1"/>
          </p:cNvSpPr>
          <p:nvPr>
            <p:ph type="title"/>
          </p:nvPr>
        </p:nvSpPr>
        <p:spPr>
          <a:xfrm>
            <a:off x="1382106" y="125918"/>
            <a:ext cx="6383290" cy="1565722"/>
          </a:xfrm>
        </p:spPr>
        <p:txBody>
          <a:bodyPr>
            <a:normAutofit/>
          </a:bodyPr>
          <a:lstStyle/>
          <a:p>
            <a:r>
              <a:rPr lang="nb-NO" dirty="0"/>
              <a:t>Forberedelser:</a:t>
            </a:r>
          </a:p>
        </p:txBody>
      </p:sp>
      <p:sp>
        <p:nvSpPr>
          <p:cNvPr id="3" name="Plassholder for innhold 2">
            <a:extLst>
              <a:ext uri="{FF2B5EF4-FFF2-40B4-BE49-F238E27FC236}">
                <a16:creationId xmlns:a16="http://schemas.microsoft.com/office/drawing/2014/main" id="{7EAF3692-A648-409E-A3F2-A250D8A70BCA}"/>
              </a:ext>
            </a:extLst>
          </p:cNvPr>
          <p:cNvSpPr>
            <a:spLocks noGrp="1"/>
          </p:cNvSpPr>
          <p:nvPr>
            <p:ph idx="1"/>
          </p:nvPr>
        </p:nvSpPr>
        <p:spPr>
          <a:xfrm>
            <a:off x="1482634" y="1802674"/>
            <a:ext cx="6282762" cy="2791952"/>
          </a:xfrm>
        </p:spPr>
        <p:txBody>
          <a:bodyPr/>
          <a:lstStyle/>
          <a:p>
            <a:pPr marL="0" indent="0">
              <a:buNone/>
            </a:pPr>
            <a:endParaRPr lang="nb-NO" dirty="0"/>
          </a:p>
          <a:p>
            <a:pPr marL="0" indent="0">
              <a:buNone/>
            </a:pPr>
            <a:endParaRPr lang="nb-NO" dirty="0"/>
          </a:p>
          <a:p>
            <a:r>
              <a:rPr lang="nb-NO" sz="1800" dirty="0"/>
              <a:t>Hensikt</a:t>
            </a:r>
          </a:p>
          <a:p>
            <a:r>
              <a:rPr lang="nb-NO" sz="1800" dirty="0"/>
              <a:t>Rammer</a:t>
            </a:r>
          </a:p>
          <a:p>
            <a:r>
              <a:rPr lang="nb-NO" sz="1800" dirty="0"/>
              <a:t>Metoder</a:t>
            </a:r>
          </a:p>
          <a:p>
            <a:endParaRPr lang="nb-NO" altLang="nb-NO" sz="2400" i="1" dirty="0"/>
          </a:p>
          <a:p>
            <a:pPr lvl="1"/>
            <a:endParaRPr lang="nb-NO" dirty="0"/>
          </a:p>
        </p:txBody>
      </p:sp>
      <p:pic>
        <p:nvPicPr>
          <p:cNvPr id="4" name="Bilde 3" descr="himmel.png">
            <a:extLst>
              <a:ext uri="{FF2B5EF4-FFF2-40B4-BE49-F238E27FC236}">
                <a16:creationId xmlns:a16="http://schemas.microsoft.com/office/drawing/2014/main" id="{75096D1E-8ED8-45C9-B587-28F7E4E34DF3}"/>
              </a:ext>
            </a:extLst>
          </p:cNvPr>
          <p:cNvPicPr>
            <a:picLocks noChangeAspect="1"/>
          </p:cNvPicPr>
          <p:nvPr/>
        </p:nvPicPr>
        <p:blipFill>
          <a:blip r:embed="rId3" cstate="print"/>
          <a:stretch>
            <a:fillRect/>
          </a:stretch>
        </p:blipFill>
        <p:spPr>
          <a:xfrm>
            <a:off x="6444302" y="594896"/>
            <a:ext cx="1903824" cy="2180400"/>
          </a:xfrm>
          <a:prstGeom prst="ellipse">
            <a:avLst/>
          </a:prstGeom>
          <a:ln>
            <a:solidFill>
              <a:srgbClr val="92D050"/>
            </a:solidFill>
          </a:ln>
          <a:effectLst>
            <a:reflection blurRad="6350" stA="50000" endA="300" endPos="38500" dist="50800" dir="5400000" sy="-100000" algn="bl" rotWithShape="0"/>
          </a:effectLst>
        </p:spPr>
      </p:pic>
    </p:spTree>
    <p:extLst>
      <p:ext uri="{BB962C8B-B14F-4D97-AF65-F5344CB8AC3E}">
        <p14:creationId xmlns:p14="http://schemas.microsoft.com/office/powerpoint/2010/main" val="163893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C1EA535-469D-43F3-B0FF-75901D06DBB3}"/>
              </a:ext>
            </a:extLst>
          </p:cNvPr>
          <p:cNvSpPr>
            <a:spLocks noGrp="1"/>
          </p:cNvSpPr>
          <p:nvPr>
            <p:ph type="title"/>
          </p:nvPr>
        </p:nvSpPr>
        <p:spPr>
          <a:xfrm>
            <a:off x="1382106" y="125918"/>
            <a:ext cx="6383290" cy="1580962"/>
          </a:xfrm>
        </p:spPr>
        <p:txBody>
          <a:bodyPr/>
          <a:lstStyle/>
          <a:p>
            <a:r>
              <a:rPr lang="nb-NO" dirty="0"/>
              <a:t>Læring</a:t>
            </a:r>
          </a:p>
        </p:txBody>
      </p:sp>
      <p:sp>
        <p:nvSpPr>
          <p:cNvPr id="3" name="Plassholder for innhold 2">
            <a:extLst>
              <a:ext uri="{FF2B5EF4-FFF2-40B4-BE49-F238E27FC236}">
                <a16:creationId xmlns:a16="http://schemas.microsoft.com/office/drawing/2014/main" id="{2E090C7F-D88E-4EC6-91C9-1EDA60C79273}"/>
              </a:ext>
            </a:extLst>
          </p:cNvPr>
          <p:cNvSpPr>
            <a:spLocks noGrp="1"/>
          </p:cNvSpPr>
          <p:nvPr>
            <p:ph idx="1"/>
          </p:nvPr>
        </p:nvSpPr>
        <p:spPr>
          <a:xfrm>
            <a:off x="1382106" y="1424940"/>
            <a:ext cx="6383290" cy="3169686"/>
          </a:xfrm>
        </p:spPr>
        <p:txBody>
          <a:bodyPr/>
          <a:lstStyle/>
          <a:p>
            <a:pPr marL="342900" indent="-342900" defTabSz="914400">
              <a:buFontTx/>
              <a:buNone/>
            </a:pPr>
            <a:endParaRPr lang="nb-NO" altLang="nb-NO" sz="1400" dirty="0"/>
          </a:p>
          <a:p>
            <a:pPr marL="342900" indent="-342900" defTabSz="914400">
              <a:buFontTx/>
              <a:buNone/>
            </a:pPr>
            <a:endParaRPr lang="nb-NO" altLang="nb-NO" sz="1400" dirty="0"/>
          </a:p>
          <a:p>
            <a:pPr marL="342900" indent="-342900" defTabSz="914400">
              <a:buFontTx/>
              <a:buNone/>
            </a:pPr>
            <a:endParaRPr lang="nb-NO" altLang="nb-NO" sz="1400" dirty="0"/>
          </a:p>
          <a:p>
            <a:pPr marL="342900" indent="-342900" defTabSz="914400">
              <a:buFontTx/>
              <a:buNone/>
            </a:pPr>
            <a:r>
              <a:rPr lang="nb-NO" altLang="nb-NO" sz="1400" dirty="0"/>
              <a:t>	</a:t>
            </a:r>
            <a:r>
              <a:rPr lang="nb-NO" altLang="nb-NO" sz="1800" dirty="0"/>
              <a:t>Læring og undervisning er to forskjellige dimensjoner. At jeg som helsearbeider har undervist om noe, betyr ikke at den jeg underviser har lært. </a:t>
            </a:r>
          </a:p>
          <a:p>
            <a:pPr marL="342900" indent="-342900" defTabSz="914400">
              <a:buFontTx/>
              <a:buNone/>
            </a:pPr>
            <a:r>
              <a:rPr lang="nb-NO" altLang="nb-NO" sz="1800" dirty="0"/>
              <a:t>	Læring er det som skjer i den enkelte!</a:t>
            </a:r>
          </a:p>
          <a:p>
            <a:pPr marL="342900" indent="-342900" defTabSz="914400">
              <a:buFontTx/>
              <a:buNone/>
            </a:pPr>
            <a:endParaRPr lang="nb-NO" altLang="nb-NO" sz="1800" dirty="0"/>
          </a:p>
          <a:p>
            <a:pPr marL="342900" indent="-342900" defTabSz="914400">
              <a:buFontTx/>
              <a:buNone/>
            </a:pPr>
            <a:r>
              <a:rPr lang="nb-NO" altLang="nb-NO" sz="1800" dirty="0"/>
              <a:t>	(Jfr. tegneserie om Prikken)</a:t>
            </a:r>
          </a:p>
          <a:p>
            <a:endParaRPr lang="nb-NO" dirty="0"/>
          </a:p>
        </p:txBody>
      </p:sp>
    </p:spTree>
    <p:extLst>
      <p:ext uri="{BB962C8B-B14F-4D97-AF65-F5344CB8AC3E}">
        <p14:creationId xmlns:p14="http://schemas.microsoft.com/office/powerpoint/2010/main" val="221338303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8AAC3C5-44A8-4F5E-AD18-74A3F6627579}"/>
              </a:ext>
            </a:extLst>
          </p:cNvPr>
          <p:cNvPicPr>
            <a:picLocks noGrp="1" noChangeAspect="1"/>
          </p:cNvPicPr>
          <p:nvPr>
            <p:ph idx="1"/>
          </p:nvPr>
        </p:nvPicPr>
        <p:blipFill>
          <a:blip r:embed="rId2"/>
          <a:stretch>
            <a:fillRect/>
          </a:stretch>
        </p:blipFill>
        <p:spPr>
          <a:xfrm rot="16200000">
            <a:off x="2248814" y="-337088"/>
            <a:ext cx="3431349" cy="6100176"/>
          </a:xfrm>
        </p:spPr>
      </p:pic>
    </p:spTree>
    <p:extLst>
      <p:ext uri="{BB962C8B-B14F-4D97-AF65-F5344CB8AC3E}">
        <p14:creationId xmlns:p14="http://schemas.microsoft.com/office/powerpoint/2010/main" val="204145324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F14F0D-4019-499B-9B15-89B8E2F4A1E6}"/>
              </a:ext>
            </a:extLst>
          </p:cNvPr>
          <p:cNvSpPr>
            <a:spLocks noGrp="1"/>
          </p:cNvSpPr>
          <p:nvPr>
            <p:ph type="title"/>
          </p:nvPr>
        </p:nvSpPr>
        <p:spPr>
          <a:xfrm>
            <a:off x="1382106" y="125918"/>
            <a:ext cx="6383290" cy="1489522"/>
          </a:xfrm>
        </p:spPr>
        <p:txBody>
          <a:bodyPr/>
          <a:lstStyle/>
          <a:p>
            <a:r>
              <a:rPr lang="nb-NO" dirty="0"/>
              <a:t>Helsepedagogikk</a:t>
            </a:r>
          </a:p>
        </p:txBody>
      </p:sp>
      <p:sp>
        <p:nvSpPr>
          <p:cNvPr id="3" name="Plassholder for innhold 2">
            <a:extLst>
              <a:ext uri="{FF2B5EF4-FFF2-40B4-BE49-F238E27FC236}">
                <a16:creationId xmlns:a16="http://schemas.microsoft.com/office/drawing/2014/main" id="{C9239EFD-8D0D-440A-9958-81C580CC9D92}"/>
              </a:ext>
            </a:extLst>
          </p:cNvPr>
          <p:cNvSpPr>
            <a:spLocks noGrp="1"/>
          </p:cNvSpPr>
          <p:nvPr>
            <p:ph idx="1"/>
          </p:nvPr>
        </p:nvSpPr>
        <p:spPr>
          <a:xfrm>
            <a:off x="1382106" y="1790700"/>
            <a:ext cx="6383290" cy="2803926"/>
          </a:xfrm>
        </p:spPr>
        <p:txBody>
          <a:bodyPr/>
          <a:lstStyle/>
          <a:p>
            <a:pPr marL="0" indent="0">
              <a:buNone/>
            </a:pPr>
            <a:endParaRPr lang="nb-NO" dirty="0"/>
          </a:p>
          <a:p>
            <a:r>
              <a:rPr lang="nb-NO" sz="1800" dirty="0"/>
              <a:t>bruk av </a:t>
            </a:r>
            <a:r>
              <a:rPr lang="nb-NO" sz="1800" b="1" i="1" dirty="0"/>
              <a:t>pedagogiske virkemidler </a:t>
            </a:r>
            <a:r>
              <a:rPr lang="nb-NO" sz="1800" dirty="0"/>
              <a:t>for å bidra til at personer som har langvarige helseutfordringer og deres pårørende kan få økt kunnskap om egen situasjon og bli styrket i mestring av det å leve med slike utfordringer </a:t>
            </a:r>
          </a:p>
          <a:p>
            <a:endParaRPr lang="nb-NO" u="sng" dirty="0">
              <a:hlinkClick r:id="rId3"/>
            </a:endParaRPr>
          </a:p>
          <a:p>
            <a:endParaRPr lang="nb-NO" u="sng" dirty="0">
              <a:hlinkClick r:id="rId3"/>
            </a:endParaRPr>
          </a:p>
          <a:p>
            <a:endParaRPr lang="nb-NO" u="sng" dirty="0">
              <a:hlinkClick r:id="rId3"/>
            </a:endParaRPr>
          </a:p>
          <a:p>
            <a:endParaRPr lang="nb-NO" u="sng" dirty="0">
              <a:hlinkClick r:id="rId3"/>
            </a:endParaRPr>
          </a:p>
          <a:p>
            <a:endParaRPr lang="nb-NO" u="sng" dirty="0">
              <a:hlinkClick r:id="rId3"/>
            </a:endParaRPr>
          </a:p>
          <a:p>
            <a:pPr marL="0" indent="0">
              <a:buNone/>
            </a:pPr>
            <a:r>
              <a:rPr lang="nb-NO" u="sng" dirty="0">
                <a:hlinkClick r:id="rId3"/>
              </a:rPr>
              <a:t>https://mestring.no/hva-er-laering-og-mestring/sentrale-begreper/helsepedagogikk-2/</a:t>
            </a:r>
            <a:r>
              <a:rPr lang="nb-NO" dirty="0"/>
              <a:t>. </a:t>
            </a:r>
          </a:p>
        </p:txBody>
      </p:sp>
    </p:spTree>
    <p:extLst>
      <p:ext uri="{BB962C8B-B14F-4D97-AF65-F5344CB8AC3E}">
        <p14:creationId xmlns:p14="http://schemas.microsoft.com/office/powerpoint/2010/main" val="3277392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6"/>
          <p:cNvSpPr txBox="1">
            <a:spLocks/>
          </p:cNvSpPr>
          <p:nvPr/>
        </p:nvSpPr>
        <p:spPr>
          <a:xfrm>
            <a:off x="2843808" y="1536223"/>
            <a:ext cx="2295434" cy="1774506"/>
          </a:xfrm>
          <a:prstGeom prst="ellipse">
            <a:avLst/>
          </a:prstGeom>
          <a:solidFill>
            <a:srgbClr val="00B1B8">
              <a:alpha val="57647"/>
            </a:srgbClr>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34290" tIns="34290" rIns="3429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9pPr>
          </a:lstStyle>
          <a:p>
            <a:pPr algn="ctr" fontAlgn="auto"/>
            <a:r>
              <a:rPr lang="nb-NO" sz="1500" dirty="0">
                <a:latin typeface="Corbel"/>
                <a:cs typeface="Corbel"/>
              </a:rPr>
              <a:t>Forskningsbasert kunnskap </a:t>
            </a:r>
          </a:p>
        </p:txBody>
      </p:sp>
      <p:sp>
        <p:nvSpPr>
          <p:cNvPr id="5" name="Plassholder for innhold 6"/>
          <p:cNvSpPr txBox="1">
            <a:spLocks/>
          </p:cNvSpPr>
          <p:nvPr/>
        </p:nvSpPr>
        <p:spPr>
          <a:xfrm>
            <a:off x="4517995" y="2270011"/>
            <a:ext cx="2295434" cy="1774506"/>
          </a:xfrm>
          <a:prstGeom prst="ellipse">
            <a:avLst/>
          </a:prstGeom>
          <a:solidFill>
            <a:srgbClr val="00B1B8">
              <a:alpha val="57647"/>
            </a:srgbClr>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34290" tIns="34290" rIns="3429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9pPr>
          </a:lstStyle>
          <a:p>
            <a:pPr algn="ctr" fontAlgn="auto"/>
            <a:r>
              <a:rPr lang="nb-NO" sz="1500" dirty="0">
                <a:latin typeface="Corbel"/>
                <a:cs typeface="Corbel"/>
              </a:rPr>
              <a:t>Erfaringsbasert kunnskap </a:t>
            </a:r>
          </a:p>
        </p:txBody>
      </p:sp>
      <p:sp>
        <p:nvSpPr>
          <p:cNvPr id="6" name="Plassholder for innhold 6"/>
          <p:cNvSpPr txBox="1">
            <a:spLocks/>
          </p:cNvSpPr>
          <p:nvPr/>
        </p:nvSpPr>
        <p:spPr>
          <a:xfrm>
            <a:off x="3167845" y="3003798"/>
            <a:ext cx="2295434" cy="1774506"/>
          </a:xfrm>
          <a:prstGeom prst="ellipse">
            <a:avLst/>
          </a:prstGeom>
          <a:solidFill>
            <a:srgbClr val="00B1B8">
              <a:alpha val="57647"/>
            </a:srgbClr>
          </a:solidFill>
          <a:ln w="9525" cap="flat" cmpd="sng" algn="ctr">
            <a:noFill/>
            <a:prstDash val="solid"/>
          </a:ln>
        </p:spPr>
        <p:style>
          <a:lnRef idx="1">
            <a:schemeClr val="accent1"/>
          </a:lnRef>
          <a:fillRef idx="3">
            <a:schemeClr val="accent1"/>
          </a:fillRef>
          <a:effectRef idx="2">
            <a:schemeClr val="accent1"/>
          </a:effectRef>
          <a:fontRef idx="minor">
            <a:schemeClr val="lt1"/>
          </a:fontRef>
        </p:style>
        <p:txBody>
          <a:bodyPr vert="horz" lIns="34290" tIns="34290" rIns="34290" bIns="3429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lt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lt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lt1"/>
                </a:solidFill>
                <a:latin typeface="+mn-lt"/>
                <a:ea typeface="+mn-ea"/>
                <a:cs typeface="+mn-cs"/>
              </a:defRPr>
            </a:lvl9pPr>
          </a:lstStyle>
          <a:p>
            <a:pPr algn="ctr" fontAlgn="auto"/>
            <a:r>
              <a:rPr lang="nb-NO" sz="1500" dirty="0">
                <a:latin typeface="Corbel"/>
                <a:cs typeface="Corbel"/>
              </a:rPr>
              <a:t>Brukerkunnskap </a:t>
            </a:r>
          </a:p>
        </p:txBody>
      </p:sp>
      <p:sp>
        <p:nvSpPr>
          <p:cNvPr id="7" name="Tittel 6">
            <a:extLst>
              <a:ext uri="{FF2B5EF4-FFF2-40B4-BE49-F238E27FC236}">
                <a16:creationId xmlns:a16="http://schemas.microsoft.com/office/drawing/2014/main" id="{7A8DF488-9CBA-40A2-B529-EB06C560B273}"/>
              </a:ext>
            </a:extLst>
          </p:cNvPr>
          <p:cNvSpPr>
            <a:spLocks noGrp="1"/>
          </p:cNvSpPr>
          <p:nvPr>
            <p:ph type="title"/>
          </p:nvPr>
        </p:nvSpPr>
        <p:spPr>
          <a:xfrm>
            <a:off x="1382106" y="125918"/>
            <a:ext cx="6383290" cy="1032322"/>
          </a:xfrm>
        </p:spPr>
        <p:txBody>
          <a:bodyPr/>
          <a:lstStyle/>
          <a:p>
            <a:r>
              <a:rPr lang="nb-NO" dirty="0"/>
              <a:t>Kunnskapsbasert praksis</a:t>
            </a:r>
          </a:p>
        </p:txBody>
      </p:sp>
    </p:spTree>
    <p:extLst>
      <p:ext uri="{BB962C8B-B14F-4D97-AF65-F5344CB8AC3E}">
        <p14:creationId xmlns:p14="http://schemas.microsoft.com/office/powerpoint/2010/main" val="3593326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A8472868-AAD0-4181-BA1A-F929655CC930}"/>
              </a:ext>
            </a:extLst>
          </p:cNvPr>
          <p:cNvSpPr>
            <a:spLocks noGrp="1" noChangeArrowheads="1"/>
          </p:cNvSpPr>
          <p:nvPr>
            <p:ph type="title"/>
          </p:nvPr>
        </p:nvSpPr>
        <p:spPr bwMode="auto">
          <a:xfrm>
            <a:off x="1428750" y="1835888"/>
            <a:ext cx="6286500" cy="155235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a:bodyPr>
          <a:lstStyle/>
          <a:p>
            <a:r>
              <a:rPr lang="nb-NO" dirty="0"/>
              <a:t>Pedagogiske virkemidler </a:t>
            </a:r>
            <a:br>
              <a:rPr lang="nb-NO" sz="3200" b="1" dirty="0"/>
            </a:br>
            <a:r>
              <a:rPr lang="nb-NO" sz="1800" dirty="0"/>
              <a:t>er</a:t>
            </a:r>
            <a:r>
              <a:rPr lang="nb-NO" altLang="nb-NO" sz="1800" dirty="0"/>
              <a:t> metoder som bidrar til oppmerksomhet, oppdagelse og økt grad av mestring</a:t>
            </a:r>
          </a:p>
        </p:txBody>
      </p:sp>
      <p:pic>
        <p:nvPicPr>
          <p:cNvPr id="3" name="Plassholder for innhold 4" descr="grønt gress 2 avlangt.png">
            <a:extLst>
              <a:ext uri="{FF2B5EF4-FFF2-40B4-BE49-F238E27FC236}">
                <a16:creationId xmlns:a16="http://schemas.microsoft.com/office/drawing/2014/main" id="{21BFCF44-09ED-4287-962E-E8D162E02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1" y="4076700"/>
            <a:ext cx="908304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PP Diakonhjemmet Sykehus_standardmal">
  <a:themeElements>
    <a:clrScheme name="Diakonhjemmet">
      <a:dk1>
        <a:sysClr val="windowText" lastClr="000000"/>
      </a:dk1>
      <a:lt1>
        <a:sysClr val="window" lastClr="FFFFFF"/>
      </a:lt1>
      <a:dk2>
        <a:srgbClr val="1F497D"/>
      </a:dk2>
      <a:lt2>
        <a:srgbClr val="EEECE1"/>
      </a:lt2>
      <a:accent1>
        <a:srgbClr val="B00B2D"/>
      </a:accent1>
      <a:accent2>
        <a:srgbClr val="6F6F6F"/>
      </a:accent2>
      <a:accent3>
        <a:srgbClr val="22549F"/>
      </a:accent3>
      <a:accent4>
        <a:srgbClr val="F39200"/>
      </a:accent4>
      <a:accent5>
        <a:srgbClr val="16764E"/>
      </a:accent5>
      <a:accent6>
        <a:srgbClr val="8064A2"/>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 Diakonhjemmet Sykehus_standardmal.potx" id="{0433C31D-28D4-4CAD-90DF-BC0D78D84EBA}" vid="{0B3FC91F-0DE5-49AC-959A-8E8D0376F05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Diakonhjemmet Sykehus_standardmal</Template>
  <TotalTime>925</TotalTime>
  <Words>2240</Words>
  <Application>Microsoft Office PowerPoint</Application>
  <PresentationFormat>Skjermfremvisning (16:9)</PresentationFormat>
  <Paragraphs>230</Paragraphs>
  <Slides>19</Slides>
  <Notes>9</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19</vt:i4>
      </vt:variant>
    </vt:vector>
  </HeadingPairs>
  <TitlesOfParts>
    <vt:vector size="30" baseType="lpstr">
      <vt:lpstr>Adobe Caslon Pro</vt:lpstr>
      <vt:lpstr>Arial</vt:lpstr>
      <vt:lpstr>Calibri</vt:lpstr>
      <vt:lpstr>Cambria</vt:lpstr>
      <vt:lpstr>Corbel</vt:lpstr>
      <vt:lpstr>Times</vt:lpstr>
      <vt:lpstr>Times New Roman</vt:lpstr>
      <vt:lpstr>Trade Gothic LT Std</vt:lpstr>
      <vt:lpstr>Tw Cen MT</vt:lpstr>
      <vt:lpstr>Wingdings</vt:lpstr>
      <vt:lpstr>PP Diakonhjemmet Sykehus_standardmal</vt:lpstr>
      <vt:lpstr>Hvordan arrangere kurs for personer med revmatiske sykdommer?</vt:lpstr>
      <vt:lpstr>Mål for undervisningen:</vt:lpstr>
      <vt:lpstr>PowerPoint-presentasjon</vt:lpstr>
      <vt:lpstr>Forberedelser:</vt:lpstr>
      <vt:lpstr>Læring</vt:lpstr>
      <vt:lpstr>PowerPoint-presentasjon</vt:lpstr>
      <vt:lpstr>Helsepedagogikk</vt:lpstr>
      <vt:lpstr>Kunnskapsbasert praksis</vt:lpstr>
      <vt:lpstr>Pedagogiske virkemidler  er metoder som bidrar til oppmerksomhet, oppdagelse og økt grad av mestring</vt:lpstr>
      <vt:lpstr>Helsepedagogiske virkemiddel </vt:lpstr>
      <vt:lpstr>Ufullstendige setninger, eksempler:</vt:lpstr>
      <vt:lpstr>Bruk av ufullstendige setninger (Setningsutfylling som prosess) </vt:lpstr>
      <vt:lpstr>PowerPoint-presentasjon</vt:lpstr>
      <vt:lpstr>Helsepedagogiske virkemiddel </vt:lpstr>
      <vt:lpstr>Likeperson</vt:lpstr>
      <vt:lpstr>Helsepedagogiske virkemiddel </vt:lpstr>
      <vt:lpstr> Grupper </vt:lpstr>
      <vt:lpstr>Relevante nettsteder og litteratur:</vt:lpstr>
      <vt:lpstr>PowerPoint-presentasjon</vt:lpstr>
    </vt:vector>
  </TitlesOfParts>
  <Company>Diakonhjemmet Sykehus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Pernille Lønne Mørkhagen</dc:creator>
  <dc:description>PowerPoint-mal 2016</dc:description>
  <cp:lastModifiedBy>Liv Rognerud Eriksson</cp:lastModifiedBy>
  <cp:revision>82</cp:revision>
  <dcterms:created xsi:type="dcterms:W3CDTF">2019-09-25T12:46:43Z</dcterms:created>
  <dcterms:modified xsi:type="dcterms:W3CDTF">2020-11-23T08:44:44Z</dcterms:modified>
</cp:coreProperties>
</file>