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59" r:id="rId3"/>
    <p:sldId id="257" r:id="rId4"/>
    <p:sldId id="505" r:id="rId5"/>
    <p:sldId id="258" r:id="rId6"/>
    <p:sldId id="259" r:id="rId7"/>
    <p:sldId id="260" r:id="rId8"/>
    <p:sldId id="508" r:id="rId9"/>
    <p:sldId id="509" r:id="rId10"/>
    <p:sldId id="554" r:id="rId11"/>
    <p:sldId id="555" r:id="rId12"/>
    <p:sldId id="556" r:id="rId13"/>
    <p:sldId id="261" r:id="rId14"/>
    <p:sldId id="510" r:id="rId15"/>
    <p:sldId id="541" r:id="rId16"/>
    <p:sldId id="542" r:id="rId17"/>
    <p:sldId id="543" r:id="rId18"/>
    <p:sldId id="547" r:id="rId19"/>
    <p:sldId id="544" r:id="rId20"/>
    <p:sldId id="548" r:id="rId21"/>
    <p:sldId id="546" r:id="rId22"/>
    <p:sldId id="560" r:id="rId23"/>
    <p:sldId id="551" r:id="rId24"/>
    <p:sldId id="552" r:id="rId25"/>
    <p:sldId id="553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6660112-8A68-4F3E-8777-14066DF6A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C98A6A60-5B38-4217-B9CD-3E5F207D7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9722055A-9C4E-4FC8-8D85-593CE1D6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4441-1C28-43B1-9DC2-A7C8499171B7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756BFCC8-2A20-4B6E-93D6-FC68900A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A6AFE3BF-F277-4D58-AF6F-9E201505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2A-6EF8-4629-AC3C-5C8FC7243C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764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0A9D730-FF40-475D-827A-C6DA9193D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FE1C752A-C967-4C9A-9E8A-9076E86D8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EC5F3366-1003-4482-A2A0-B6B26376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4441-1C28-43B1-9DC2-A7C8499171B7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A2D7B534-1C11-4B40-8FB4-019E42E0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B0C6E6FC-8A56-4115-ACFE-2D5F0F63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2A-6EF8-4629-AC3C-5C8FC7243C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99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xmlns="" id="{0142DF72-9DDE-4649-AD22-C5D61D818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9C283991-A1EF-4A3E-8ED7-CBEF4CE11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C5885473-2573-46C1-A37B-E20D539AD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4441-1C28-43B1-9DC2-A7C8499171B7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DB2427DF-15AB-4533-8990-20330340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036659CF-3D17-4184-A372-5D5C9FC5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2A-6EF8-4629-AC3C-5C8FC7243C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756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E83E5FF-7042-4F0A-B174-2D68191D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16FCBA0-71B6-408D-979C-D9F5F53D5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97904A0-936B-4626-A80D-A225EF17F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4441-1C28-43B1-9DC2-A7C8499171B7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2242DC7-502A-46F4-A70D-7633CD0FD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F79295C-C859-4F47-AA15-EE0B5F20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2A-6EF8-4629-AC3C-5C8FC7243C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103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CEED6AD-AEF5-480F-A89C-9F694EF9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23D4FF17-9C83-41C9-A243-8388E840E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3C6D0834-4426-44CF-A391-5F726D61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4441-1C28-43B1-9DC2-A7C8499171B7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FE77283-9AD2-4CB0-9C99-332F4E26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8205E32F-116B-40E8-AE1B-3ECA69FC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2A-6EF8-4629-AC3C-5C8FC7243C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713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5097561-B89C-48F0-9205-52423364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03679971-94AE-46FD-91BA-01F12C10C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4384FB0E-0545-4209-94CB-A8D2AB623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C19A4651-DFB5-44BC-8F86-B39F49FDD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4441-1C28-43B1-9DC2-A7C8499171B7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ADBC7E02-A13E-4A6A-B059-4599FEC8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6C10C8E9-E775-45FB-A3F9-B8F7B09E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2A-6EF8-4629-AC3C-5C8FC7243C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602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E87444A-7CA0-418F-A7D4-9CCC1D4C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2F0544A2-3263-44B5-9FFC-FAD81F9F8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1BE76B2E-5BA3-4A46-AD98-6F285D29C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xmlns="" id="{22677921-1292-43B3-A944-F079A2478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xmlns="" id="{007E83A9-6063-487B-8182-2B53EDAC1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12B5B496-776C-4F60-927D-517707CA7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4441-1C28-43B1-9DC2-A7C8499171B7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xmlns="" id="{F8C4517D-3BF7-4787-BC5F-24F8AEADA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xmlns="" id="{3190DF5C-456A-45A1-A6D1-5A4AC643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2A-6EF8-4629-AC3C-5C8FC7243C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21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85CC2D6-57C7-4A66-80FE-4F83270A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E5C87729-4913-4EBC-9DEA-2E0D8840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4441-1C28-43B1-9DC2-A7C8499171B7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068D1521-E46A-494D-A5BC-DC8EB87C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EB5F070B-D88C-4863-82C6-A6C557F5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2A-6EF8-4629-AC3C-5C8FC7243C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20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5CED973B-6A59-4A2F-AF21-EECE3AF5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4441-1C28-43B1-9DC2-A7C8499171B7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xmlns="" id="{AC8D2C9C-02A7-4E7E-9D6D-B4FDA942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xmlns="" id="{AF95EC29-CB64-4E53-B03E-476CE36E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2A-6EF8-4629-AC3C-5C8FC7243C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62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6E28C9C-8E33-43B9-81D9-CFB004A72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FE717D4C-C489-4760-9D04-5CC82FF45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98DC2C08-37BE-4F7B-9676-89F57B3E9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22150A67-CFE4-473C-B5CC-29030757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4441-1C28-43B1-9DC2-A7C8499171B7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38921FAD-52EE-4CD5-BCA9-970154E5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12978774-F0CA-4510-B3D6-E4806CF9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2A-6EF8-4629-AC3C-5C8FC7243C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863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FD6DD72-3669-4756-9A7A-C13C7654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6FE90B36-8CE9-470E-9770-7290FE3CF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5D461584-53E2-40FB-9A3D-2EB6FEE82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F4250078-D90D-4400-8AF5-279150CBF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4441-1C28-43B1-9DC2-A7C8499171B7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F1943DA5-6E14-4914-8FF3-A1BFC411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64AA196F-5DBA-464A-97EA-6ECA25E6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962A-6EF8-4629-AC3C-5C8FC7243C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520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xmlns="" id="{F5232AB2-4C64-49AB-8262-AA0BE8FB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B7093A1B-7745-4275-8146-B66C5097E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E2377F1-CC5F-48B3-B3CB-E73B45793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34441-1C28-43B1-9DC2-A7C8499171B7}" type="datetimeFigureOut">
              <a:rPr lang="nb-NO" smtClean="0"/>
              <a:t>20.11.2020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AA8BA0A6-17EC-4A4A-A200-E523EF014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FD6FC35B-DBB5-4589-B305-F94B1DF0A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A962A-6EF8-4629-AC3C-5C8FC7243C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448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481200E-41EE-48A6-B7FD-1DC8F2C114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Alvorlige organ-manifestasjoner ved </a:t>
            </a:r>
            <a:r>
              <a:rPr lang="nb-NO" dirty="0" err="1"/>
              <a:t>anca</a:t>
            </a:r>
            <a:r>
              <a:rPr lang="nb-NO" dirty="0"/>
              <a:t>-assosiert </a:t>
            </a:r>
            <a:r>
              <a:rPr lang="nb-NO" dirty="0" err="1"/>
              <a:t>vaskulitt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41A299DB-D1D1-44D8-B386-C84823BCFA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Synøve Kalstad</a:t>
            </a:r>
          </a:p>
          <a:p>
            <a:r>
              <a:rPr lang="nb-NO" dirty="0"/>
              <a:t>Overlege </a:t>
            </a:r>
            <a:r>
              <a:rPr lang="nb-NO" dirty="0" err="1"/>
              <a:t>revma</a:t>
            </a:r>
            <a:r>
              <a:rPr lang="nb-NO" dirty="0"/>
              <a:t> </a:t>
            </a:r>
            <a:r>
              <a:rPr lang="nb-NO" dirty="0" err="1"/>
              <a:t>avd</a:t>
            </a:r>
            <a:r>
              <a:rPr lang="nb-NO" dirty="0"/>
              <a:t> UNN</a:t>
            </a:r>
          </a:p>
          <a:p>
            <a:r>
              <a:rPr lang="nb-NO" dirty="0"/>
              <a:t>Nov 2020</a:t>
            </a:r>
          </a:p>
        </p:txBody>
      </p:sp>
    </p:spTree>
    <p:extLst>
      <p:ext uri="{BB962C8B-B14F-4D97-AF65-F5344CB8AC3E}">
        <p14:creationId xmlns:p14="http://schemas.microsoft.com/office/powerpoint/2010/main" val="1001546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98F88C-E073-4CD6-BFF7-07B44F0C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Histologi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A2B71E3E-3503-4CE0-A9B3-58C8824E3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Chapel</a:t>
            </a:r>
            <a:r>
              <a:rPr lang="nb-NO" dirty="0"/>
              <a:t> Hill definisjon GPA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70E633F1-35C0-41AC-BDA0-EE6B38585D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err="1"/>
              <a:t>Nekrotiserende</a:t>
            </a:r>
            <a:r>
              <a:rPr lang="nb-NO" dirty="0"/>
              <a:t> </a:t>
            </a:r>
            <a:r>
              <a:rPr lang="nb-N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granulomatøs</a:t>
            </a:r>
            <a:r>
              <a:rPr lang="nb-NO" dirty="0"/>
              <a:t> betennelse, oftest i luftveier</a:t>
            </a:r>
          </a:p>
          <a:p>
            <a:r>
              <a:rPr lang="nb-NO" dirty="0" err="1"/>
              <a:t>Nekrotiserende</a:t>
            </a:r>
            <a:r>
              <a:rPr lang="nb-NO" dirty="0"/>
              <a:t> </a:t>
            </a:r>
            <a:r>
              <a:rPr lang="nb-NO" dirty="0" err="1"/>
              <a:t>vaskulitt</a:t>
            </a:r>
            <a:r>
              <a:rPr lang="nb-NO" dirty="0"/>
              <a:t> i små/mellomstore kar</a:t>
            </a:r>
          </a:p>
          <a:p>
            <a:r>
              <a:rPr lang="nb-NO" dirty="0" err="1"/>
              <a:t>Nekrotiserende</a:t>
            </a:r>
            <a:r>
              <a:rPr lang="nb-NO" dirty="0"/>
              <a:t> glomerulonefritt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xmlns="" id="{5DAB91E8-20CF-43CE-957E-DE66D1013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err="1"/>
              <a:t>Chapel</a:t>
            </a:r>
            <a:r>
              <a:rPr lang="nb-NO" dirty="0"/>
              <a:t> Hill definisjon MPA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xmlns="" id="{38314710-DD59-423E-AD33-DFCCFF1218F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 err="1"/>
              <a:t>Nekrotiserende</a:t>
            </a:r>
            <a:r>
              <a:rPr lang="nb-NO" dirty="0"/>
              <a:t> </a:t>
            </a:r>
            <a:r>
              <a:rPr lang="nb-NO" dirty="0" err="1"/>
              <a:t>småkarsvaskulitt</a:t>
            </a:r>
            <a:r>
              <a:rPr lang="nb-NO" dirty="0"/>
              <a:t> med lite immunnedslag</a:t>
            </a:r>
          </a:p>
          <a:p>
            <a:r>
              <a:rPr lang="nb-NO" dirty="0" err="1"/>
              <a:t>Nekrotiserende</a:t>
            </a:r>
            <a:r>
              <a:rPr lang="nb-NO" dirty="0"/>
              <a:t> arteritt i små/mellomstore kar kan være tilstede</a:t>
            </a:r>
          </a:p>
          <a:p>
            <a:r>
              <a:rPr lang="nb-NO" dirty="0" err="1"/>
              <a:t>Nekrotiserende</a:t>
            </a:r>
            <a:r>
              <a:rPr lang="nb-NO" dirty="0"/>
              <a:t> glomerulonefritt</a:t>
            </a:r>
          </a:p>
          <a:p>
            <a:r>
              <a:rPr lang="nb-NO" dirty="0" err="1"/>
              <a:t>Lungekapallaritt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6237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xmlns="" id="{A17333CD-E800-4072-B506-7CF36BAE3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9" y="522514"/>
            <a:ext cx="10179575" cy="56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9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CFB9289-67F6-444F-A5FD-3B72A4BBC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Surrogatmarkører for glomerulonefritt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4E9896B0-1AFE-4C48-AA3C-F055EF692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Hematuri med </a:t>
            </a:r>
            <a:r>
              <a:rPr lang="nb-NO" dirty="0" err="1"/>
              <a:t>rbc</a:t>
            </a:r>
            <a:r>
              <a:rPr lang="nb-NO" dirty="0"/>
              <a:t>-sylindre eller &gt; 10% </a:t>
            </a:r>
            <a:r>
              <a:rPr lang="nb-NO" dirty="0" err="1"/>
              <a:t>dysmorfe</a:t>
            </a:r>
            <a:r>
              <a:rPr lang="nb-NO" dirty="0"/>
              <a:t> røde</a:t>
            </a:r>
          </a:p>
          <a:p>
            <a:r>
              <a:rPr lang="nb-NO" dirty="0" err="1"/>
              <a:t>Urinstix</a:t>
            </a:r>
            <a:r>
              <a:rPr lang="nb-NO" dirty="0"/>
              <a:t>: 2+ på blod OG 2+ på albumin</a:t>
            </a:r>
          </a:p>
        </p:txBody>
      </p:sp>
    </p:spTree>
    <p:extLst>
      <p:ext uri="{BB962C8B-B14F-4D97-AF65-F5344CB8AC3E}">
        <p14:creationId xmlns:p14="http://schemas.microsoft.com/office/powerpoint/2010/main" val="2592910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xmlns="" id="{EBC7CA35-55B1-4352-9039-FE4A5B215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595" y="859971"/>
            <a:ext cx="6918626" cy="49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53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2120176-65FC-437C-9483-12E819CC36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kasuistikker</a:t>
            </a:r>
          </a:p>
        </p:txBody>
      </p:sp>
    </p:spTree>
    <p:extLst>
      <p:ext uri="{BB962C8B-B14F-4D97-AF65-F5344CB8AC3E}">
        <p14:creationId xmlns:p14="http://schemas.microsoft.com/office/powerpoint/2010/main" val="97999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4A63359-5967-4632-A216-8B1101EE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GPA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E1D8DAA0-0EBD-42E7-AC37-E3FEB3DC9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4CBCF664-69B4-4850-8746-089CA9117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16" y="1311275"/>
            <a:ext cx="4314825" cy="51816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88BEFB40-1C54-4DDD-B133-AB41CFCF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122" y="5242720"/>
            <a:ext cx="2047875" cy="77152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B6F5D552-24E8-45D4-9ABE-EB2827AA2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025" y="1308102"/>
            <a:ext cx="59055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90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5D04696-1D78-430A-8F59-41587C96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789"/>
          </a:xfrm>
        </p:spPr>
        <p:txBody>
          <a:bodyPr>
            <a:normAutofit fontScale="90000"/>
          </a:bodyPr>
          <a:lstStyle/>
          <a:p>
            <a:r>
              <a:rPr lang="nb-NO" dirty="0"/>
              <a:t>EGPA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D582B853-E4CE-4B20-ABCE-06DC0D4AC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505" y="4957082"/>
            <a:ext cx="1666875" cy="36195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831D8B29-34F2-47FD-90B2-4771B65FA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716" y="828675"/>
            <a:ext cx="60198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C261758-79C8-4013-8DC2-0B8C70A9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304"/>
          </a:xfrm>
        </p:spPr>
        <p:txBody>
          <a:bodyPr/>
          <a:lstStyle/>
          <a:p>
            <a:r>
              <a:rPr lang="nb-NO" dirty="0"/>
              <a:t>MPA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C9166045-90B7-4429-BFA0-46170EDF1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325" y="5499327"/>
            <a:ext cx="1514475" cy="56197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239DC09E-A99D-4A66-AE4A-8EEFAC036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245" y="1484923"/>
            <a:ext cx="7421483" cy="457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11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DD6CEE8-477F-4C47-A492-690971E8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Ved mistanke om AAV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022BFE05-BF46-4D26-A5AA-1463738F4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Stille rett diagnose</a:t>
            </a:r>
          </a:p>
          <a:p>
            <a:r>
              <a:rPr lang="nb-NO" dirty="0"/>
              <a:t>Utelukke andre diagnoser- spesielt infeksjon</a:t>
            </a:r>
          </a:p>
          <a:p>
            <a:r>
              <a:rPr lang="nb-NO" dirty="0"/>
              <a:t>Kartlegge utbredelse/organaffeksjon av AAV</a:t>
            </a:r>
          </a:p>
        </p:txBody>
      </p:sp>
    </p:spTree>
    <p:extLst>
      <p:ext uri="{BB962C8B-B14F-4D97-AF65-F5344CB8AC3E}">
        <p14:creationId xmlns:p14="http://schemas.microsoft.com/office/powerpoint/2010/main" val="2638125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xmlns="" id="{A51CAB1B-65D7-444D-86FC-81D715242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381000"/>
            <a:ext cx="94297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5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6151A94-C8F1-4DD0-99A0-54B3F396F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DISPOSISJON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B4220A0B-EC21-4031-A626-56415690E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Klassifikasjon</a:t>
            </a:r>
          </a:p>
          <a:p>
            <a:r>
              <a:rPr lang="nb-NO" dirty="0"/>
              <a:t>Kasuistikker</a:t>
            </a:r>
          </a:p>
          <a:p>
            <a:r>
              <a:rPr lang="nb-NO" dirty="0"/>
              <a:t>Klinikk</a:t>
            </a:r>
          </a:p>
          <a:p>
            <a:r>
              <a:rPr lang="nb-NO" dirty="0"/>
              <a:t>Behandling </a:t>
            </a:r>
          </a:p>
        </p:txBody>
      </p:sp>
    </p:spTree>
    <p:extLst>
      <p:ext uri="{BB962C8B-B14F-4D97-AF65-F5344CB8AC3E}">
        <p14:creationId xmlns:p14="http://schemas.microsoft.com/office/powerpoint/2010/main" val="2818601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A5B662C6-AA67-4FFE-BD8B-94D811BBC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09" y="667970"/>
            <a:ext cx="6258494" cy="366175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50422FB7-2AF9-4AE6-BD61-213E785A8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431" y="3634154"/>
            <a:ext cx="6124814" cy="228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96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685DA69B-1122-4D48-9634-A2B2BFE14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Utredning- andre spesialiteter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90D50E3D-47FF-459C-8759-C8C957068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Billeddiagnostikk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E87F5B2C-E83F-4A9E-8856-C23031E8C4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HR CT </a:t>
            </a:r>
            <a:r>
              <a:rPr lang="nb-NO" dirty="0" err="1"/>
              <a:t>thorax</a:t>
            </a:r>
            <a:endParaRPr lang="nb-NO" dirty="0"/>
          </a:p>
          <a:p>
            <a:r>
              <a:rPr lang="nb-NO" dirty="0"/>
              <a:t>CT bihuler</a:t>
            </a:r>
          </a:p>
          <a:p>
            <a:r>
              <a:rPr lang="nb-NO" i="1" dirty="0"/>
              <a:t>MR </a:t>
            </a:r>
            <a:r>
              <a:rPr lang="nb-NO" i="1" dirty="0" err="1"/>
              <a:t>orbita</a:t>
            </a:r>
            <a:endParaRPr lang="nb-NO" i="1" dirty="0"/>
          </a:p>
          <a:p>
            <a:r>
              <a:rPr lang="nb-NO" i="1" dirty="0"/>
              <a:t>MR cerebrum</a:t>
            </a:r>
          </a:p>
          <a:p>
            <a:r>
              <a:rPr lang="nb-NO" i="1" dirty="0"/>
              <a:t>MR cor</a:t>
            </a:r>
          </a:p>
          <a:p>
            <a:r>
              <a:rPr lang="nb-NO" i="1" dirty="0"/>
              <a:t>CT </a:t>
            </a:r>
            <a:r>
              <a:rPr lang="nb-NO" i="1" dirty="0" err="1"/>
              <a:t>collum</a:t>
            </a:r>
            <a:r>
              <a:rPr lang="nb-NO" i="1" dirty="0"/>
              <a:t>/abdomen/bekken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xmlns="" id="{86E2E8C6-4539-4BE9-AB25-C91C40055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Tilsyn andre spesialister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xmlns="" id="{1E97005F-2DDF-437B-87C1-F4F1163074E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Kardiolog: </a:t>
            </a:r>
            <a:r>
              <a:rPr lang="nb-NO" dirty="0" err="1"/>
              <a:t>ecco</a:t>
            </a:r>
            <a:r>
              <a:rPr lang="nb-NO" dirty="0"/>
              <a:t>, </a:t>
            </a:r>
            <a:r>
              <a:rPr lang="nb-NO" dirty="0" err="1"/>
              <a:t>coronar</a:t>
            </a:r>
            <a:r>
              <a:rPr lang="nb-NO" dirty="0"/>
              <a:t> </a:t>
            </a:r>
            <a:r>
              <a:rPr lang="nb-NO" dirty="0" err="1"/>
              <a:t>angio</a:t>
            </a:r>
            <a:endParaRPr lang="nb-NO" dirty="0"/>
          </a:p>
          <a:p>
            <a:r>
              <a:rPr lang="nb-NO" dirty="0"/>
              <a:t>ØNH- biopsi</a:t>
            </a:r>
          </a:p>
          <a:p>
            <a:r>
              <a:rPr lang="nb-NO" dirty="0"/>
              <a:t>Lunge-bronkoskopi -</a:t>
            </a:r>
            <a:r>
              <a:rPr lang="nb-NO" dirty="0" err="1"/>
              <a:t>evt</a:t>
            </a:r>
            <a:r>
              <a:rPr lang="nb-NO" dirty="0"/>
              <a:t> biopsi, lungefunksjonstester</a:t>
            </a:r>
          </a:p>
          <a:p>
            <a:r>
              <a:rPr lang="nb-NO" dirty="0"/>
              <a:t>Nefrolog -</a:t>
            </a:r>
            <a:r>
              <a:rPr lang="nb-NO" dirty="0" err="1"/>
              <a:t>evt</a:t>
            </a:r>
            <a:r>
              <a:rPr lang="nb-NO" dirty="0"/>
              <a:t> biopsi</a:t>
            </a:r>
          </a:p>
          <a:p>
            <a:r>
              <a:rPr lang="nb-NO" dirty="0"/>
              <a:t>Nevrolog/</a:t>
            </a:r>
            <a:r>
              <a:rPr lang="nb-NO" dirty="0" err="1"/>
              <a:t>nevrofysiolog</a:t>
            </a:r>
            <a:endParaRPr lang="nb-NO" dirty="0"/>
          </a:p>
          <a:p>
            <a:r>
              <a:rPr lang="nb-NO" dirty="0"/>
              <a:t>Øye </a:t>
            </a:r>
          </a:p>
        </p:txBody>
      </p:sp>
    </p:spTree>
    <p:extLst>
      <p:ext uri="{BB962C8B-B14F-4D97-AF65-F5344CB8AC3E}">
        <p14:creationId xmlns:p14="http://schemas.microsoft.com/office/powerpoint/2010/main" val="916433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154" y="1227772"/>
            <a:ext cx="9222820" cy="5474780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Behandling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8656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xmlns="" id="{49032E22-4F45-499F-91B8-20C4ECEB3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02896" cy="525966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58FBBE8A-93B4-42D5-9423-14D2DE6D5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65" y="4789033"/>
            <a:ext cx="6241739" cy="156822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A4FF583B-F875-4CC4-A846-A97C962F8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813" y="929191"/>
            <a:ext cx="4901375" cy="301143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E1B213F9-403F-4628-9B73-5C232E7BC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488" y="4349182"/>
            <a:ext cx="58769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02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053EF8F-8BFE-4F70-9D9F-C5BD28B19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433444"/>
            <a:ext cx="10515600" cy="4351338"/>
          </a:xfrm>
        </p:spPr>
        <p:txBody>
          <a:bodyPr/>
          <a:lstStyle/>
          <a:p>
            <a:r>
              <a:rPr lang="nb-NO" dirty="0"/>
              <a:t>Utfyllende behandlingsregimer blir snarlig lagt på norskrevmatologi.no /nasjonal veileder i revmatologi</a:t>
            </a:r>
          </a:p>
          <a:p>
            <a:r>
              <a:rPr lang="nb-NO" dirty="0"/>
              <a:t>Husk å inkludere pasienter i </a:t>
            </a:r>
            <a:r>
              <a:rPr lang="nb-NO" dirty="0" err="1"/>
              <a:t>NorVas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715D7181-1D9E-482F-A6FC-147A25EFC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229" y="2004236"/>
            <a:ext cx="9500882" cy="46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23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BA1E367-FF4E-4855-BFE5-CE6910EFEC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Spørsmål?</a:t>
            </a:r>
          </a:p>
        </p:txBody>
      </p:sp>
    </p:spTree>
    <p:extLst>
      <p:ext uri="{BB962C8B-B14F-4D97-AF65-F5344CB8AC3E}">
        <p14:creationId xmlns:p14="http://schemas.microsoft.com/office/powerpoint/2010/main" val="23601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E71AF1C-682A-412D-9A6B-221D3438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Anca</a:t>
            </a:r>
            <a:r>
              <a:rPr lang="nb-NO" dirty="0"/>
              <a:t>-assosiert </a:t>
            </a:r>
            <a:r>
              <a:rPr lang="nb-NO" dirty="0" err="1"/>
              <a:t>vaskulitt</a:t>
            </a:r>
            <a:r>
              <a:rPr lang="nb-NO" dirty="0"/>
              <a:t>- AAV -definisjon </a:t>
            </a:r>
            <a:r>
              <a:rPr lang="nb-NO" dirty="0" err="1"/>
              <a:t>Chapel</a:t>
            </a:r>
            <a:r>
              <a:rPr lang="nb-NO" dirty="0"/>
              <a:t> Hill Consensus </a:t>
            </a:r>
            <a:r>
              <a:rPr lang="nb-NO" dirty="0" err="1"/>
              <a:t>Defintion</a:t>
            </a:r>
            <a:r>
              <a:rPr lang="nb-NO" dirty="0"/>
              <a:t> 2012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884BA8E0-4657-428B-A814-EF4C3AB1E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r>
              <a:rPr lang="nb-NO" dirty="0" err="1"/>
              <a:t>Nekrotiserende</a:t>
            </a:r>
            <a:r>
              <a:rPr lang="nb-NO" dirty="0"/>
              <a:t> </a:t>
            </a:r>
            <a:r>
              <a:rPr lang="nb-NO" dirty="0" err="1"/>
              <a:t>vaskulitt</a:t>
            </a:r>
            <a:r>
              <a:rPr lang="nb-NO" dirty="0"/>
              <a:t> med få eller ingen immunnedslag, som hovedsakelig affiserer små kar (</a:t>
            </a:r>
            <a:r>
              <a:rPr lang="nb-NO" dirty="0" err="1"/>
              <a:t>kapillærer,venuler</a:t>
            </a:r>
            <a:r>
              <a:rPr lang="nb-NO" dirty="0"/>
              <a:t>, arterioler, små arterier) assosiert med MPO-ANCA eller P3-ANCA. Ikke alle pasienter har ANCA.</a:t>
            </a:r>
          </a:p>
        </p:txBody>
      </p:sp>
    </p:spTree>
    <p:extLst>
      <p:ext uri="{BB962C8B-B14F-4D97-AF65-F5344CB8AC3E}">
        <p14:creationId xmlns:p14="http://schemas.microsoft.com/office/powerpoint/2010/main" val="362639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850E03B-0C56-4CD8-B9B1-96CC23C2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Vaskulitt</a:t>
            </a:r>
            <a:r>
              <a:rPr lang="nb-NO" dirty="0"/>
              <a:t> inndelt etter karstørrelse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0C8C3DCD-67C7-46AE-A208-3326A420D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88" y="1466395"/>
            <a:ext cx="6689545" cy="5108575"/>
          </a:xfrm>
        </p:spPr>
      </p:pic>
    </p:spTree>
    <p:extLst>
      <p:ext uri="{BB962C8B-B14F-4D97-AF65-F5344CB8AC3E}">
        <p14:creationId xmlns:p14="http://schemas.microsoft.com/office/powerpoint/2010/main" val="112467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xmlns="" id="{B8ADE353-8A48-498A-8F2F-D41E141E9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047069"/>
            <a:ext cx="73152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3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xmlns="" id="{066F5531-80A0-42CA-9E48-E5F61BB67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386" y="257175"/>
            <a:ext cx="7277100" cy="421005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A6590FEE-1C74-42CD-B8A3-D73101053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086" y="4878841"/>
            <a:ext cx="39624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0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xmlns="" id="{FD4995D3-848E-45FE-9A33-8AA045944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972230"/>
            <a:ext cx="72866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5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A6AC8883-F1B8-4C36-8471-FDC1EDF62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17" y="1847029"/>
            <a:ext cx="8893566" cy="26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2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AD22107D-786F-4903-B4C0-4DA092686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6" y="-80267"/>
            <a:ext cx="7162800" cy="704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7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208</Words>
  <Application>Microsoft Office PowerPoint</Application>
  <PresentationFormat>Widescreen</PresentationFormat>
  <Paragraphs>54</Paragraphs>
  <Slides>25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Office-tema</vt:lpstr>
      <vt:lpstr>Alvorlige organ-manifestasjoner ved anca-assosiert vaskulitt</vt:lpstr>
      <vt:lpstr>DISPOSISJON</vt:lpstr>
      <vt:lpstr>Anca-assosiert vaskulitt- AAV -definisjon Chapel Hill Consensus Defintion 2012</vt:lpstr>
      <vt:lpstr>Vaskulitt inndelt etter karstørrelse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Histologi</vt:lpstr>
      <vt:lpstr>PowerPoint-presentasjon</vt:lpstr>
      <vt:lpstr>Surrogatmarkører for glomerulonefritt</vt:lpstr>
      <vt:lpstr>PowerPoint-presentasjon</vt:lpstr>
      <vt:lpstr>kasuistikker</vt:lpstr>
      <vt:lpstr>GPA</vt:lpstr>
      <vt:lpstr>EGPA</vt:lpstr>
      <vt:lpstr>MPA</vt:lpstr>
      <vt:lpstr>Ved mistanke om AAV</vt:lpstr>
      <vt:lpstr>PowerPoint-presentasjon</vt:lpstr>
      <vt:lpstr>PowerPoint-presentasjon</vt:lpstr>
      <vt:lpstr>Utredning- andre spesialiteter</vt:lpstr>
      <vt:lpstr>Behandling</vt:lpstr>
      <vt:lpstr>PowerPoint-presentasjon</vt:lpstr>
      <vt:lpstr>PowerPoint-presentasjon</vt:lpstr>
      <vt:lpstr>Spørsmål?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Alvorlige manifestasjoner ved anca-assosiert vaskulitt</dc:title>
  <dc:creator>Kalstad Synøve</dc:creator>
  <cp:lastModifiedBy>Kalstad Synøve</cp:lastModifiedBy>
  <cp:revision>44</cp:revision>
  <dcterms:created xsi:type="dcterms:W3CDTF">2020-11-10T09:11:57Z</dcterms:created>
  <dcterms:modified xsi:type="dcterms:W3CDTF">2020-11-20T10:13:03Z</dcterms:modified>
</cp:coreProperties>
</file>