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16" r:id="rId3"/>
    <p:sldId id="315" r:id="rId4"/>
    <p:sldId id="317" r:id="rId5"/>
    <p:sldId id="354" r:id="rId6"/>
    <p:sldId id="353" r:id="rId7"/>
    <p:sldId id="323" r:id="rId8"/>
    <p:sldId id="326" r:id="rId9"/>
    <p:sldId id="320" r:id="rId10"/>
    <p:sldId id="327" r:id="rId11"/>
    <p:sldId id="324" r:id="rId12"/>
    <p:sldId id="325" r:id="rId13"/>
    <p:sldId id="330" r:id="rId14"/>
    <p:sldId id="338" r:id="rId15"/>
    <p:sldId id="357" r:id="rId16"/>
    <p:sldId id="305" r:id="rId17"/>
    <p:sldId id="332" r:id="rId18"/>
    <p:sldId id="311" r:id="rId19"/>
    <p:sldId id="329" r:id="rId20"/>
    <p:sldId id="312" r:id="rId21"/>
    <p:sldId id="328" r:id="rId22"/>
    <p:sldId id="333" r:id="rId23"/>
    <p:sldId id="256" r:id="rId24"/>
    <p:sldId id="342" r:id="rId25"/>
    <p:sldId id="345" r:id="rId26"/>
    <p:sldId id="355" r:id="rId27"/>
    <p:sldId id="347" r:id="rId28"/>
    <p:sldId id="346" r:id="rId29"/>
    <p:sldId id="348" r:id="rId30"/>
    <p:sldId id="350" r:id="rId31"/>
    <p:sldId id="356" r:id="rId32"/>
    <p:sldId id="351" r:id="rId33"/>
    <p:sldId id="266" r:id="rId34"/>
    <p:sldId id="302" r:id="rId35"/>
    <p:sldId id="303" r:id="rId36"/>
    <p:sldId id="352" r:id="rId37"/>
    <p:sldId id="336" r:id="rId3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93944"/>
  </p:normalViewPr>
  <p:slideViewPr>
    <p:cSldViewPr snapToGrid="0" showGuides="1">
      <p:cViewPr varScale="1">
        <p:scale>
          <a:sx n="61" d="100"/>
          <a:sy n="61" d="100"/>
        </p:scale>
        <p:origin x="616" y="60"/>
      </p:cViewPr>
      <p:guideLst>
        <p:guide orient="horz" pos="38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C76948-AC7D-2CA5-B8DD-369A8CFA0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4C6F5E3-EC58-E0D1-F297-AC6FBCD7F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6AD6E1-E27E-F33C-E4F2-DC33DB92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D892A5-2304-865F-8421-F6629F3F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2B727C-C925-6D0D-EB23-9245F54B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69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A163B9-3B24-CEA1-7A4B-508D35F0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E9E4BA9-9F15-8C53-C793-19A7B99FF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9CFED3-0BD5-03FE-657B-4D900BF9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C4B64E-999C-BD1B-524F-78BEC17A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9A065D-DB43-0397-15E0-04F58E5B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6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1F23BDD-9478-FBB1-27EC-4C7F42248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6AA6D71-B146-86DC-9AE1-9CF7B23B3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2294C2-366A-F2DB-0933-16D2AFF0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671BCD-4128-42D6-DC83-28932651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AF5971-E718-83B5-A551-4295F2E3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94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C05546-CE05-9A01-A4CE-512C8755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E56520-4CE8-16A9-E14A-8CC53582B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4A48A8-BD0D-0B0E-56EF-C00CF89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B532EF-2361-E5BA-7777-3B47323B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8F55D1-A921-12B7-215E-49FE1D7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56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BC8781-2985-34D9-0CD1-11CB2853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1F0783-4EB0-F941-E4D4-9619B49E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446B2E-192D-D163-2A64-684CD3CD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15F26B-0E8A-97CF-75C5-6D6FB6DF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46B296-91CD-97C1-62FC-E2CAC745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0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D5E53E-E536-FC4A-77F8-79241819C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C404F9-0D3E-A094-D45D-702DB2930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5AFF0C-09C7-6058-DACC-81DA77222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0BAD51-38D4-F4F7-92F5-F9F51013A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9325A9-1BF1-1FCD-4818-D35250C7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56CE045-C9FD-FBC2-D995-E293A908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03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C85D21-8DC7-B30E-9AAF-0A21333D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D5C205-32D1-F991-B152-CF54628A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F5CA04-5398-A616-6FF8-1BF8905AE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4C4ADEA-E573-0556-A148-CC687842A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7E4EEB7-DDB1-9EC0-DBE6-CDDA4EF50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C2587B0-FC41-760D-EA72-821541CC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0051694-2F46-5F77-DC21-AFD963AD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FA56183-06E4-5764-2EE5-FF866ED7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088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7F3921-3FDF-5561-41B1-D3F6D012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245E520-8BE3-DD9E-630F-1AE9DDC3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386F0C1-1B3D-C8C5-569C-652BD4E5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4E617E-CAC2-A640-610B-1085C6D6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69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7C1EDBA-1B06-D604-13E7-B3561837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0EE2CE0-4C87-2980-4A85-7D55F624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27A7AE-1884-8396-89C5-2D9FB32C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379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71268A-9F9B-3F99-1486-9B7C9BD0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862FEE-CE73-7980-2DBA-966C6237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92E5E4-8C96-95D2-A52D-85CE89F4A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E051E7-E62A-5E25-072E-273C72CC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41D835-8432-07FC-A5DC-15B202A3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01FBB7-17F3-1A43-CCE9-00A53893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12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362C99-310B-7790-2A08-A1091465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3208D9-94B0-726D-2D06-EC7C9492C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DF640C-AD0A-46F3-9D72-4E058DF39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04E8F8-85CC-675A-F341-CEF54C69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12E0529-AD8E-9E08-18CB-2A402503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4FB9F8-8849-0AEF-6160-74117A67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09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796EB2-E075-89DC-2F25-338DD648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9ACB5B7-5DFD-D74E-554F-607DD5ED0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344876-FAE6-7DCB-0A76-8300AE068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A318-0FC3-F74B-A36B-42F77A8FB8E0}" type="datetimeFigureOut">
              <a:rPr lang="nb-NO" smtClean="0"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5C6824-2CEA-7E62-2EA6-3DD715F6C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F01D8C-28A3-8C15-B3F5-0C5A71CFB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7858-DD8B-3841-8715-EE62093660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15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65838" y="1844230"/>
            <a:ext cx="1107275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4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HMS, kvalitetsarbeid og bedriftshelsetjeneste</a:t>
            </a:r>
            <a:br>
              <a:rPr lang="nb-NO" sz="4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endParaRPr lang="nb-NO" sz="16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pPr algn="ctr"/>
            <a:r>
              <a:rPr lang="nb-NO" sz="3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</a:t>
            </a:r>
            <a:r>
              <a:rPr lang="nb-NO" sz="32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va må du ha og hvilke krav gjelder?</a:t>
            </a:r>
            <a:endParaRPr lang="nb-NO" sz="3000" dirty="0">
              <a:solidFill>
                <a:schemeClr val="bg1">
                  <a:lumMod val="85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B6C02156-7CB3-433D-BEA0-6B0786222F1F}"/>
              </a:ext>
            </a:extLst>
          </p:cNvPr>
          <p:cNvGrpSpPr/>
          <p:nvPr/>
        </p:nvGrpSpPr>
        <p:grpSpPr>
          <a:xfrm>
            <a:off x="4624673" y="3904517"/>
            <a:ext cx="2958112" cy="987460"/>
            <a:chOff x="2153260" y="2022322"/>
            <a:chExt cx="7037039" cy="1957087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BB0052D5-A2D1-98C9-E2B9-245A21A0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40FEBF3-1EA9-326D-80DF-229E0FD4BC42}"/>
                </a:ext>
              </a:extLst>
            </p:cNvPr>
            <p:cNvSpPr txBox="1"/>
            <p:nvPr/>
          </p:nvSpPr>
          <p:spPr>
            <a:xfrm>
              <a:off x="2153260" y="3186415"/>
              <a:ext cx="6944921" cy="792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F770F51-3209-B996-B43B-AB582E86DA46}"/>
              </a:ext>
            </a:extLst>
          </p:cNvPr>
          <p:cNvSpPr txBox="1"/>
          <p:nvPr/>
        </p:nvSpPr>
        <p:spPr>
          <a:xfrm>
            <a:off x="1492432" y="5240146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Ole-Vidar Andersland, kommunikasjonsansvarlig</a:t>
            </a:r>
          </a:p>
        </p:txBody>
      </p:sp>
    </p:spTree>
    <p:extLst>
      <p:ext uri="{BB962C8B-B14F-4D97-AF65-F5344CB8AC3E}">
        <p14:creationId xmlns:p14="http://schemas.microsoft.com/office/powerpoint/2010/main" val="204092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Oppsummert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94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Manglende HMS-arbeid kan få konsekvenser for: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Alle virksomheter med ansatte/arbeidstakere er pålagt å drive HMS-arbeid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384F62-0B37-7224-06E2-8BA547531899}"/>
              </a:ext>
            </a:extLst>
          </p:cNvPr>
          <p:cNvSpPr txBox="1"/>
          <p:nvPr/>
        </p:nvSpPr>
        <p:spPr>
          <a:xfrm>
            <a:off x="1677771" y="4927392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Vanligste årsaker til at HMS-mangler avdekkes: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B4F00F3-3F62-3306-3325-19F1D71EDE6F}"/>
              </a:ext>
            </a:extLst>
          </p:cNvPr>
          <p:cNvSpPr txBox="1"/>
          <p:nvPr/>
        </p:nvSpPr>
        <p:spPr>
          <a:xfrm>
            <a:off x="2052000" y="3413258"/>
            <a:ext cx="10263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Ansattes liv, helse og arbeidsevne/-ønske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Virksomhetens drift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Virksomhetens ø</a:t>
            </a:r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konomi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Deg som eier og/eller daglig leder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4A4799-09CE-2799-A081-4DA31AA847BD}"/>
              </a:ext>
            </a:extLst>
          </p:cNvPr>
          <p:cNvSpPr txBox="1"/>
          <p:nvPr/>
        </p:nvSpPr>
        <p:spPr>
          <a:xfrm>
            <a:off x="1656001" y="258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stilles trenge krav til planlegging og dokumentasjon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183124E-9396-4728-7CFC-A1489FDB321B}"/>
              </a:ext>
            </a:extLst>
          </p:cNvPr>
          <p:cNvSpPr txBox="1"/>
          <p:nvPr/>
        </p:nvSpPr>
        <p:spPr>
          <a:xfrm>
            <a:off x="2057443" y="5369084"/>
            <a:ext cx="1026385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Varsler fra ansatte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Ulykker eller nestenulykker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Planlagte og uplanlagte tilsyn fra myndighetene</a:t>
            </a:r>
            <a:endParaRPr lang="nb-NO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det?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9239308" cy="20159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«Kvalitetsarbeid er systematisk arbeid for å forbedre kvaliteten på et produkt, en tjeneste eller en virksomhet. Kvalitetsarbeid skal drives i alle slags bransjer, men det stilles særlig strenge krav i bransjer der kvalitet kan være avgjørende for liv og helse, som i næringsmiddelindustrien – og helsetjenesten.»</a:t>
            </a:r>
          </a:p>
          <a:p>
            <a:pPr algn="r">
              <a:spcBef>
                <a:spcPts val="600"/>
              </a:spcBef>
            </a:pPr>
            <a:br>
              <a:rPr lang="nb-NO" sz="8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Forskrift om ledelse og kvalitetsforbedring </a:t>
            </a:r>
            <a:b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1600" b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 helse- og omsorgstjenesten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4E49F78-FED9-CE99-15D2-32A63C969D82}"/>
              </a:ext>
            </a:extLst>
          </p:cNvPr>
          <p:cNvSpPr txBox="1"/>
          <p:nvPr/>
        </p:nvSpPr>
        <p:spPr>
          <a:xfrm>
            <a:off x="1656000" y="4578275"/>
            <a:ext cx="977606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Mens HMS-arbeid er rettet mot egne ansatte og virksomhetens interne forhold,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pasientsikkerhet og pasientbehandling som er fokus for kvalitetsarbeidet</a:t>
            </a:r>
          </a:p>
        </p:txBody>
      </p:sp>
    </p:spTree>
    <p:extLst>
      <p:ext uri="{BB962C8B-B14F-4D97-AF65-F5344CB8AC3E}">
        <p14:creationId xmlns:p14="http://schemas.microsoft.com/office/powerpoint/2010/main" val="14677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må drive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5999" y="2229120"/>
            <a:ext cx="957805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«Enhver som yter helsetjenester etter denne lov, skal sørge for at virksomheten 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arbeider systematisk for kvalitetsforbedring og pasientsikkerhet.»</a:t>
            </a:r>
          </a:p>
          <a:p>
            <a:endParaRPr lang="nb-NO" sz="8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r"/>
            <a:r>
              <a:rPr lang="nb-NO" sz="16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Lov om </a:t>
            </a:r>
            <a:r>
              <a:rPr lang="nb-NO" sz="16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spesialisthelsetjenetsen</a:t>
            </a:r>
            <a:endParaRPr lang="nb-NO" sz="160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3612063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defineres som god kvalitet på helsetjenester?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80DD420-34C0-11A3-E350-0454A4487911}"/>
              </a:ext>
            </a:extLst>
          </p:cNvPr>
          <p:cNvSpPr txBox="1"/>
          <p:nvPr/>
        </p:nvSpPr>
        <p:spPr>
          <a:xfrm>
            <a:off x="1656000" y="4210123"/>
            <a:ext cx="923930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virkningsfulle</a:t>
            </a:r>
          </a:p>
          <a:p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trygge og sikre</a:t>
            </a:r>
          </a:p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Involverer brukerne og gir dem innflytelse</a:t>
            </a:r>
          </a:p>
          <a:p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samordnet og preget av kontinuitet</a:t>
            </a:r>
          </a:p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Utnytter ressursene på en god måte</a:t>
            </a:r>
          </a:p>
          <a:p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Er tilgjengelige og rettferdig fordelt</a:t>
            </a:r>
          </a:p>
        </p:txBody>
      </p:sp>
    </p:spTree>
    <p:extLst>
      <p:ext uri="{BB962C8B-B14F-4D97-AF65-F5344CB8AC3E}">
        <p14:creationId xmlns:p14="http://schemas.microsoft.com/office/powerpoint/2010/main" val="49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Hvordan driver du praktisk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5999" y="2229120"/>
            <a:ext cx="96923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 er en kontinuerlig prosess hvor du ser på de delene av driften som påvirker pasientbehandling og pasientsikkerhet. P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rosessen består av fire trinn: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D93B16-1030-807A-1518-072D86DE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90" y="3464904"/>
            <a:ext cx="2905703" cy="2179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7582B49-0658-89C1-5A70-81F2C84CA99C}"/>
              </a:ext>
            </a:extLst>
          </p:cNvPr>
          <p:cNvSpPr txBox="1"/>
          <p:nvPr/>
        </p:nvSpPr>
        <p:spPr>
          <a:xfrm>
            <a:off x="1656000" y="3307524"/>
            <a:ext cx="6987938" cy="2785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Planlegge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Formulere mål og planlegge aktiviteter for å nå målene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Gjennomføre planlagte aktiviteter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Evaluere aktivitetene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Har tiltakene blitt gjennomført slik de var planlagt? Hadde de den ønskede effekten?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Korrigere på bakgrunn av evalueringen, som igjen fører til ny planlegging</a:t>
            </a:r>
          </a:p>
        </p:txBody>
      </p:sp>
    </p:spTree>
    <p:extLst>
      <p:ext uri="{BB962C8B-B14F-4D97-AF65-F5344CB8AC3E}">
        <p14:creationId xmlns:p14="http://schemas.microsoft.com/office/powerpoint/2010/main" val="3291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viktig når du driver kvalitetsarbeid?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733345"/>
            <a:ext cx="92393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At p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rosesser dokumenteres slik at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ikke oppstår tvil om hva som skal iverksettes og hvordan det skal gjennomføres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1839A8-D912-367C-94CD-038AC5757010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5ECE4891-1F8A-B4BB-2079-6BB301C8F7BA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83B67A5C-00F3-82B9-7783-3ABE3CA5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6AA0BAC-AF04-021D-7532-6D899BAB30A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EA72566-F59D-31A2-25B6-3DCAE08DB930}"/>
              </a:ext>
            </a:extLst>
          </p:cNvPr>
          <p:cNvSpPr txBox="1"/>
          <p:nvPr/>
        </p:nvSpPr>
        <p:spPr>
          <a:xfrm>
            <a:off x="1656000" y="4758462"/>
            <a:ext cx="9239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Med en uklar evaluering blir det nesten umulig 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 korrigere og dermed legge nye planer</a:t>
            </a:r>
            <a:endParaRPr lang="nb-NO" sz="20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5191BFB-9800-CB8E-11E7-A55473A5E5A0}"/>
              </a:ext>
            </a:extLst>
          </p:cNvPr>
          <p:cNvSpPr txBox="1"/>
          <p:nvPr/>
        </p:nvSpPr>
        <p:spPr>
          <a:xfrm>
            <a:off x="1656000" y="3946515"/>
            <a:ext cx="8582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Evalueringen blir også uklar hvis man blir uenige om </a:t>
            </a:r>
            <a:b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</a:br>
            <a:r>
              <a:rPr lang="nb-NO" sz="2000" b="0" i="1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hva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 som var planen, og </a:t>
            </a:r>
            <a:r>
              <a:rPr lang="nb-NO" sz="2000" b="0" i="1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om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den ble gjennomført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243B23C-C800-CCF9-9DCD-4F0C79D0FFBB}"/>
              </a:ext>
            </a:extLst>
          </p:cNvPr>
          <p:cNvSpPr txBox="1"/>
          <p:nvPr/>
        </p:nvSpPr>
        <p:spPr>
          <a:xfrm>
            <a:off x="1656000" y="2283984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At m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ålene som settes er målbare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2C45F-7DAD-6FA8-F31C-D06BB0FA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090" y="3464904"/>
            <a:ext cx="2905703" cy="2179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Oppsummert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3912522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Prosess med fire steg (</a:t>
            </a:r>
            <a:r>
              <a:rPr lang="nb-NO" sz="2000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Demings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nb-NO" sz="2000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circle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):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Systematisk arbeid som skal sikre god kvalitet på helsetjenestene som du leverer 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4A4799-09CE-2799-A081-4DA31AA847BD}"/>
              </a:ext>
            </a:extLst>
          </p:cNvPr>
          <p:cNvSpPr txBox="1"/>
          <p:nvPr/>
        </p:nvSpPr>
        <p:spPr>
          <a:xfrm>
            <a:off x="1656001" y="2638107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Tiltak for å øke pasientsikkerheten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26DB2B8-82DA-9C09-ADC2-740CB71AEB1E}"/>
              </a:ext>
            </a:extLst>
          </p:cNvPr>
          <p:cNvSpPr txBox="1"/>
          <p:nvPr/>
        </p:nvSpPr>
        <p:spPr>
          <a:xfrm>
            <a:off x="2052000" y="4360331"/>
            <a:ext cx="10263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Planlegge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Gjennomføre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Evaluere</a:t>
            </a:r>
            <a:endParaRPr lang="nb-NO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</a:t>
            </a:r>
            <a:r>
              <a:rPr lang="nb-NO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orrigere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C2799F3-738C-82DB-92E7-2CF621461EB1}"/>
              </a:ext>
            </a:extLst>
          </p:cNvPr>
          <p:cNvSpPr txBox="1"/>
          <p:nvPr/>
        </p:nvSpPr>
        <p:spPr>
          <a:xfrm>
            <a:off x="1656001" y="3054873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Kvalitetsmålene som settes må være målbare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9BADF88-801D-5EA3-9C6E-C7F004655673}"/>
              </a:ext>
            </a:extLst>
          </p:cNvPr>
          <p:cNvSpPr txBox="1"/>
          <p:nvPr/>
        </p:nvSpPr>
        <p:spPr>
          <a:xfrm>
            <a:off x="1656001" y="3478203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Alle prosesser dokumenteres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2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bedriftshelsetjeneste (BHT)?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92393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«Fagkyndig rådgivende tjeneste innen forebyggende HMS-arbeid som skal bistå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arbeidsgiver og arbeidstakere med å følge opp arbeidsmiljøet i virksomheten.»</a:t>
            </a:r>
          </a:p>
          <a:p>
            <a:pPr algn="r"/>
            <a:br>
              <a:rPr lang="nb-NO" sz="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Arbeidstilsynet</a:t>
            </a:r>
            <a:endParaRPr lang="nb-NO" sz="160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3417651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kommet nye krav i 2023?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082F566-97B0-BA36-EBE4-44C3F5294B56}"/>
              </a:ext>
            </a:extLst>
          </p:cNvPr>
          <p:cNvSpPr txBox="1"/>
          <p:nvPr/>
        </p:nvSpPr>
        <p:spPr>
          <a:xfrm>
            <a:off x="1656000" y="3918195"/>
            <a:ext cx="1107275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Hvem mottok brev fra Arbeidstilsynet rundt juletider?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BFA8E4-38E1-A37E-2707-91EBA463ECCD}"/>
              </a:ext>
            </a:extLst>
          </p:cNvPr>
          <p:cNvSpPr txBox="1"/>
          <p:nvPr/>
        </p:nvSpPr>
        <p:spPr>
          <a:xfrm>
            <a:off x="1656000" y="4314771"/>
            <a:ext cx="10313476" cy="924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Nye krav? </a:t>
            </a:r>
          </a:p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Kravet om tilknytning til BHT er det samme, men det er gjort endringer i regelverket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at tjenesten skal bli mer målrettet, og med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fokus på «arbeidshelse» istedenfor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«helse» 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FF99834-5731-1C59-90D8-73DCD5CE0163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68F4FD97-8CDF-921D-9A43-6CBD723F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326BF33-96AE-DBD4-1844-E218B7BDFAC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5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«arbeidshelse»?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954539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«Arbeidshelse tar i betraktning alle aspekter som påvirker arbeidstakernes helse, herunder risiko for sykdom og skade i arbeidsmiljøet, sosiale og individuelle faktorer og tilgang til helsetjenester.»</a:t>
            </a:r>
          </a:p>
          <a:p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									Sintef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FF99834-5731-1C59-90D8-73DCD5CE0163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68F4FD97-8CDF-921D-9A43-6CBD723F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326BF33-96AE-DBD4-1844-E218B7BDFAC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8500E89-65D5-2C4D-A2A8-EE22E3DBE91E}"/>
              </a:ext>
            </a:extLst>
          </p:cNvPr>
          <p:cNvSpPr txBox="1"/>
          <p:nvPr/>
        </p:nvSpPr>
        <p:spPr>
          <a:xfrm>
            <a:off x="1692000" y="4769191"/>
            <a:ext cx="9545399" cy="924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Skal gjøre det enklere for deg å velge BHT-tjenester som retter seg mot de konkrete arbeidsmiljøutfordringene, og det som utgjør en risiko for ansattes arbeidshelse på din arbeidsplass </a:t>
            </a:r>
            <a:endParaRPr lang="nb-NO" sz="200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A6B9EA0-24A3-4E71-D908-E7E4F3012084}"/>
              </a:ext>
            </a:extLst>
          </p:cNvPr>
          <p:cNvSpPr txBox="1"/>
          <p:nvPr/>
        </p:nvSpPr>
        <p:spPr>
          <a:xfrm>
            <a:off x="1119600" y="352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formålet med regelverksendringene?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9D204D3-A233-37E9-FAB0-ECB313A7BBD4}"/>
              </a:ext>
            </a:extLst>
          </p:cNvPr>
          <p:cNvSpPr txBox="1"/>
          <p:nvPr/>
        </p:nvSpPr>
        <p:spPr>
          <a:xfrm>
            <a:off x="1692000" y="4068000"/>
            <a:ext cx="9152784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Skal gjøre det vanskeligere for BHT-leverandører å selge generelle helsetjenester som ikke direkte er knyttet opp mot virksomheters HMS-behov</a:t>
            </a:r>
          </a:p>
        </p:txBody>
      </p:sp>
    </p:spTree>
    <p:extLst>
      <p:ext uri="{BB962C8B-B14F-4D97-AF65-F5344CB8AC3E}">
        <p14:creationId xmlns:p14="http://schemas.microsoft.com/office/powerpoint/2010/main" val="19387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3400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Må du ha det?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937680"/>
            <a:ext cx="49767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Enkeltpersonforetak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5FFA9AF-E826-F98B-0F42-8C3A8CA318AC}"/>
              </a:ext>
            </a:extLst>
          </p:cNvPr>
          <p:cNvSpPr txBox="1"/>
          <p:nvPr/>
        </p:nvSpPr>
        <p:spPr>
          <a:xfrm>
            <a:off x="1656000" y="5161680"/>
            <a:ext cx="49767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Aksjeselskap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D44770C-D443-8A8E-1505-E90A09075E22}"/>
              </a:ext>
            </a:extLst>
          </p:cNvPr>
          <p:cNvSpPr txBox="1"/>
          <p:nvPr/>
        </p:nvSpPr>
        <p:spPr>
          <a:xfrm>
            <a:off x="2052000" y="4297680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Kun deg selv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8DF8153-F057-35E5-9CAE-3BC35B05B644}"/>
              </a:ext>
            </a:extLst>
          </p:cNvPr>
          <p:cNvSpPr txBox="1"/>
          <p:nvPr/>
        </p:nvSpPr>
        <p:spPr>
          <a:xfrm>
            <a:off x="2052000" y="4657680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har en eller flere</a:t>
            </a: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ansatte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AE091C5-38DF-1BBA-2EDC-065DEF15F530}"/>
              </a:ext>
            </a:extLst>
          </p:cNvPr>
          <p:cNvSpPr txBox="1"/>
          <p:nvPr/>
        </p:nvSpPr>
        <p:spPr>
          <a:xfrm>
            <a:off x="2052000" y="5521680"/>
            <a:ext cx="63425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er eneeier av selskapet og eneste ansatte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CCCF5E9-23CE-FA91-62A4-766925DA375E}"/>
              </a:ext>
            </a:extLst>
          </p:cNvPr>
          <p:cNvSpPr txBox="1"/>
          <p:nvPr/>
        </p:nvSpPr>
        <p:spPr>
          <a:xfrm>
            <a:off x="2052000" y="5881680"/>
            <a:ext cx="6261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er eneste ansatte men har medeiere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C9AA6919-1F3E-9FC0-528F-A7ECA99F6B6B}"/>
              </a:ext>
            </a:extLst>
          </p:cNvPr>
          <p:cNvSpPr txBox="1"/>
          <p:nvPr/>
        </p:nvSpPr>
        <p:spPr>
          <a:xfrm>
            <a:off x="1119223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må ha det?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C38699A-9AA9-C4EC-428C-F55CD9B915C1}"/>
              </a:ext>
            </a:extLst>
          </p:cNvPr>
          <p:cNvSpPr txBox="1"/>
          <p:nvPr/>
        </p:nvSpPr>
        <p:spPr>
          <a:xfrm>
            <a:off x="1656000" y="2229120"/>
            <a:ext cx="11072755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Alle virksomheter med næringskode 86 – dvs. alle helsevirksomheter – har som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utgangspunkt krav om å knytte seg til en leverandør av bedriftshelsetjenester (BHT)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0624CB0-5F3C-A9B4-EF26-E1FC86A326D3}"/>
              </a:ext>
            </a:extLst>
          </p:cNvPr>
          <p:cNvSpPr txBox="1"/>
          <p:nvPr/>
        </p:nvSpPr>
        <p:spPr>
          <a:xfrm>
            <a:off x="8640000" y="4303119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Nei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B2B004D-AEDA-31E3-E7B8-C22BD33D2D7F}"/>
              </a:ext>
            </a:extLst>
          </p:cNvPr>
          <p:cNvSpPr txBox="1"/>
          <p:nvPr/>
        </p:nvSpPr>
        <p:spPr>
          <a:xfrm>
            <a:off x="8640000" y="4663121"/>
            <a:ext cx="4581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77B417A-1250-F559-D2A9-225BDBE255EE}"/>
              </a:ext>
            </a:extLst>
          </p:cNvPr>
          <p:cNvSpPr txBox="1"/>
          <p:nvPr/>
        </p:nvSpPr>
        <p:spPr>
          <a:xfrm>
            <a:off x="8640000" y="5527121"/>
            <a:ext cx="63425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Nei</a:t>
            </a:r>
            <a:endParaRPr lang="nb-NO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4705CCBB-7C7D-6F9D-075F-D7F3EDFDF50F}"/>
              </a:ext>
            </a:extLst>
          </p:cNvPr>
          <p:cNvSpPr txBox="1"/>
          <p:nvPr/>
        </p:nvSpPr>
        <p:spPr>
          <a:xfrm>
            <a:off x="8640000" y="5887120"/>
            <a:ext cx="6261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Ja</a:t>
            </a: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AEE0BEFB-D9D8-E5E5-6B73-E47D042DB7A5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B8E44400-EDC9-294E-43E5-C74884192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8D6FED3D-2691-EB07-0099-8FF41B347E57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2229120"/>
            <a:ext cx="1021238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 kan selv gjennomføre en del av de tjenestene som en BHT-leverandør vanligvis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tar seg betalt for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26911F-0339-0DB2-C9BD-1E36918AF2E5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hvis du allerede har et godt HMS-system og driver systematisk HMS?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6238581-4FA9-61D1-0338-0216A619B85F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FBD73316-796F-744B-8374-E506840F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EF6A1C6C-C211-FF91-E336-78862D6A24B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27D58B0-DB18-4D62-9F1F-62E2BE82AE35}"/>
              </a:ext>
            </a:extLst>
          </p:cNvPr>
          <p:cNvSpPr txBox="1"/>
          <p:nvPr/>
        </p:nvSpPr>
        <p:spPr>
          <a:xfrm>
            <a:off x="2052000" y="3003842"/>
            <a:ext cx="1021238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Kartlegging av virksomheten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Opprettelse av måldokumenter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Dokumentere virksomhetens organisasjon med ansvarsområder og oppgaver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Gjennomføre vernerunde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Lage </a:t>
            </a:r>
            <a:r>
              <a:rPr lang="nb-NO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årshjul</a:t>
            </a: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for viktige HMS-oppgaver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Gjennomføre årlig internkontroll av HMS-arbeid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FC3EB9E-D840-75C7-959B-30CBBDD42194}"/>
              </a:ext>
            </a:extLst>
          </p:cNvPr>
          <p:cNvSpPr txBox="1"/>
          <p:nvPr/>
        </p:nvSpPr>
        <p:spPr>
          <a:xfrm>
            <a:off x="1661439" y="5109120"/>
            <a:ext cx="1021238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Hvis du allerede bruker eget HMS-system bør det være mulig å forhandle seg frem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til en rimeligere og mindre omfattende BHT-avtale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122299-C4C1-E03D-8DA6-0DD3422B9EB0}"/>
              </a:ext>
            </a:extLst>
          </p:cNvPr>
          <p:cNvSpPr txBox="1"/>
          <p:nvPr/>
        </p:nvSpPr>
        <p:spPr>
          <a:xfrm>
            <a:off x="1656000" y="5808763"/>
            <a:ext cx="102123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Samtidig får du bedre oversikt og kontroll på virksomhetens HMS</a:t>
            </a:r>
          </a:p>
        </p:txBody>
      </p:sp>
    </p:spTree>
    <p:extLst>
      <p:ext uri="{BB962C8B-B14F-4D97-AF65-F5344CB8AC3E}">
        <p14:creationId xmlns:p14="http://schemas.microsoft.com/office/powerpoint/2010/main" val="3646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-2813" y="-5978"/>
            <a:ext cx="12191980" cy="6863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3" name="Gruppe 122">
            <a:extLst>
              <a:ext uri="{FF2B5EF4-FFF2-40B4-BE49-F238E27FC236}">
                <a16:creationId xmlns:a16="http://schemas.microsoft.com/office/drawing/2014/main" id="{29B4B2BC-25E2-B644-7D84-FFE71D2F4373}"/>
              </a:ext>
            </a:extLst>
          </p:cNvPr>
          <p:cNvGrpSpPr/>
          <p:nvPr/>
        </p:nvGrpSpPr>
        <p:grpSpPr>
          <a:xfrm>
            <a:off x="245473" y="4776638"/>
            <a:ext cx="3012350" cy="975087"/>
            <a:chOff x="297428" y="4942464"/>
            <a:chExt cx="3012350" cy="97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0C71537-B6EF-2E6D-5686-214F83E60370}"/>
                </a:ext>
              </a:extLst>
            </p:cNvPr>
            <p:cNvSpPr/>
            <p:nvPr/>
          </p:nvSpPr>
          <p:spPr>
            <a:xfrm>
              <a:off x="297428" y="4942464"/>
              <a:ext cx="3012350" cy="97508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A24470D-C164-E4E1-9B49-8D348E76C564}"/>
                </a:ext>
              </a:extLst>
            </p:cNvPr>
            <p:cNvSpPr txBox="1"/>
            <p:nvPr/>
          </p:nvSpPr>
          <p:spPr>
            <a:xfrm>
              <a:off x="352974" y="5183630"/>
              <a:ext cx="2882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Dokumentasjon</a:t>
              </a:r>
            </a:p>
          </p:txBody>
        </p:sp>
      </p:grpSp>
      <p:grpSp>
        <p:nvGrpSpPr>
          <p:cNvPr id="106" name="Gruppe 105">
            <a:extLst>
              <a:ext uri="{FF2B5EF4-FFF2-40B4-BE49-F238E27FC236}">
                <a16:creationId xmlns:a16="http://schemas.microsoft.com/office/drawing/2014/main" id="{799E45E4-CBCD-59F2-93AE-A78DFF3BE243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897FFF3-8E13-6E30-86C0-1874E8CAC611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143DAB8-739E-E238-9D23-E12C51DB211E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8F6EC691-678C-A76C-04D5-7AFECCF4D286}"/>
              </a:ext>
            </a:extLst>
          </p:cNvPr>
          <p:cNvGrpSpPr/>
          <p:nvPr/>
        </p:nvGrpSpPr>
        <p:grpSpPr>
          <a:xfrm>
            <a:off x="8581384" y="2477292"/>
            <a:ext cx="2778039" cy="805704"/>
            <a:chOff x="8723829" y="3401590"/>
            <a:chExt cx="2778039" cy="805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C24A4DB-646D-38AD-CF55-3A63C32A4DA1}"/>
                </a:ext>
              </a:extLst>
            </p:cNvPr>
            <p:cNvSpPr/>
            <p:nvPr/>
          </p:nvSpPr>
          <p:spPr>
            <a:xfrm>
              <a:off x="8723829" y="3401590"/>
              <a:ext cx="2778039" cy="80570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9A4A87A1-C06E-3A6B-3ABE-13FE1277C0B2}"/>
                </a:ext>
              </a:extLst>
            </p:cNvPr>
            <p:cNvSpPr txBox="1"/>
            <p:nvPr/>
          </p:nvSpPr>
          <p:spPr>
            <a:xfrm>
              <a:off x="8840294" y="3598364"/>
              <a:ext cx="26212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Pasientjournalloven</a:t>
              </a:r>
            </a:p>
          </p:txBody>
        </p:sp>
      </p:grp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9A055048-0D86-D2E5-7129-CCCB923A9D36}"/>
              </a:ext>
            </a:extLst>
          </p:cNvPr>
          <p:cNvGrpSpPr/>
          <p:nvPr/>
        </p:nvGrpSpPr>
        <p:grpSpPr>
          <a:xfrm>
            <a:off x="7305100" y="4420050"/>
            <a:ext cx="2676106" cy="651741"/>
            <a:chOff x="888641" y="3908786"/>
            <a:chExt cx="2676106" cy="651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6529C25-399D-AF2D-8959-C1127D6BFA55}"/>
                </a:ext>
              </a:extLst>
            </p:cNvPr>
            <p:cNvSpPr/>
            <p:nvPr/>
          </p:nvSpPr>
          <p:spPr>
            <a:xfrm>
              <a:off x="888641" y="3908786"/>
              <a:ext cx="2676106" cy="6517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F3BEBDC4-552F-918A-2EC7-D12C7B0E30D3}"/>
                </a:ext>
              </a:extLst>
            </p:cNvPr>
            <p:cNvSpPr txBox="1"/>
            <p:nvPr/>
          </p:nvSpPr>
          <p:spPr>
            <a:xfrm>
              <a:off x="1067624" y="4052015"/>
              <a:ext cx="2364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Helsepersonelloven</a:t>
              </a:r>
            </a:p>
          </p:txBody>
        </p:sp>
      </p:grpSp>
      <p:grpSp>
        <p:nvGrpSpPr>
          <p:cNvPr id="120" name="Gruppe 119">
            <a:extLst>
              <a:ext uri="{FF2B5EF4-FFF2-40B4-BE49-F238E27FC236}">
                <a16:creationId xmlns:a16="http://schemas.microsoft.com/office/drawing/2014/main" id="{7360A96C-75C3-6B06-4DFE-2629EEC058AD}"/>
              </a:ext>
            </a:extLst>
          </p:cNvPr>
          <p:cNvGrpSpPr/>
          <p:nvPr/>
        </p:nvGrpSpPr>
        <p:grpSpPr>
          <a:xfrm>
            <a:off x="4990765" y="5503659"/>
            <a:ext cx="3137505" cy="1166327"/>
            <a:chOff x="4990765" y="5503659"/>
            <a:chExt cx="3137505" cy="1166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4E3D5D-563A-24FF-9CDD-A04CCBFF06BD}"/>
                </a:ext>
              </a:extLst>
            </p:cNvPr>
            <p:cNvSpPr/>
            <p:nvPr/>
          </p:nvSpPr>
          <p:spPr>
            <a:xfrm>
              <a:off x="4990765" y="5503659"/>
              <a:ext cx="3137505" cy="11663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42ACBA0-2A69-F8A2-14ED-7C55AC17A07F}"/>
                </a:ext>
              </a:extLst>
            </p:cNvPr>
            <p:cNvSpPr txBox="1"/>
            <p:nvPr/>
          </p:nvSpPr>
          <p:spPr>
            <a:xfrm>
              <a:off x="5158600" y="5732563"/>
              <a:ext cx="28520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Forskrift om håndtering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av elektromedisinsk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utstyr</a:t>
              </a:r>
            </a:p>
          </p:txBody>
        </p:sp>
      </p:grp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9" name="Gruppe 108">
            <a:extLst>
              <a:ext uri="{FF2B5EF4-FFF2-40B4-BE49-F238E27FC236}">
                <a16:creationId xmlns:a16="http://schemas.microsoft.com/office/drawing/2014/main" id="{BFB0CF79-9A1A-8EF0-3BA2-6DB9877BBC5B}"/>
              </a:ext>
            </a:extLst>
          </p:cNvPr>
          <p:cNvGrpSpPr/>
          <p:nvPr/>
        </p:nvGrpSpPr>
        <p:grpSpPr>
          <a:xfrm>
            <a:off x="4262611" y="1513255"/>
            <a:ext cx="2065654" cy="787760"/>
            <a:chOff x="4301969" y="1859743"/>
            <a:chExt cx="2065654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1E26297-F99B-D3E1-5925-41E2B0D0E22B}"/>
                </a:ext>
              </a:extLst>
            </p:cNvPr>
            <p:cNvSpPr/>
            <p:nvPr/>
          </p:nvSpPr>
          <p:spPr>
            <a:xfrm>
              <a:off x="4301969" y="1859743"/>
              <a:ext cx="2065654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FF9BD94-B8F3-E3F8-B490-A602F7826E43}"/>
                </a:ext>
              </a:extLst>
            </p:cNvPr>
            <p:cNvSpPr txBox="1"/>
            <p:nvPr/>
          </p:nvSpPr>
          <p:spPr>
            <a:xfrm>
              <a:off x="4488986" y="2045406"/>
              <a:ext cx="17796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Organisering</a:t>
              </a:r>
            </a:p>
          </p:txBody>
        </p: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D1F822DC-69D3-249F-319F-11E57AD3C7EE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AFD5CCF-51FE-B028-06BA-D5E93239F355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45605309-4DA6-6649-B0C8-9BEF545134C5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122" name="Gruppe 121">
            <a:extLst>
              <a:ext uri="{FF2B5EF4-FFF2-40B4-BE49-F238E27FC236}">
                <a16:creationId xmlns:a16="http://schemas.microsoft.com/office/drawing/2014/main" id="{831E1836-679B-B5D5-1A8F-CACA3B33336B}"/>
              </a:ext>
            </a:extLst>
          </p:cNvPr>
          <p:cNvGrpSpPr/>
          <p:nvPr/>
        </p:nvGrpSpPr>
        <p:grpSpPr>
          <a:xfrm>
            <a:off x="3130026" y="5728913"/>
            <a:ext cx="1678979" cy="560385"/>
            <a:chOff x="2731673" y="5994384"/>
            <a:chExt cx="1678979" cy="560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9F521A8-F56F-DB49-9673-096C5BC5375C}"/>
                </a:ext>
              </a:extLst>
            </p:cNvPr>
            <p:cNvSpPr/>
            <p:nvPr/>
          </p:nvSpPr>
          <p:spPr>
            <a:xfrm>
              <a:off x="2731673" y="5994384"/>
              <a:ext cx="1627643" cy="56038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778FEAC-26F8-B13E-0F7E-EF8DA17A6AD8}"/>
                </a:ext>
              </a:extLst>
            </p:cNvPr>
            <p:cNvSpPr txBox="1"/>
            <p:nvPr/>
          </p:nvSpPr>
          <p:spPr>
            <a:xfrm>
              <a:off x="2783009" y="6068858"/>
              <a:ext cx="162764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Normen</a:t>
              </a:r>
            </a:p>
          </p:txBody>
        </p:sp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7332C517-01F4-C41A-8637-A99215EDA4F2}"/>
              </a:ext>
            </a:extLst>
          </p:cNvPr>
          <p:cNvGrpSpPr/>
          <p:nvPr/>
        </p:nvGrpSpPr>
        <p:grpSpPr>
          <a:xfrm>
            <a:off x="3377906" y="4661918"/>
            <a:ext cx="3137505" cy="682827"/>
            <a:chOff x="3698328" y="4488238"/>
            <a:chExt cx="3137505" cy="682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D02B17C-94FC-8B2D-6555-80F77B1AB9E8}"/>
                </a:ext>
              </a:extLst>
            </p:cNvPr>
            <p:cNvSpPr/>
            <p:nvPr/>
          </p:nvSpPr>
          <p:spPr>
            <a:xfrm>
              <a:off x="3698328" y="4488238"/>
              <a:ext cx="3137505" cy="6828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BD36E53-83DC-DC13-D5AB-444D67EF78DE}"/>
                </a:ext>
              </a:extLst>
            </p:cNvPr>
            <p:cNvSpPr txBox="1"/>
            <p:nvPr/>
          </p:nvSpPr>
          <p:spPr>
            <a:xfrm>
              <a:off x="3906904" y="4648472"/>
              <a:ext cx="2781531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Personopplysningsloven</a:t>
              </a:r>
            </a:p>
          </p:txBody>
        </p:sp>
      </p:grpSp>
      <p:grpSp>
        <p:nvGrpSpPr>
          <p:cNvPr id="108" name="Gruppe 107">
            <a:extLst>
              <a:ext uri="{FF2B5EF4-FFF2-40B4-BE49-F238E27FC236}">
                <a16:creationId xmlns:a16="http://schemas.microsoft.com/office/drawing/2014/main" id="{7FFDA8D0-E630-3059-14CF-311D9373B1AC}"/>
              </a:ext>
            </a:extLst>
          </p:cNvPr>
          <p:cNvGrpSpPr/>
          <p:nvPr/>
        </p:nvGrpSpPr>
        <p:grpSpPr>
          <a:xfrm>
            <a:off x="4473593" y="519734"/>
            <a:ext cx="1586973" cy="682044"/>
            <a:chOff x="4484860" y="704657"/>
            <a:chExt cx="1586973" cy="682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2EE8F9A8-D97E-5572-082F-D38F61BF7BCA}"/>
                </a:ext>
              </a:extLst>
            </p:cNvPr>
            <p:cNvSpPr/>
            <p:nvPr/>
          </p:nvSpPr>
          <p:spPr>
            <a:xfrm>
              <a:off x="4484860" y="704657"/>
              <a:ext cx="1586973" cy="6820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DF0ADAA-9EC6-AACE-DA53-829D9EA2A4DC}"/>
                </a:ext>
              </a:extLst>
            </p:cNvPr>
            <p:cNvSpPr txBox="1"/>
            <p:nvPr/>
          </p:nvSpPr>
          <p:spPr>
            <a:xfrm>
              <a:off x="4561110" y="862715"/>
              <a:ext cx="14542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Personvern</a:t>
              </a:r>
            </a:p>
          </p:txBody>
        </p:sp>
      </p:grpSp>
      <p:grpSp>
        <p:nvGrpSpPr>
          <p:cNvPr id="102" name="Gruppe 101">
            <a:extLst>
              <a:ext uri="{FF2B5EF4-FFF2-40B4-BE49-F238E27FC236}">
                <a16:creationId xmlns:a16="http://schemas.microsoft.com/office/drawing/2014/main" id="{A7B82033-089D-C016-1106-5B89703A4BCC}"/>
              </a:ext>
            </a:extLst>
          </p:cNvPr>
          <p:cNvGrpSpPr/>
          <p:nvPr/>
        </p:nvGrpSpPr>
        <p:grpSpPr>
          <a:xfrm>
            <a:off x="920077" y="160795"/>
            <a:ext cx="3339174" cy="815813"/>
            <a:chOff x="908988" y="149919"/>
            <a:chExt cx="3339174" cy="815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D72E863-0869-FF48-73A2-339094D28905}"/>
                </a:ext>
              </a:extLst>
            </p:cNvPr>
            <p:cNvSpPr/>
            <p:nvPr/>
          </p:nvSpPr>
          <p:spPr>
            <a:xfrm>
              <a:off x="969719" y="149919"/>
              <a:ext cx="3211249" cy="8158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396C6514-6C6D-687F-A41E-19B352DE4BCA}"/>
                </a:ext>
              </a:extLst>
            </p:cNvPr>
            <p:cNvSpPr txBox="1"/>
            <p:nvPr/>
          </p:nvSpPr>
          <p:spPr>
            <a:xfrm>
              <a:off x="908988" y="345026"/>
              <a:ext cx="33391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Informasjonssikkerhet</a:t>
              </a:r>
            </a:p>
          </p:txBody>
        </p:sp>
      </p:grpSp>
      <p:grpSp>
        <p:nvGrpSpPr>
          <p:cNvPr id="118" name="Gruppe 117">
            <a:extLst>
              <a:ext uri="{FF2B5EF4-FFF2-40B4-BE49-F238E27FC236}">
                <a16:creationId xmlns:a16="http://schemas.microsoft.com/office/drawing/2014/main" id="{382747FA-E579-A7AB-0538-CF6DCEC2E8E4}"/>
              </a:ext>
            </a:extLst>
          </p:cNvPr>
          <p:cNvGrpSpPr/>
          <p:nvPr/>
        </p:nvGrpSpPr>
        <p:grpSpPr>
          <a:xfrm>
            <a:off x="10077243" y="4760465"/>
            <a:ext cx="1607704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9538EF9-5C9D-B6EA-8A36-F62B3E723922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D366CAB-0DC2-24FC-53D5-02B401051E7E}"/>
                </a:ext>
              </a:extLst>
            </p:cNvPr>
            <p:cNvSpPr txBox="1"/>
            <p:nvPr/>
          </p:nvSpPr>
          <p:spPr>
            <a:xfrm>
              <a:off x="7080366" y="4631888"/>
              <a:ext cx="13821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Hacking</a:t>
              </a:r>
            </a:p>
          </p:txBody>
        </p:sp>
      </p:grpSp>
      <p:grpSp>
        <p:nvGrpSpPr>
          <p:cNvPr id="113" name="Gruppe 112">
            <a:extLst>
              <a:ext uri="{FF2B5EF4-FFF2-40B4-BE49-F238E27FC236}">
                <a16:creationId xmlns:a16="http://schemas.microsoft.com/office/drawing/2014/main" id="{7FA31ED8-7123-473E-B5C3-EC02B421724B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40E13262-C1E2-16B0-2A9E-F682DB5E7D93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9" name="TekstSylinder 88">
              <a:extLst>
                <a:ext uri="{FF2B5EF4-FFF2-40B4-BE49-F238E27FC236}">
                  <a16:creationId xmlns:a16="http://schemas.microsoft.com/office/drawing/2014/main" id="{8D46F24F-BA33-3470-BEFC-8C3D2CEED276}"/>
                </a:ext>
              </a:extLst>
            </p:cNvPr>
            <p:cNvSpPr txBox="1"/>
            <p:nvPr/>
          </p:nvSpPr>
          <p:spPr>
            <a:xfrm>
              <a:off x="9065284" y="1465154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B06CEAC6-839B-49C4-F90F-6BF5434FCC07}"/>
              </a:ext>
            </a:extLst>
          </p:cNvPr>
          <p:cNvGrpSpPr/>
          <p:nvPr/>
        </p:nvGrpSpPr>
        <p:grpSpPr>
          <a:xfrm>
            <a:off x="9534561" y="259018"/>
            <a:ext cx="2419154" cy="755349"/>
            <a:chOff x="9534561" y="259018"/>
            <a:chExt cx="2419154" cy="7553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D3F37B10-B4F7-87A5-9332-61FE69FFA10C}"/>
                </a:ext>
              </a:extLst>
            </p:cNvPr>
            <p:cNvSpPr/>
            <p:nvPr/>
          </p:nvSpPr>
          <p:spPr>
            <a:xfrm>
              <a:off x="9534561" y="259018"/>
              <a:ext cx="2403112" cy="75534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62F65AE7-8C2C-B17D-18DB-C22CA6CEF146}"/>
                </a:ext>
              </a:extLst>
            </p:cNvPr>
            <p:cNvSpPr txBox="1"/>
            <p:nvPr/>
          </p:nvSpPr>
          <p:spPr>
            <a:xfrm>
              <a:off x="9550603" y="421248"/>
              <a:ext cx="240311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Dine rettigheter</a:t>
              </a:r>
            </a:p>
          </p:txBody>
        </p:sp>
      </p:grp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2ED61383-69EB-F15E-406B-2C0E0BE86478}"/>
              </a:ext>
            </a:extLst>
          </p:cNvPr>
          <p:cNvGrpSpPr/>
          <p:nvPr/>
        </p:nvGrpSpPr>
        <p:grpSpPr>
          <a:xfrm>
            <a:off x="9864451" y="3569079"/>
            <a:ext cx="2111642" cy="838206"/>
            <a:chOff x="9952764" y="2361081"/>
            <a:chExt cx="2111642" cy="838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8BABA101-63D1-6D5A-4B41-DB3B87A3C183}"/>
                </a:ext>
              </a:extLst>
            </p:cNvPr>
            <p:cNvSpPr/>
            <p:nvPr/>
          </p:nvSpPr>
          <p:spPr>
            <a:xfrm>
              <a:off x="9952764" y="2361081"/>
              <a:ext cx="2111642" cy="83820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58D7177A-55A1-5B51-FB43-FC05B58D835B}"/>
                </a:ext>
              </a:extLst>
            </p:cNvPr>
            <p:cNvSpPr txBox="1"/>
            <p:nvPr/>
          </p:nvSpPr>
          <p:spPr>
            <a:xfrm>
              <a:off x="10069963" y="2627487"/>
              <a:ext cx="19639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Arbeidsmiljøloven</a:t>
              </a:r>
            </a:p>
          </p:txBody>
        </p:sp>
      </p:grpSp>
      <p:grpSp>
        <p:nvGrpSpPr>
          <p:cNvPr id="112" name="Gruppe 111">
            <a:extLst>
              <a:ext uri="{FF2B5EF4-FFF2-40B4-BE49-F238E27FC236}">
                <a16:creationId xmlns:a16="http://schemas.microsoft.com/office/drawing/2014/main" id="{57968556-494D-56AD-12AC-169A1C3CC772}"/>
              </a:ext>
            </a:extLst>
          </p:cNvPr>
          <p:cNvGrpSpPr/>
          <p:nvPr/>
        </p:nvGrpSpPr>
        <p:grpSpPr>
          <a:xfrm>
            <a:off x="6478289" y="1797431"/>
            <a:ext cx="2227499" cy="787760"/>
            <a:chOff x="6616029" y="1536407"/>
            <a:chExt cx="2227499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CF1ACD2-C798-3A87-7376-F34F5ABDB526}"/>
                </a:ext>
              </a:extLst>
            </p:cNvPr>
            <p:cNvSpPr/>
            <p:nvPr/>
          </p:nvSpPr>
          <p:spPr>
            <a:xfrm>
              <a:off x="6616029" y="1536407"/>
              <a:ext cx="2223628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3E4F710F-945A-D810-EC60-0F049DE1E5BB}"/>
                </a:ext>
              </a:extLst>
            </p:cNvPr>
            <p:cNvSpPr txBox="1"/>
            <p:nvPr/>
          </p:nvSpPr>
          <p:spPr>
            <a:xfrm>
              <a:off x="6677550" y="1697095"/>
              <a:ext cx="21659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Internkontroll</a:t>
              </a:r>
            </a:p>
          </p:txBody>
        </p:sp>
      </p:grp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76880539-DEB8-7DD2-4A72-B6D7C3F4BFFF}"/>
              </a:ext>
            </a:extLst>
          </p:cNvPr>
          <p:cNvGrpSpPr/>
          <p:nvPr/>
        </p:nvGrpSpPr>
        <p:grpSpPr>
          <a:xfrm>
            <a:off x="6466582" y="259018"/>
            <a:ext cx="2806937" cy="824991"/>
            <a:chOff x="6466582" y="259018"/>
            <a:chExt cx="2806937" cy="824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ED6DA1E-BF63-90E6-518B-8F3C293F957F}"/>
                </a:ext>
              </a:extLst>
            </p:cNvPr>
            <p:cNvSpPr/>
            <p:nvPr/>
          </p:nvSpPr>
          <p:spPr>
            <a:xfrm>
              <a:off x="6466582" y="259018"/>
              <a:ext cx="2806937" cy="82499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A6D7F3A-B3F3-8D22-496C-28971148781A}"/>
                </a:ext>
              </a:extLst>
            </p:cNvPr>
            <p:cNvSpPr txBox="1"/>
            <p:nvPr/>
          </p:nvSpPr>
          <p:spPr>
            <a:xfrm>
              <a:off x="6688476" y="477343"/>
              <a:ext cx="236314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Pasientrettigheter</a:t>
              </a:r>
            </a:p>
          </p:txBody>
        </p:sp>
      </p:grpSp>
      <p:grpSp>
        <p:nvGrpSpPr>
          <p:cNvPr id="103" name="Gruppe 102">
            <a:extLst>
              <a:ext uri="{FF2B5EF4-FFF2-40B4-BE49-F238E27FC236}">
                <a16:creationId xmlns:a16="http://schemas.microsoft.com/office/drawing/2014/main" id="{F23F8498-2CEF-EE8E-EF64-7DFF0114345B}"/>
              </a:ext>
            </a:extLst>
          </p:cNvPr>
          <p:cNvGrpSpPr/>
          <p:nvPr/>
        </p:nvGrpSpPr>
        <p:grpSpPr>
          <a:xfrm>
            <a:off x="552960" y="1247008"/>
            <a:ext cx="1328001" cy="869665"/>
            <a:chOff x="552960" y="1247008"/>
            <a:chExt cx="1328001" cy="86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1927E3D-13D8-D78D-A62C-1027635D5E85}"/>
                </a:ext>
              </a:extLst>
            </p:cNvPr>
            <p:cNvSpPr/>
            <p:nvPr/>
          </p:nvSpPr>
          <p:spPr>
            <a:xfrm>
              <a:off x="552960" y="1247008"/>
              <a:ext cx="1286661" cy="86966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F5DB257B-BE53-93CA-4A63-8ECD10BAD92C}"/>
                </a:ext>
              </a:extLst>
            </p:cNvPr>
            <p:cNvSpPr txBox="1"/>
            <p:nvPr/>
          </p:nvSpPr>
          <p:spPr>
            <a:xfrm>
              <a:off x="603047" y="1451924"/>
              <a:ext cx="12779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Eltilsyn</a:t>
              </a:r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74D9219C-775D-B0BA-E474-A393493811ED}"/>
              </a:ext>
            </a:extLst>
          </p:cNvPr>
          <p:cNvGrpSpPr/>
          <p:nvPr/>
        </p:nvGrpSpPr>
        <p:grpSpPr>
          <a:xfrm>
            <a:off x="427998" y="2477292"/>
            <a:ext cx="2400968" cy="900063"/>
            <a:chOff x="793319" y="2570257"/>
            <a:chExt cx="2400968" cy="900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783A37A-1F90-62DA-E0E3-C88D1DBF4326}"/>
                </a:ext>
              </a:extLst>
            </p:cNvPr>
            <p:cNvSpPr/>
            <p:nvPr/>
          </p:nvSpPr>
          <p:spPr>
            <a:xfrm>
              <a:off x="793319" y="2570257"/>
              <a:ext cx="2400968" cy="90006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7FDE5B43-950F-40D9-E338-76687121BF86}"/>
                </a:ext>
              </a:extLst>
            </p:cNvPr>
            <p:cNvSpPr txBox="1"/>
            <p:nvPr/>
          </p:nvSpPr>
          <p:spPr>
            <a:xfrm>
              <a:off x="895326" y="2790756"/>
              <a:ext cx="220605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Datasikkerhet</a:t>
              </a:r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087ADEAD-1E1C-1895-2B7D-0F0F45C724F1}"/>
              </a:ext>
            </a:extLst>
          </p:cNvPr>
          <p:cNvGrpSpPr/>
          <p:nvPr/>
        </p:nvGrpSpPr>
        <p:grpSpPr>
          <a:xfrm>
            <a:off x="3843700" y="2829186"/>
            <a:ext cx="4512506" cy="1358542"/>
            <a:chOff x="3843700" y="2829186"/>
            <a:chExt cx="4512506" cy="1358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83E74FFE-6B0E-C41D-BDC5-B675CD711938}"/>
                </a:ext>
              </a:extLst>
            </p:cNvPr>
            <p:cNvSpPr/>
            <p:nvPr/>
          </p:nvSpPr>
          <p:spPr>
            <a:xfrm>
              <a:off x="3843700" y="2829186"/>
              <a:ext cx="4512506" cy="1358542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AF360644-F2A7-4537-9230-1764FC784C16}"/>
                </a:ext>
              </a:extLst>
            </p:cNvPr>
            <p:cNvSpPr txBox="1"/>
            <p:nvPr/>
          </p:nvSpPr>
          <p:spPr>
            <a:xfrm>
              <a:off x="3947071" y="3177220"/>
              <a:ext cx="43100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Pasientsikkerhet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3F0D9E6-0DC9-50DD-15E7-1F1AE3A77F5A}"/>
              </a:ext>
            </a:extLst>
          </p:cNvPr>
          <p:cNvGrpSpPr/>
          <p:nvPr/>
        </p:nvGrpSpPr>
        <p:grpSpPr>
          <a:xfrm>
            <a:off x="603050" y="6004106"/>
            <a:ext cx="2050865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2F551E6-DABF-5AB0-37A4-9B358D124033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F196B0F-46B9-A8BF-EFDA-2494311303F0}"/>
                </a:ext>
              </a:extLst>
            </p:cNvPr>
            <p:cNvSpPr txBox="1"/>
            <p:nvPr/>
          </p:nvSpPr>
          <p:spPr>
            <a:xfrm>
              <a:off x="7044070" y="4631888"/>
              <a:ext cx="1418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Helsetilsyn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967BE2BF-D91F-D22E-D0E9-006D3DDA4202}"/>
              </a:ext>
            </a:extLst>
          </p:cNvPr>
          <p:cNvGrpSpPr/>
          <p:nvPr/>
        </p:nvGrpSpPr>
        <p:grpSpPr>
          <a:xfrm>
            <a:off x="943058" y="3724521"/>
            <a:ext cx="2505798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EEC4C97-5E2B-66EA-4334-8BEEBFB1AD1D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1D163588-2498-E431-5501-27CDA1FB6318}"/>
                </a:ext>
              </a:extLst>
            </p:cNvPr>
            <p:cNvSpPr txBox="1"/>
            <p:nvPr/>
          </p:nvSpPr>
          <p:spPr>
            <a:xfrm>
              <a:off x="7083845" y="4631888"/>
              <a:ext cx="13691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Arbeidstilsyn</a:t>
              </a:r>
            </a:p>
          </p:txBody>
        </p:sp>
      </p:grp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2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656000" y="2194071"/>
            <a:ext cx="9691509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«Virksomheter kan søke om dispensasjon fra kravet om å være tilknyttet en bedriftshelsetjeneste.»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r>
              <a:rPr lang="nb-NO" sz="16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								Arbeidstilsynet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954824"/>
            <a:ext cx="9365786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Arbeidstilsynet har fra 2023 åpnet opp for muligheten til å søke om fritak fra BHT, men kravene for å kunne få godkjent dette er omfattende</a:t>
            </a:r>
            <a:endParaRPr lang="nb-NO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26911F-0339-0DB2-C9BD-1E36918AF2E5}"/>
              </a:ext>
            </a:extLst>
          </p:cNvPr>
          <p:cNvSpPr txBox="1"/>
          <p:nvPr/>
        </p:nvSpPr>
        <p:spPr>
          <a:xfrm>
            <a:off x="1119245" y="3499352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betyr det?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31E28D26-82B9-EB9F-BA0C-A9ACC011D47F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B8565AF-2B4F-60F0-6B04-FFA418AA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FD087C33-38D6-1C7F-398A-FDCF9B2D4D9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7ED2264-B965-5AA8-0E3B-8378CC94B888}"/>
              </a:ext>
            </a:extLst>
          </p:cNvPr>
          <p:cNvSpPr txBox="1"/>
          <p:nvPr/>
        </p:nvSpPr>
        <p:spPr>
          <a:xfrm>
            <a:off x="1656000" y="4687035"/>
            <a:ext cx="93657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Enn så lenge har vi ikke hørt om helsevirksomheter som har fått innvilget dette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9AFEF0DD-514A-C6D0-5B90-2486B7E89875}"/>
              </a:ext>
            </a:extLst>
          </p:cNvPr>
          <p:cNvSpPr txBox="1"/>
          <p:nvPr/>
        </p:nvSpPr>
        <p:spPr>
          <a:xfrm>
            <a:off x="1119223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Kan du slippe unna?</a:t>
            </a:r>
          </a:p>
        </p:txBody>
      </p:sp>
    </p:spTree>
    <p:extLst>
      <p:ext uri="{BB962C8B-B14F-4D97-AF65-F5344CB8AC3E}">
        <p14:creationId xmlns:p14="http://schemas.microsoft.com/office/powerpoint/2010/main" val="20375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Oppsummering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0" y="2989623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hovedregel må alle helsevirksomheter knytte seg til godkjent BHT-leverandør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04A4799-09CE-2799-A081-4DA31AA847BD}"/>
              </a:ext>
            </a:extLst>
          </p:cNvPr>
          <p:cNvSpPr txBox="1"/>
          <p:nvPr/>
        </p:nvSpPr>
        <p:spPr>
          <a:xfrm>
            <a:off x="1656000" y="4401624"/>
            <a:ext cx="10263856" cy="7786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Driver du allerede systematisk HMS-arbeid, og har dette dokumentert i et godt HMS-system, bør du kunne forhandle deg frem til en rimeligere BHT-avtale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60E0EE5-EBC7-84EB-3F30-2E450D05CDAC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</a:t>
            </a:r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edriftshelsetjeneste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00AFA27-1D54-1759-100C-B92918801991}"/>
              </a:ext>
            </a:extLst>
          </p:cNvPr>
          <p:cNvSpPr txBox="1"/>
          <p:nvPr/>
        </p:nvSpPr>
        <p:spPr>
          <a:xfrm>
            <a:off x="1656000" y="5132660"/>
            <a:ext cx="10263856" cy="7786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Arbeidstilsynet åpnet våren 2023 for at virksomheter kan søke om dispensasjon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fra lovpålagt BHT, men det er usikkert hvor reell denne muligheten faktisk 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87DE68F-44E9-6C9B-6940-D5FAB44AF979}"/>
              </a:ext>
            </a:extLst>
          </p:cNvPr>
          <p:cNvSpPr txBox="1"/>
          <p:nvPr/>
        </p:nvSpPr>
        <p:spPr>
          <a:xfrm>
            <a:off x="1656000" y="2283854"/>
            <a:ext cx="102638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BHT-leverandøren skal bistå og være rådgiver for virksomheter i det lovpålagte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HMS-arbeidet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AB91F74-CE1E-4C24-E764-24280E700346}"/>
              </a:ext>
            </a:extLst>
          </p:cNvPr>
          <p:cNvSpPr txBox="1"/>
          <p:nvPr/>
        </p:nvSpPr>
        <p:spPr>
          <a:xfrm>
            <a:off x="1656000" y="3391702"/>
            <a:ext cx="102638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Det har vært noen mindre endringer og presiseringer i lovverket som skal gi økt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fokus på «arbeidshelse», men for deg som leder/eier av en virksomhet vil dette ha liten praktisk betydning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0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-2813" y="-5978"/>
            <a:ext cx="12191980" cy="6863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3" name="Gruppe 122">
            <a:extLst>
              <a:ext uri="{FF2B5EF4-FFF2-40B4-BE49-F238E27FC236}">
                <a16:creationId xmlns:a16="http://schemas.microsoft.com/office/drawing/2014/main" id="{29B4B2BC-25E2-B644-7D84-FFE71D2F4373}"/>
              </a:ext>
            </a:extLst>
          </p:cNvPr>
          <p:cNvGrpSpPr/>
          <p:nvPr/>
        </p:nvGrpSpPr>
        <p:grpSpPr>
          <a:xfrm>
            <a:off x="245473" y="4776638"/>
            <a:ext cx="3012350" cy="975087"/>
            <a:chOff x="297428" y="4942464"/>
            <a:chExt cx="3012350" cy="97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0C71537-B6EF-2E6D-5686-214F83E60370}"/>
                </a:ext>
              </a:extLst>
            </p:cNvPr>
            <p:cNvSpPr/>
            <p:nvPr/>
          </p:nvSpPr>
          <p:spPr>
            <a:xfrm>
              <a:off x="297428" y="4942464"/>
              <a:ext cx="3012350" cy="97508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A24470D-C164-E4E1-9B49-8D348E76C564}"/>
                </a:ext>
              </a:extLst>
            </p:cNvPr>
            <p:cNvSpPr txBox="1"/>
            <p:nvPr/>
          </p:nvSpPr>
          <p:spPr>
            <a:xfrm>
              <a:off x="352974" y="5183630"/>
              <a:ext cx="2882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Dokumentasjon</a:t>
              </a:r>
            </a:p>
          </p:txBody>
        </p:sp>
      </p:grpSp>
      <p:grpSp>
        <p:nvGrpSpPr>
          <p:cNvPr id="106" name="Gruppe 105">
            <a:extLst>
              <a:ext uri="{FF2B5EF4-FFF2-40B4-BE49-F238E27FC236}">
                <a16:creationId xmlns:a16="http://schemas.microsoft.com/office/drawing/2014/main" id="{799E45E4-CBCD-59F2-93AE-A78DFF3BE243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897FFF3-8E13-6E30-86C0-1874E8CAC611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4143DAB8-739E-E238-9D23-E12C51DB211E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8F6EC691-678C-A76C-04D5-7AFECCF4D286}"/>
              </a:ext>
            </a:extLst>
          </p:cNvPr>
          <p:cNvGrpSpPr/>
          <p:nvPr/>
        </p:nvGrpSpPr>
        <p:grpSpPr>
          <a:xfrm>
            <a:off x="8581384" y="2477292"/>
            <a:ext cx="2778039" cy="805704"/>
            <a:chOff x="8723829" y="3401590"/>
            <a:chExt cx="2778039" cy="805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C24A4DB-646D-38AD-CF55-3A63C32A4DA1}"/>
                </a:ext>
              </a:extLst>
            </p:cNvPr>
            <p:cNvSpPr/>
            <p:nvPr/>
          </p:nvSpPr>
          <p:spPr>
            <a:xfrm>
              <a:off x="8723829" y="3401590"/>
              <a:ext cx="2778039" cy="80570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9A4A87A1-C06E-3A6B-3ABE-13FE1277C0B2}"/>
                </a:ext>
              </a:extLst>
            </p:cNvPr>
            <p:cNvSpPr txBox="1"/>
            <p:nvPr/>
          </p:nvSpPr>
          <p:spPr>
            <a:xfrm>
              <a:off x="8840294" y="3598364"/>
              <a:ext cx="26212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Pasientjournalloven</a:t>
              </a:r>
            </a:p>
          </p:txBody>
        </p:sp>
      </p:grp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9A055048-0D86-D2E5-7129-CCCB923A9D36}"/>
              </a:ext>
            </a:extLst>
          </p:cNvPr>
          <p:cNvGrpSpPr/>
          <p:nvPr/>
        </p:nvGrpSpPr>
        <p:grpSpPr>
          <a:xfrm>
            <a:off x="7305100" y="4420050"/>
            <a:ext cx="2676106" cy="651741"/>
            <a:chOff x="888641" y="3908786"/>
            <a:chExt cx="2676106" cy="6517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6529C25-399D-AF2D-8959-C1127D6BFA55}"/>
                </a:ext>
              </a:extLst>
            </p:cNvPr>
            <p:cNvSpPr/>
            <p:nvPr/>
          </p:nvSpPr>
          <p:spPr>
            <a:xfrm>
              <a:off x="888641" y="3908786"/>
              <a:ext cx="2676106" cy="65174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F3BEBDC4-552F-918A-2EC7-D12C7B0E30D3}"/>
                </a:ext>
              </a:extLst>
            </p:cNvPr>
            <p:cNvSpPr txBox="1"/>
            <p:nvPr/>
          </p:nvSpPr>
          <p:spPr>
            <a:xfrm>
              <a:off x="1067624" y="4052015"/>
              <a:ext cx="2364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Helsepersonelloven</a:t>
              </a:r>
            </a:p>
          </p:txBody>
        </p:sp>
      </p:grpSp>
      <p:grpSp>
        <p:nvGrpSpPr>
          <p:cNvPr id="120" name="Gruppe 119">
            <a:extLst>
              <a:ext uri="{FF2B5EF4-FFF2-40B4-BE49-F238E27FC236}">
                <a16:creationId xmlns:a16="http://schemas.microsoft.com/office/drawing/2014/main" id="{7360A96C-75C3-6B06-4DFE-2629EEC058AD}"/>
              </a:ext>
            </a:extLst>
          </p:cNvPr>
          <p:cNvGrpSpPr/>
          <p:nvPr/>
        </p:nvGrpSpPr>
        <p:grpSpPr>
          <a:xfrm>
            <a:off x="4990765" y="5503659"/>
            <a:ext cx="3137505" cy="1166327"/>
            <a:chOff x="4990765" y="5503659"/>
            <a:chExt cx="3137505" cy="11663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4E3D5D-563A-24FF-9CDD-A04CCBFF06BD}"/>
                </a:ext>
              </a:extLst>
            </p:cNvPr>
            <p:cNvSpPr/>
            <p:nvPr/>
          </p:nvSpPr>
          <p:spPr>
            <a:xfrm>
              <a:off x="4990765" y="5503659"/>
              <a:ext cx="3137505" cy="11663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842ACBA0-2A69-F8A2-14ED-7C55AC17A07F}"/>
                </a:ext>
              </a:extLst>
            </p:cNvPr>
            <p:cNvSpPr txBox="1"/>
            <p:nvPr/>
          </p:nvSpPr>
          <p:spPr>
            <a:xfrm>
              <a:off x="5158600" y="5732563"/>
              <a:ext cx="28520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Forskrift om håndtering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av elektromedisinsk </a:t>
              </a:r>
              <a:b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utstyr</a:t>
              </a:r>
            </a:p>
          </p:txBody>
        </p:sp>
      </p:grpSp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9" name="Gruppe 108">
            <a:extLst>
              <a:ext uri="{FF2B5EF4-FFF2-40B4-BE49-F238E27FC236}">
                <a16:creationId xmlns:a16="http://schemas.microsoft.com/office/drawing/2014/main" id="{BFB0CF79-9A1A-8EF0-3BA2-6DB9877BBC5B}"/>
              </a:ext>
            </a:extLst>
          </p:cNvPr>
          <p:cNvGrpSpPr/>
          <p:nvPr/>
        </p:nvGrpSpPr>
        <p:grpSpPr>
          <a:xfrm>
            <a:off x="4262611" y="1513255"/>
            <a:ext cx="2065654" cy="787760"/>
            <a:chOff x="4301969" y="1859743"/>
            <a:chExt cx="2065654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1E26297-F99B-D3E1-5925-41E2B0D0E22B}"/>
                </a:ext>
              </a:extLst>
            </p:cNvPr>
            <p:cNvSpPr/>
            <p:nvPr/>
          </p:nvSpPr>
          <p:spPr>
            <a:xfrm>
              <a:off x="4301969" y="1859743"/>
              <a:ext cx="2065654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FF9BD94-B8F3-E3F8-B490-A602F7826E43}"/>
                </a:ext>
              </a:extLst>
            </p:cNvPr>
            <p:cNvSpPr txBox="1"/>
            <p:nvPr/>
          </p:nvSpPr>
          <p:spPr>
            <a:xfrm>
              <a:off x="4488986" y="2045406"/>
              <a:ext cx="17796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Organisering</a:t>
              </a:r>
            </a:p>
          </p:txBody>
        </p: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D1F822DC-69D3-249F-319F-11E57AD3C7EE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4AFD5CCF-51FE-B028-06BA-D5E93239F355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45605309-4DA6-6649-B0C8-9BEF545134C5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122" name="Gruppe 121">
            <a:extLst>
              <a:ext uri="{FF2B5EF4-FFF2-40B4-BE49-F238E27FC236}">
                <a16:creationId xmlns:a16="http://schemas.microsoft.com/office/drawing/2014/main" id="{831E1836-679B-B5D5-1A8F-CACA3B33336B}"/>
              </a:ext>
            </a:extLst>
          </p:cNvPr>
          <p:cNvGrpSpPr/>
          <p:nvPr/>
        </p:nvGrpSpPr>
        <p:grpSpPr>
          <a:xfrm>
            <a:off x="3130026" y="5728913"/>
            <a:ext cx="1678979" cy="560385"/>
            <a:chOff x="2731673" y="5994384"/>
            <a:chExt cx="1678979" cy="560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9F521A8-F56F-DB49-9673-096C5BC5375C}"/>
                </a:ext>
              </a:extLst>
            </p:cNvPr>
            <p:cNvSpPr/>
            <p:nvPr/>
          </p:nvSpPr>
          <p:spPr>
            <a:xfrm>
              <a:off x="2731673" y="5994384"/>
              <a:ext cx="1627643" cy="56038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778FEAC-26F8-B13E-0F7E-EF8DA17A6AD8}"/>
                </a:ext>
              </a:extLst>
            </p:cNvPr>
            <p:cNvSpPr txBox="1"/>
            <p:nvPr/>
          </p:nvSpPr>
          <p:spPr>
            <a:xfrm>
              <a:off x="2783009" y="6068858"/>
              <a:ext cx="162764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Normen</a:t>
              </a:r>
            </a:p>
          </p:txBody>
        </p:sp>
      </p:grp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7332C517-01F4-C41A-8637-A99215EDA4F2}"/>
              </a:ext>
            </a:extLst>
          </p:cNvPr>
          <p:cNvGrpSpPr/>
          <p:nvPr/>
        </p:nvGrpSpPr>
        <p:grpSpPr>
          <a:xfrm>
            <a:off x="3377906" y="4661918"/>
            <a:ext cx="3137505" cy="682827"/>
            <a:chOff x="3698328" y="4488238"/>
            <a:chExt cx="3137505" cy="6828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D02B17C-94FC-8B2D-6555-80F77B1AB9E8}"/>
                </a:ext>
              </a:extLst>
            </p:cNvPr>
            <p:cNvSpPr/>
            <p:nvPr/>
          </p:nvSpPr>
          <p:spPr>
            <a:xfrm>
              <a:off x="3698328" y="4488238"/>
              <a:ext cx="3137505" cy="6828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BD36E53-83DC-DC13-D5AB-444D67EF78DE}"/>
                </a:ext>
              </a:extLst>
            </p:cNvPr>
            <p:cNvSpPr txBox="1"/>
            <p:nvPr/>
          </p:nvSpPr>
          <p:spPr>
            <a:xfrm>
              <a:off x="3906904" y="4648472"/>
              <a:ext cx="2781531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7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Personopplysningsloven</a:t>
              </a:r>
            </a:p>
          </p:txBody>
        </p:sp>
      </p:grpSp>
      <p:grpSp>
        <p:nvGrpSpPr>
          <p:cNvPr id="108" name="Gruppe 107">
            <a:extLst>
              <a:ext uri="{FF2B5EF4-FFF2-40B4-BE49-F238E27FC236}">
                <a16:creationId xmlns:a16="http://schemas.microsoft.com/office/drawing/2014/main" id="{7FFDA8D0-E630-3059-14CF-311D9373B1AC}"/>
              </a:ext>
            </a:extLst>
          </p:cNvPr>
          <p:cNvGrpSpPr/>
          <p:nvPr/>
        </p:nvGrpSpPr>
        <p:grpSpPr>
          <a:xfrm>
            <a:off x="4473593" y="519734"/>
            <a:ext cx="1586973" cy="682044"/>
            <a:chOff x="4484860" y="704657"/>
            <a:chExt cx="1586973" cy="682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2EE8F9A8-D97E-5572-082F-D38F61BF7BCA}"/>
                </a:ext>
              </a:extLst>
            </p:cNvPr>
            <p:cNvSpPr/>
            <p:nvPr/>
          </p:nvSpPr>
          <p:spPr>
            <a:xfrm>
              <a:off x="4484860" y="704657"/>
              <a:ext cx="1586973" cy="6820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DF0ADAA-9EC6-AACE-DA53-829D9EA2A4DC}"/>
                </a:ext>
              </a:extLst>
            </p:cNvPr>
            <p:cNvSpPr txBox="1"/>
            <p:nvPr/>
          </p:nvSpPr>
          <p:spPr>
            <a:xfrm>
              <a:off x="4561110" y="862715"/>
              <a:ext cx="14542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Personvern</a:t>
              </a:r>
            </a:p>
          </p:txBody>
        </p:sp>
      </p:grpSp>
      <p:grpSp>
        <p:nvGrpSpPr>
          <p:cNvPr id="102" name="Gruppe 101">
            <a:extLst>
              <a:ext uri="{FF2B5EF4-FFF2-40B4-BE49-F238E27FC236}">
                <a16:creationId xmlns:a16="http://schemas.microsoft.com/office/drawing/2014/main" id="{A7B82033-089D-C016-1106-5B89703A4BCC}"/>
              </a:ext>
            </a:extLst>
          </p:cNvPr>
          <p:cNvGrpSpPr/>
          <p:nvPr/>
        </p:nvGrpSpPr>
        <p:grpSpPr>
          <a:xfrm>
            <a:off x="920077" y="160795"/>
            <a:ext cx="3339174" cy="815813"/>
            <a:chOff x="908988" y="149919"/>
            <a:chExt cx="3339174" cy="8158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D72E863-0869-FF48-73A2-339094D28905}"/>
                </a:ext>
              </a:extLst>
            </p:cNvPr>
            <p:cNvSpPr/>
            <p:nvPr/>
          </p:nvSpPr>
          <p:spPr>
            <a:xfrm>
              <a:off x="969719" y="149919"/>
              <a:ext cx="3211249" cy="81581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396C6514-6C6D-687F-A41E-19B352DE4BCA}"/>
                </a:ext>
              </a:extLst>
            </p:cNvPr>
            <p:cNvSpPr txBox="1"/>
            <p:nvPr/>
          </p:nvSpPr>
          <p:spPr>
            <a:xfrm>
              <a:off x="908988" y="345026"/>
              <a:ext cx="33391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Informasjonssikkerhet</a:t>
              </a:r>
            </a:p>
          </p:txBody>
        </p:sp>
      </p:grpSp>
      <p:grpSp>
        <p:nvGrpSpPr>
          <p:cNvPr id="118" name="Gruppe 117">
            <a:extLst>
              <a:ext uri="{FF2B5EF4-FFF2-40B4-BE49-F238E27FC236}">
                <a16:creationId xmlns:a16="http://schemas.microsoft.com/office/drawing/2014/main" id="{382747FA-E579-A7AB-0538-CF6DCEC2E8E4}"/>
              </a:ext>
            </a:extLst>
          </p:cNvPr>
          <p:cNvGrpSpPr/>
          <p:nvPr/>
        </p:nvGrpSpPr>
        <p:grpSpPr>
          <a:xfrm>
            <a:off x="10077243" y="4760465"/>
            <a:ext cx="1607704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9538EF9-5C9D-B6EA-8A36-F62B3E723922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D366CAB-0DC2-24FC-53D5-02B401051E7E}"/>
                </a:ext>
              </a:extLst>
            </p:cNvPr>
            <p:cNvSpPr txBox="1"/>
            <p:nvPr/>
          </p:nvSpPr>
          <p:spPr>
            <a:xfrm>
              <a:off x="7080366" y="4631888"/>
              <a:ext cx="13821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Hacking</a:t>
              </a:r>
            </a:p>
          </p:txBody>
        </p:sp>
      </p:grpSp>
      <p:grpSp>
        <p:nvGrpSpPr>
          <p:cNvPr id="113" name="Gruppe 112">
            <a:extLst>
              <a:ext uri="{FF2B5EF4-FFF2-40B4-BE49-F238E27FC236}">
                <a16:creationId xmlns:a16="http://schemas.microsoft.com/office/drawing/2014/main" id="{7FA31ED8-7123-473E-B5C3-EC02B421724B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40E13262-C1E2-16B0-2A9E-F682DB5E7D93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9" name="TekstSylinder 88">
              <a:extLst>
                <a:ext uri="{FF2B5EF4-FFF2-40B4-BE49-F238E27FC236}">
                  <a16:creationId xmlns:a16="http://schemas.microsoft.com/office/drawing/2014/main" id="{8D46F24F-BA33-3470-BEFC-8C3D2CEED276}"/>
                </a:ext>
              </a:extLst>
            </p:cNvPr>
            <p:cNvSpPr txBox="1"/>
            <p:nvPr/>
          </p:nvSpPr>
          <p:spPr>
            <a:xfrm>
              <a:off x="9065284" y="1465154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B06CEAC6-839B-49C4-F90F-6BF5434FCC07}"/>
              </a:ext>
            </a:extLst>
          </p:cNvPr>
          <p:cNvGrpSpPr/>
          <p:nvPr/>
        </p:nvGrpSpPr>
        <p:grpSpPr>
          <a:xfrm>
            <a:off x="9534561" y="259018"/>
            <a:ext cx="2419154" cy="755349"/>
            <a:chOff x="9534561" y="259018"/>
            <a:chExt cx="2419154" cy="7553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D3F37B10-B4F7-87A5-9332-61FE69FFA10C}"/>
                </a:ext>
              </a:extLst>
            </p:cNvPr>
            <p:cNvSpPr/>
            <p:nvPr/>
          </p:nvSpPr>
          <p:spPr>
            <a:xfrm>
              <a:off x="9534561" y="259018"/>
              <a:ext cx="2403112" cy="75534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TekstSylinder 46">
              <a:extLst>
                <a:ext uri="{FF2B5EF4-FFF2-40B4-BE49-F238E27FC236}">
                  <a16:creationId xmlns:a16="http://schemas.microsoft.com/office/drawing/2014/main" id="{62F65AE7-8C2C-B17D-18DB-C22CA6CEF146}"/>
                </a:ext>
              </a:extLst>
            </p:cNvPr>
            <p:cNvSpPr txBox="1"/>
            <p:nvPr/>
          </p:nvSpPr>
          <p:spPr>
            <a:xfrm>
              <a:off x="9550603" y="421248"/>
              <a:ext cx="240311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Dine rettigheter</a:t>
              </a:r>
            </a:p>
          </p:txBody>
        </p:sp>
      </p:grp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2ED61383-69EB-F15E-406B-2C0E0BE86478}"/>
              </a:ext>
            </a:extLst>
          </p:cNvPr>
          <p:cNvGrpSpPr/>
          <p:nvPr/>
        </p:nvGrpSpPr>
        <p:grpSpPr>
          <a:xfrm>
            <a:off x="9864451" y="3569079"/>
            <a:ext cx="2111642" cy="838206"/>
            <a:chOff x="9952764" y="2361081"/>
            <a:chExt cx="2111642" cy="838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8BABA101-63D1-6D5A-4B41-DB3B87A3C183}"/>
                </a:ext>
              </a:extLst>
            </p:cNvPr>
            <p:cNvSpPr/>
            <p:nvPr/>
          </p:nvSpPr>
          <p:spPr>
            <a:xfrm>
              <a:off x="9952764" y="2361081"/>
              <a:ext cx="2111642" cy="838206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58D7177A-55A1-5B51-FB43-FC05B58D835B}"/>
                </a:ext>
              </a:extLst>
            </p:cNvPr>
            <p:cNvSpPr txBox="1"/>
            <p:nvPr/>
          </p:nvSpPr>
          <p:spPr>
            <a:xfrm>
              <a:off x="10069963" y="2627487"/>
              <a:ext cx="19639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Arbeidsmiljøloven</a:t>
              </a:r>
            </a:p>
          </p:txBody>
        </p:sp>
      </p:grpSp>
      <p:grpSp>
        <p:nvGrpSpPr>
          <p:cNvPr id="112" name="Gruppe 111">
            <a:extLst>
              <a:ext uri="{FF2B5EF4-FFF2-40B4-BE49-F238E27FC236}">
                <a16:creationId xmlns:a16="http://schemas.microsoft.com/office/drawing/2014/main" id="{57968556-494D-56AD-12AC-169A1C3CC772}"/>
              </a:ext>
            </a:extLst>
          </p:cNvPr>
          <p:cNvGrpSpPr/>
          <p:nvPr/>
        </p:nvGrpSpPr>
        <p:grpSpPr>
          <a:xfrm>
            <a:off x="6478289" y="1797431"/>
            <a:ext cx="2227499" cy="787760"/>
            <a:chOff x="6616029" y="1536407"/>
            <a:chExt cx="2227499" cy="787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0CF1ACD2-C798-3A87-7376-F34F5ABDB526}"/>
                </a:ext>
              </a:extLst>
            </p:cNvPr>
            <p:cNvSpPr/>
            <p:nvPr/>
          </p:nvSpPr>
          <p:spPr>
            <a:xfrm>
              <a:off x="6616029" y="1536407"/>
              <a:ext cx="2223628" cy="78776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3E4F710F-945A-D810-EC60-0F049DE1E5BB}"/>
                </a:ext>
              </a:extLst>
            </p:cNvPr>
            <p:cNvSpPr txBox="1"/>
            <p:nvPr/>
          </p:nvSpPr>
          <p:spPr>
            <a:xfrm>
              <a:off x="6677550" y="1697095"/>
              <a:ext cx="21659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Internkontroll</a:t>
              </a:r>
            </a:p>
          </p:txBody>
        </p:sp>
      </p:grp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76880539-DEB8-7DD2-4A72-B6D7C3F4BFFF}"/>
              </a:ext>
            </a:extLst>
          </p:cNvPr>
          <p:cNvGrpSpPr/>
          <p:nvPr/>
        </p:nvGrpSpPr>
        <p:grpSpPr>
          <a:xfrm>
            <a:off x="6466582" y="259018"/>
            <a:ext cx="2806937" cy="824991"/>
            <a:chOff x="6466582" y="259018"/>
            <a:chExt cx="2806937" cy="824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1ED6DA1E-BF63-90E6-518B-8F3C293F957F}"/>
                </a:ext>
              </a:extLst>
            </p:cNvPr>
            <p:cNvSpPr/>
            <p:nvPr/>
          </p:nvSpPr>
          <p:spPr>
            <a:xfrm>
              <a:off x="6466582" y="259018"/>
              <a:ext cx="2806937" cy="824991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A6D7F3A-B3F3-8D22-496C-28971148781A}"/>
                </a:ext>
              </a:extLst>
            </p:cNvPr>
            <p:cNvSpPr txBox="1"/>
            <p:nvPr/>
          </p:nvSpPr>
          <p:spPr>
            <a:xfrm>
              <a:off x="6688476" y="477343"/>
              <a:ext cx="236314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Pasientrettigheter</a:t>
              </a:r>
            </a:p>
          </p:txBody>
        </p:sp>
      </p:grpSp>
      <p:grpSp>
        <p:nvGrpSpPr>
          <p:cNvPr id="103" name="Gruppe 102">
            <a:extLst>
              <a:ext uri="{FF2B5EF4-FFF2-40B4-BE49-F238E27FC236}">
                <a16:creationId xmlns:a16="http://schemas.microsoft.com/office/drawing/2014/main" id="{F23F8498-2CEF-EE8E-EF64-7DFF0114345B}"/>
              </a:ext>
            </a:extLst>
          </p:cNvPr>
          <p:cNvGrpSpPr/>
          <p:nvPr/>
        </p:nvGrpSpPr>
        <p:grpSpPr>
          <a:xfrm>
            <a:off x="552960" y="1247008"/>
            <a:ext cx="1328001" cy="869665"/>
            <a:chOff x="552960" y="1247008"/>
            <a:chExt cx="1328001" cy="869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1927E3D-13D8-D78D-A62C-1027635D5E85}"/>
                </a:ext>
              </a:extLst>
            </p:cNvPr>
            <p:cNvSpPr/>
            <p:nvPr/>
          </p:nvSpPr>
          <p:spPr>
            <a:xfrm>
              <a:off x="552960" y="1247008"/>
              <a:ext cx="1286661" cy="869665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F5DB257B-BE53-93CA-4A63-8ECD10BAD92C}"/>
                </a:ext>
              </a:extLst>
            </p:cNvPr>
            <p:cNvSpPr txBox="1"/>
            <p:nvPr/>
          </p:nvSpPr>
          <p:spPr>
            <a:xfrm>
              <a:off x="603047" y="1451924"/>
              <a:ext cx="12779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Eltilsyn</a:t>
              </a:r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74D9219C-775D-B0BA-E474-A393493811ED}"/>
              </a:ext>
            </a:extLst>
          </p:cNvPr>
          <p:cNvGrpSpPr/>
          <p:nvPr/>
        </p:nvGrpSpPr>
        <p:grpSpPr>
          <a:xfrm>
            <a:off x="427998" y="2477292"/>
            <a:ext cx="2400968" cy="900063"/>
            <a:chOff x="793319" y="2570257"/>
            <a:chExt cx="2400968" cy="900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783A37A-1F90-62DA-E0E3-C88D1DBF4326}"/>
                </a:ext>
              </a:extLst>
            </p:cNvPr>
            <p:cNvSpPr/>
            <p:nvPr/>
          </p:nvSpPr>
          <p:spPr>
            <a:xfrm>
              <a:off x="793319" y="2570257"/>
              <a:ext cx="2400968" cy="90006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7FDE5B43-950F-40D9-E338-76687121BF86}"/>
                </a:ext>
              </a:extLst>
            </p:cNvPr>
            <p:cNvSpPr txBox="1"/>
            <p:nvPr/>
          </p:nvSpPr>
          <p:spPr>
            <a:xfrm>
              <a:off x="895326" y="2790756"/>
              <a:ext cx="220605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Datasikkerhet</a:t>
              </a:r>
            </a:p>
          </p:txBody>
        </p:sp>
      </p:grpSp>
      <p:grpSp>
        <p:nvGrpSpPr>
          <p:cNvPr id="125" name="Gruppe 124">
            <a:extLst>
              <a:ext uri="{FF2B5EF4-FFF2-40B4-BE49-F238E27FC236}">
                <a16:creationId xmlns:a16="http://schemas.microsoft.com/office/drawing/2014/main" id="{087ADEAD-1E1C-1895-2B7D-0F0F45C724F1}"/>
              </a:ext>
            </a:extLst>
          </p:cNvPr>
          <p:cNvGrpSpPr/>
          <p:nvPr/>
        </p:nvGrpSpPr>
        <p:grpSpPr>
          <a:xfrm>
            <a:off x="3843700" y="2829186"/>
            <a:ext cx="4512506" cy="1358542"/>
            <a:chOff x="3843700" y="2829186"/>
            <a:chExt cx="4512506" cy="1358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83E74FFE-6B0E-C41D-BDC5-B675CD711938}"/>
                </a:ext>
              </a:extLst>
            </p:cNvPr>
            <p:cNvSpPr/>
            <p:nvPr/>
          </p:nvSpPr>
          <p:spPr>
            <a:xfrm>
              <a:off x="3843700" y="2829186"/>
              <a:ext cx="4512506" cy="1358542"/>
            </a:xfrm>
            <a:prstGeom prst="ellipse">
              <a:avLst/>
            </a:prstGeom>
            <a:solidFill>
              <a:schemeClr val="bg1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AF360644-F2A7-4537-9230-1764FC784C16}"/>
                </a:ext>
              </a:extLst>
            </p:cNvPr>
            <p:cNvSpPr txBox="1"/>
            <p:nvPr/>
          </p:nvSpPr>
          <p:spPr>
            <a:xfrm>
              <a:off x="3947071" y="3177220"/>
              <a:ext cx="43100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Pasientsikkerhet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43F0D9E6-0DC9-50DD-15E7-1F1AE3A77F5A}"/>
              </a:ext>
            </a:extLst>
          </p:cNvPr>
          <p:cNvGrpSpPr/>
          <p:nvPr/>
        </p:nvGrpSpPr>
        <p:grpSpPr>
          <a:xfrm>
            <a:off x="603050" y="6004106"/>
            <a:ext cx="2050865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2F551E6-DABF-5AB0-37A4-9B358D124033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1F196B0F-46B9-A8BF-EFDA-2494311303F0}"/>
                </a:ext>
              </a:extLst>
            </p:cNvPr>
            <p:cNvSpPr txBox="1"/>
            <p:nvPr/>
          </p:nvSpPr>
          <p:spPr>
            <a:xfrm>
              <a:off x="7044070" y="4631888"/>
              <a:ext cx="14189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Helsetilsyn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967BE2BF-D91F-D22E-D0E9-006D3DDA4202}"/>
              </a:ext>
            </a:extLst>
          </p:cNvPr>
          <p:cNvGrpSpPr/>
          <p:nvPr/>
        </p:nvGrpSpPr>
        <p:grpSpPr>
          <a:xfrm>
            <a:off x="943058" y="3724521"/>
            <a:ext cx="2505798" cy="757544"/>
            <a:chOff x="6924920" y="4483949"/>
            <a:chExt cx="1607704" cy="7575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EEC4C97-5E2B-66EA-4334-8BEEBFB1AD1D}"/>
                </a:ext>
              </a:extLst>
            </p:cNvPr>
            <p:cNvSpPr/>
            <p:nvPr/>
          </p:nvSpPr>
          <p:spPr>
            <a:xfrm>
              <a:off x="6924920" y="4483949"/>
              <a:ext cx="1607704" cy="757544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1D163588-2498-E431-5501-27CDA1FB6318}"/>
                </a:ext>
              </a:extLst>
            </p:cNvPr>
            <p:cNvSpPr txBox="1"/>
            <p:nvPr/>
          </p:nvSpPr>
          <p:spPr>
            <a:xfrm>
              <a:off x="7083845" y="4631888"/>
              <a:ext cx="13691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Arbeidstilsyn</a:t>
              </a:r>
            </a:p>
          </p:txBody>
        </p:sp>
      </p:grp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38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B53FDF-62F8-55B9-03CE-2A084BAD8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F7E5A1-9F8E-17F9-BD76-930279061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1C234472-678C-8583-925F-1EEF3B0AE35B}"/>
              </a:ext>
            </a:extLst>
          </p:cNvPr>
          <p:cNvGrpSpPr/>
          <p:nvPr/>
        </p:nvGrpSpPr>
        <p:grpSpPr>
          <a:xfrm>
            <a:off x="0" y="0"/>
            <a:ext cx="12196371" cy="6886801"/>
            <a:chOff x="-4071" y="-1"/>
            <a:chExt cx="12196371" cy="6886801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2502AC44-F396-AB87-D454-6B4D7266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676"/>
            <a:stretch/>
          </p:blipFill>
          <p:spPr>
            <a:xfrm>
              <a:off x="10693400" y="-1"/>
              <a:ext cx="1498900" cy="6886800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6B9F704B-07A3-F0F2-0DCB-FF0FCC2B6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6721" y="0"/>
              <a:ext cx="9182100" cy="6886575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63EB22BC-1022-E01E-D981-E05B8E2A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2019"/>
            <a:stretch/>
          </p:blipFill>
          <p:spPr>
            <a:xfrm>
              <a:off x="-4071" y="0"/>
              <a:ext cx="1655071" cy="6886575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EA5BBFFA-36BE-42D5-0067-7917F308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676"/>
            <a:stretch/>
          </p:blipFill>
          <p:spPr>
            <a:xfrm>
              <a:off x="9264433" y="0"/>
              <a:ext cx="1498900" cy="6886800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C35E2FBC-0123-3F83-34F1-21C2BE7254B6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004F9B1-F1BC-D0A2-FCFA-A1656AFA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73B79FB2-4780-D691-997D-F3F20C4306E6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7CCB529-4C5F-1887-461D-CFB447967249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</p:spTree>
    <p:extLst>
      <p:ext uri="{BB962C8B-B14F-4D97-AF65-F5344CB8AC3E}">
        <p14:creationId xmlns:p14="http://schemas.microsoft.com/office/powerpoint/2010/main" val="2991479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TrinnVis?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6000" y="2229120"/>
            <a:ext cx="103134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Skybasert system for kvalitetsarbeid, internkontroll, drift, ledelse, HMS, datasikkerhet osv.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8099AB4-8341-9EC2-03B6-F213185AD755}"/>
              </a:ext>
            </a:extLst>
          </p:cNvPr>
          <p:cNvSpPr txBox="1"/>
          <p:nvPr/>
        </p:nvSpPr>
        <p:spPr>
          <a:xfrm>
            <a:off x="1655998" y="3591697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Kommer med ferdige forslag til mange av dokumentene som myndighetene krever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A20C45C-A327-75EB-EFF7-43BB9820B129}"/>
              </a:ext>
            </a:extLst>
          </p:cNvPr>
          <p:cNvSpPr txBox="1"/>
          <p:nvPr/>
        </p:nvSpPr>
        <p:spPr>
          <a:xfrm>
            <a:off x="1655994" y="2684322"/>
            <a:ext cx="10149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spc="-1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Gjør det enkelt å fordele og definere lovpålagte ansvarsområder mellom deg og kolleger</a:t>
            </a:r>
            <a:endParaRPr lang="nb-NO" sz="2000" b="0" i="0" u="none" strike="noStrike" spc="-1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7BE8A37-7182-B04C-01E8-887C514C50C0}"/>
              </a:ext>
            </a:extLst>
          </p:cNvPr>
          <p:cNvSpPr txBox="1"/>
          <p:nvPr/>
        </p:nvSpPr>
        <p:spPr>
          <a:xfrm>
            <a:off x="1655995" y="5558115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Utviklet med støtte fra bl.a. DNLF, Helsetilsynet og Datatilsynet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3FD9690-5F61-619C-4196-D9B947ADA121}"/>
              </a:ext>
            </a:extLst>
          </p:cNvPr>
          <p:cNvSpPr txBox="1"/>
          <p:nvPr/>
        </p:nvSpPr>
        <p:spPr>
          <a:xfrm>
            <a:off x="1655995" y="3136740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Gjør krav i forskrifter og lovverk om til enkle, konkrete oppgaver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8168176-DED7-06C9-F82E-0004CF099901}"/>
              </a:ext>
            </a:extLst>
          </p:cNvPr>
          <p:cNvSpPr txBox="1"/>
          <p:nvPr/>
        </p:nvSpPr>
        <p:spPr>
          <a:xfrm>
            <a:off x="1656000" y="5139268"/>
            <a:ext cx="10536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Startet som et prosjekt i 2006 med allmennlege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Regin Hjertholm som initiativtaker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7C48BE4-2B05-C325-A9B8-1EFA077382D9}"/>
              </a:ext>
            </a:extLst>
          </p:cNvPr>
          <p:cNvSpPr txBox="1"/>
          <p:nvPr/>
        </p:nvSpPr>
        <p:spPr>
          <a:xfrm>
            <a:off x="1655997" y="4039377"/>
            <a:ext cx="10149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spc="-1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Har nyttige verktøy som forenkler den daglige driften av legekontoret </a:t>
            </a:r>
            <a:endParaRPr lang="nb-NO" sz="2000" b="0" i="0" u="none" strike="noStrike" spc="-1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50554025-B087-8A92-1763-1FC2D44517D5}"/>
              </a:ext>
            </a:extLst>
          </p:cNvPr>
          <p:cNvSpPr txBox="1"/>
          <p:nvPr/>
        </p:nvSpPr>
        <p:spPr>
          <a:xfrm>
            <a:off x="1655994" y="5932378"/>
            <a:ext cx="6229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Tilpasset helsevirksomheters behov og krav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6142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Lovpålagte områder og ansvarsområder som dekkes av TrinnVis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AD3B146-C835-57E7-4545-A2A8392F08B8}"/>
              </a:ext>
            </a:extLst>
          </p:cNvPr>
          <p:cNvSpPr txBox="1"/>
          <p:nvPr/>
        </p:nvSpPr>
        <p:spPr>
          <a:xfrm>
            <a:off x="1656000" y="2229120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Ledelse – Daglig leder og Personalansvarlig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8099AB4-8341-9EC2-03B6-F213185AD755}"/>
              </a:ext>
            </a:extLst>
          </p:cNvPr>
          <p:cNvSpPr txBox="1"/>
          <p:nvPr/>
        </p:nvSpPr>
        <p:spPr>
          <a:xfrm>
            <a:off x="1655998" y="305926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Datasikkerhet – Dataansvarlig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3FD9690-5F61-619C-4196-D9B947ADA121}"/>
              </a:ext>
            </a:extLst>
          </p:cNvPr>
          <p:cNvSpPr txBox="1"/>
          <p:nvPr/>
        </p:nvSpPr>
        <p:spPr>
          <a:xfrm>
            <a:off x="1655994" y="2649446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Økonomi – Økonomiansvarlig og Hverdagsøkonomi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B78EDAE-1AF0-3400-AE97-AE472C042BE2}"/>
              </a:ext>
            </a:extLst>
          </p:cNvPr>
          <p:cNvSpPr txBox="1"/>
          <p:nvPr/>
        </p:nvSpPr>
        <p:spPr>
          <a:xfrm>
            <a:off x="1655993" y="347088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Utstyrsregistrering og håndtering – Utstyrsansvarlig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BCCE14E-7188-6414-1457-020AFD6AA363}"/>
              </a:ext>
            </a:extLst>
          </p:cNvPr>
          <p:cNvSpPr txBox="1"/>
          <p:nvPr/>
        </p:nvSpPr>
        <p:spPr>
          <a:xfrm>
            <a:off x="1655993" y="3882501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Klinisk virksomhet – Faglig leder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628BF11-5D99-6B7C-3847-1EB172A9878C}"/>
              </a:ext>
            </a:extLst>
          </p:cNvPr>
          <p:cNvSpPr txBox="1"/>
          <p:nvPr/>
        </p:nvSpPr>
        <p:spPr>
          <a:xfrm>
            <a:off x="1655993" y="4279257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Smittevern – Smittevernansvarlig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6444CF4-1D3E-7B44-6FC7-CA320941CEBD}"/>
              </a:ext>
            </a:extLst>
          </p:cNvPr>
          <p:cNvSpPr txBox="1"/>
          <p:nvPr/>
        </p:nvSpPr>
        <p:spPr>
          <a:xfrm>
            <a:off x="1655992" y="4705912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Helse, miljø og sikkerhet – HMS-ansvarlig og Verneombud 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18FA4D6-58D8-C440-99E9-C530E58C36FD}"/>
              </a:ext>
            </a:extLst>
          </p:cNvPr>
          <p:cNvSpPr txBox="1"/>
          <p:nvPr/>
        </p:nvSpPr>
        <p:spPr>
          <a:xfrm>
            <a:off x="1655992" y="5105768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Kvalitetsarbeid – Kvalitetsansvarlig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C2A3D05-ABE7-B3EC-E98E-3E8287076D4F}"/>
              </a:ext>
            </a:extLst>
          </p:cNvPr>
          <p:cNvSpPr txBox="1"/>
          <p:nvPr/>
        </p:nvSpPr>
        <p:spPr>
          <a:xfrm>
            <a:off x="1656000" y="5724000"/>
            <a:ext cx="98556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Samlet oversikt over relevant lovverk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2" grpId="0"/>
      <p:bldP spid="15" grpId="0"/>
      <p:bldP spid="16" grpId="0"/>
      <p:bldP spid="18" grpId="0"/>
      <p:bldP spid="19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34B673-6F39-0E49-6AB3-1A32A1AB0C81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Enkel dokumentering av organisasjon og ansvarsområder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59403A28-1B38-0D39-A17D-8A286200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000" y="2448000"/>
            <a:ext cx="6586914" cy="404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CD887696-3664-F369-B59C-F0D1B218D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561" y="2448000"/>
            <a:ext cx="3815772" cy="40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8C1E02D-73A7-C388-BE39-3F53E4CBB4D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ABB65FF-A3E2-19D3-5F59-24ED4F603797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Konkrete oppgaver som forteller hva som må gjøres etter loven</a:t>
            </a:r>
            <a:endParaRPr lang="nb-NO" sz="2400" b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4486D6F-B74F-78A0-505C-17C265E93D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2FD24F9-3E03-F5C9-D185-48BD9C89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C7F4914-12D4-ECDF-C5D7-B234EF935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76A6038-60AC-D404-67DB-357D0B23A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A272E3B-EC04-DFCC-43CC-D34E81307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8C1E02D-73A7-C388-BE39-3F53E4CBB4D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598" y="1548000"/>
            <a:ext cx="10018093" cy="4265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rutiner og prosedyrer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16572A6C-0AD9-3C64-2201-C51327B4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B91615-609E-F8A1-EF68-0E43372D5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9759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3176"/>
            <a:ext cx="12192756" cy="686160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600" y="1548000"/>
            <a:ext cx="8832654" cy="4265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lovpålagte retningslinjer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52D3FF8C-026F-C57D-F91A-D53BF91B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B8457B7-66FD-26A5-1D09-4292D94B8D5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/>
          <a:stretch/>
        </p:blipFill>
        <p:spPr>
          <a:xfrm>
            <a:off x="1656000" y="2447071"/>
            <a:ext cx="6589759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74AAD5FA-9EB3-C01B-0492-68C94D6E721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-5978"/>
            <a:ext cx="12191980" cy="686397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kstSylinder 93">
            <a:extLst>
              <a:ext uri="{FF2B5EF4-FFF2-40B4-BE49-F238E27FC236}">
                <a16:creationId xmlns:a16="http://schemas.microsoft.com/office/drawing/2014/main" id="{29EBB9D4-65AF-BDE5-D83E-82CEF0611D14}"/>
              </a:ext>
            </a:extLst>
          </p:cNvPr>
          <p:cNvSpPr txBox="1"/>
          <p:nvPr/>
        </p:nvSpPr>
        <p:spPr>
          <a:xfrm>
            <a:off x="4284133" y="1170093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263084B-20FB-ED98-EEF0-17F2707C6F16}"/>
              </a:ext>
            </a:extLst>
          </p:cNvPr>
          <p:cNvSpPr txBox="1"/>
          <p:nvPr/>
        </p:nvSpPr>
        <p:spPr>
          <a:xfrm>
            <a:off x="7392692" y="7470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7E63513-96B4-9AA5-D731-DA3CF19A43CB}"/>
              </a:ext>
            </a:extLst>
          </p:cNvPr>
          <p:cNvGrpSpPr/>
          <p:nvPr/>
        </p:nvGrpSpPr>
        <p:grpSpPr>
          <a:xfrm>
            <a:off x="2110688" y="1386700"/>
            <a:ext cx="1979423" cy="821462"/>
            <a:chOff x="2110688" y="1386700"/>
            <a:chExt cx="1979423" cy="8214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68E357C-2FE2-F66D-74E2-A1EBD79AA845}"/>
                </a:ext>
              </a:extLst>
            </p:cNvPr>
            <p:cNvSpPr/>
            <p:nvPr/>
          </p:nvSpPr>
          <p:spPr>
            <a:xfrm>
              <a:off x="2110688" y="1386700"/>
              <a:ext cx="1979423" cy="821462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TekstSylinder 31">
              <a:extLst>
                <a:ext uri="{FF2B5EF4-FFF2-40B4-BE49-F238E27FC236}">
                  <a16:creationId xmlns:a16="http://schemas.microsoft.com/office/drawing/2014/main" id="{BD7514FD-6BCD-9EA5-5DD8-74A9782A3894}"/>
                </a:ext>
              </a:extLst>
            </p:cNvPr>
            <p:cNvSpPr txBox="1"/>
            <p:nvPr/>
          </p:nvSpPr>
          <p:spPr>
            <a:xfrm>
              <a:off x="2589664" y="1542236"/>
              <a:ext cx="10086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HMS</a:t>
              </a: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94DABB29-89E4-6EB9-D2DD-6B1FD832DC9C}"/>
              </a:ext>
            </a:extLst>
          </p:cNvPr>
          <p:cNvGrpSpPr/>
          <p:nvPr/>
        </p:nvGrpSpPr>
        <p:grpSpPr>
          <a:xfrm>
            <a:off x="8749649" y="5723329"/>
            <a:ext cx="2609773" cy="798797"/>
            <a:chOff x="9447744" y="5685432"/>
            <a:chExt cx="2083610" cy="7987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9F0EB12-116F-A43A-7573-002AE61EBA08}"/>
                </a:ext>
              </a:extLst>
            </p:cNvPr>
            <p:cNvSpPr/>
            <p:nvPr/>
          </p:nvSpPr>
          <p:spPr>
            <a:xfrm>
              <a:off x="9447744" y="5685432"/>
              <a:ext cx="2083610" cy="79879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TekstSylinder 35">
              <a:extLst>
                <a:ext uri="{FF2B5EF4-FFF2-40B4-BE49-F238E27FC236}">
                  <a16:creationId xmlns:a16="http://schemas.microsoft.com/office/drawing/2014/main" id="{59CF110A-F7D9-F45C-AB8C-FD2AE90660CE}"/>
                </a:ext>
              </a:extLst>
            </p:cNvPr>
            <p:cNvSpPr txBox="1"/>
            <p:nvPr/>
          </p:nvSpPr>
          <p:spPr>
            <a:xfrm>
              <a:off x="9557123" y="5880924"/>
              <a:ext cx="19097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Kvalitetsarbeid</a:t>
              </a:r>
            </a:p>
          </p:txBody>
        </p:sp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A864BE1D-444F-AEDE-196A-042A6B093373}"/>
              </a:ext>
            </a:extLst>
          </p:cNvPr>
          <p:cNvGrpSpPr/>
          <p:nvPr/>
        </p:nvGrpSpPr>
        <p:grpSpPr>
          <a:xfrm>
            <a:off x="8581384" y="1238581"/>
            <a:ext cx="3513795" cy="860973"/>
            <a:chOff x="8963310" y="1238581"/>
            <a:chExt cx="2344429" cy="8609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BEBD8CD-30F1-BC62-68D9-F3C04AEB3471}"/>
                </a:ext>
              </a:extLst>
            </p:cNvPr>
            <p:cNvSpPr/>
            <p:nvPr/>
          </p:nvSpPr>
          <p:spPr>
            <a:xfrm>
              <a:off x="8963310" y="1238581"/>
              <a:ext cx="2344429" cy="860973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1" name="TekstSylinder 50">
              <a:extLst>
                <a:ext uri="{FF2B5EF4-FFF2-40B4-BE49-F238E27FC236}">
                  <a16:creationId xmlns:a16="http://schemas.microsoft.com/office/drawing/2014/main" id="{07420C5E-DC12-958C-F709-9A8F619FE728}"/>
                </a:ext>
              </a:extLst>
            </p:cNvPr>
            <p:cNvSpPr txBox="1"/>
            <p:nvPr/>
          </p:nvSpPr>
          <p:spPr>
            <a:xfrm>
              <a:off x="9065284" y="1465200"/>
              <a:ext cx="22013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Bedriftshelsetjeneste</a:t>
              </a: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B94CB863-5824-F2A8-0F5E-ED72A1346908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8E07F253-824F-FF8C-329D-582F0D9D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E1A060F4-297D-A662-FDAC-9BA5395AD01E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6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1898 L 0.2457 0.0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2685 L -0.34792 0.475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08 L -0.32474 -0.382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18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F00477-1063-A261-4E9F-B31527E0BA07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Myndighetenes krav samlet i ett system</a:t>
            </a:r>
          </a:p>
        </p:txBody>
      </p:sp>
      <p:sp>
        <p:nvSpPr>
          <p:cNvPr id="59" name="TekstSylinder 58">
            <a:extLst>
              <a:ext uri="{FF2B5EF4-FFF2-40B4-BE49-F238E27FC236}">
                <a16:creationId xmlns:a16="http://schemas.microsoft.com/office/drawing/2014/main" id="{D7D14D70-7353-CC95-B83A-34504D28825F}"/>
              </a:ext>
            </a:extLst>
          </p:cNvPr>
          <p:cNvSpPr txBox="1"/>
          <p:nvPr/>
        </p:nvSpPr>
        <p:spPr>
          <a:xfrm>
            <a:off x="1119599" y="1548000"/>
            <a:ext cx="9343535" cy="4265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Ferdige forslag til lovpålagte måldokumenter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32B6E2AF-08FD-6781-D055-FC15009B93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2BFFD08-3903-5BEE-D2F1-FBDA86DE1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6001" y="2448000"/>
            <a:ext cx="6586912" cy="404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7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35BCFE7-8589-84E1-207A-2A2D2AD3F701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Forenkling og effektivisering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89274FF-D443-D8F9-0FA0-1E925555F82A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Nyttige verktøy som forenkler daglig drift og dokumentasjon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9686E35C-9711-E0FB-6148-4262176BF7E3}"/>
              </a:ext>
            </a:extLst>
          </p:cNvPr>
          <p:cNvSpPr txBox="1"/>
          <p:nvPr/>
        </p:nvSpPr>
        <p:spPr>
          <a:xfrm>
            <a:off x="9000000" y="25301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Utstyrsoversikt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B474678C-53C8-429A-6BE5-3B634D7938EA}"/>
              </a:ext>
            </a:extLst>
          </p:cNvPr>
          <p:cNvSpPr txBox="1"/>
          <p:nvPr/>
        </p:nvSpPr>
        <p:spPr>
          <a:xfrm>
            <a:off x="9000000" y="285680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Bemanningsoversikt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C72DA97B-1459-964F-1F75-F4E1EAD86A68}"/>
              </a:ext>
            </a:extLst>
          </p:cNvPr>
          <p:cNvSpPr txBox="1"/>
          <p:nvPr/>
        </p:nvSpPr>
        <p:spPr>
          <a:xfrm>
            <a:off x="9000000" y="319106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Datadokumentasjon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B53C43E9-13F5-137F-48BB-927A7E8D35F2}"/>
              </a:ext>
            </a:extLst>
          </p:cNvPr>
          <p:cNvSpPr txBox="1"/>
          <p:nvPr/>
        </p:nvSpPr>
        <p:spPr>
          <a:xfrm>
            <a:off x="9000000" y="352533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Møter</a:t>
            </a: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3B64B115-854E-B4F1-A56A-7A6959DB98B5}"/>
              </a:ext>
            </a:extLst>
          </p:cNvPr>
          <p:cNvSpPr txBox="1"/>
          <p:nvPr/>
        </p:nvSpPr>
        <p:spPr>
          <a:xfrm>
            <a:off x="9000000" y="385959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Stoffkartotek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0A302E5B-CF32-3C78-1183-6CFE68B8EA85}"/>
              </a:ext>
            </a:extLst>
          </p:cNvPr>
          <p:cNvSpPr txBox="1"/>
          <p:nvPr/>
        </p:nvSpPr>
        <p:spPr>
          <a:xfrm>
            <a:off x="9000000" y="41938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Avvik</a:t>
            </a:r>
          </a:p>
        </p:txBody>
      </p:sp>
      <p:sp>
        <p:nvSpPr>
          <p:cNvPr id="57" name="TekstSylinder 56">
            <a:extLst>
              <a:ext uri="{FF2B5EF4-FFF2-40B4-BE49-F238E27FC236}">
                <a16:creationId xmlns:a16="http://schemas.microsoft.com/office/drawing/2014/main" id="{8D24F172-FB48-E9F6-CEE4-F34221265E74}"/>
              </a:ext>
            </a:extLst>
          </p:cNvPr>
          <p:cNvSpPr txBox="1"/>
          <p:nvPr/>
        </p:nvSpPr>
        <p:spPr>
          <a:xfrm>
            <a:off x="9000000" y="4527088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Risikovurderinger</a:t>
            </a:r>
          </a:p>
        </p:txBody>
      </p: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52181FDB-B32F-3A67-31B9-8A58DB048202}"/>
              </a:ext>
            </a:extLst>
          </p:cNvPr>
          <p:cNvSpPr txBox="1"/>
          <p:nvPr/>
        </p:nvSpPr>
        <p:spPr>
          <a:xfrm>
            <a:off x="9000000" y="4870476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Felles kalender</a:t>
            </a:r>
          </a:p>
        </p:txBody>
      </p:sp>
      <p:sp>
        <p:nvSpPr>
          <p:cNvPr id="63" name="TekstSylinder 62">
            <a:extLst>
              <a:ext uri="{FF2B5EF4-FFF2-40B4-BE49-F238E27FC236}">
                <a16:creationId xmlns:a16="http://schemas.microsoft.com/office/drawing/2014/main" id="{0B2D8655-9AAE-6927-4A4A-2E00F5CA2FAA}"/>
              </a:ext>
            </a:extLst>
          </p:cNvPr>
          <p:cNvSpPr txBox="1"/>
          <p:nvPr/>
        </p:nvSpPr>
        <p:spPr>
          <a:xfrm>
            <a:off x="9000000" y="5209328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Personalkort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6C2199F-87D0-A35E-9936-6C136EBFC0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6914" cy="40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1E3AF0-AB9F-CA94-3A3B-A4BB9BC73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000" y="2448000"/>
            <a:ext cx="6584961" cy="40428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4FEC14F-0DE4-89AF-BE73-92C4740DBC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56000" y="2448000"/>
            <a:ext cx="6578043" cy="40428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7805DAA-4B42-176F-3A18-726DCD98E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000" y="2448000"/>
            <a:ext cx="6578044" cy="40428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1F3D6FA-48A2-3BF3-F798-4044AACCE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B6700D40-8BA0-F897-9E1C-2C8E20D7D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440BE49D-7999-C7D0-0DD7-3B79951F5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656000" y="2448000"/>
            <a:ext cx="6578043" cy="4042800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601D863E-9A69-06AC-B3A8-18BA91C8AF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6000" y="2448000"/>
            <a:ext cx="6584960" cy="404280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4E3F257C-02C9-E923-ED5D-AF7167A6D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6000" y="2448000"/>
            <a:ext cx="6578044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46" grpId="0"/>
      <p:bldP spid="51" grpId="0"/>
      <p:bldP spid="54" grpId="0"/>
      <p:bldP spid="57" grpId="0"/>
      <p:bldP spid="60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98831A1-ED9D-614D-B152-FAB17A0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12192001" cy="68611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52370-9E3B-3A4D-B3A1-723BD37D4D3A}"/>
              </a:ext>
            </a:extLst>
          </p:cNvPr>
          <p:cNvSpPr txBox="1"/>
          <p:nvPr/>
        </p:nvSpPr>
        <p:spPr>
          <a:xfrm>
            <a:off x="-111512" y="825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CB3CDE66-4C12-9DFF-8276-166DE53932D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C8393921-9B80-0DC2-F2B9-1E578AAC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8F665F37-D571-8113-E827-F4035251C1A4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35BCFE7-8589-84E1-207A-2A2D2AD3F701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Datasikkerhet og personvern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89274FF-D443-D8F9-0FA0-1E925555F82A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Innebygget kurs som gir økt datasikkerhet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FEE8C5A-26C0-C6C9-33FF-B92C64014254}"/>
              </a:ext>
            </a:extLst>
          </p:cNvPr>
          <p:cNvSpPr txBox="1"/>
          <p:nvPr/>
        </p:nvSpPr>
        <p:spPr>
          <a:xfrm>
            <a:off x="9000000" y="253016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Sikre passord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DB44BE3-C357-F8D7-B655-3333C5537313}"/>
              </a:ext>
            </a:extLst>
          </p:cNvPr>
          <p:cNvSpPr txBox="1"/>
          <p:nvPr/>
        </p:nvSpPr>
        <p:spPr>
          <a:xfrm>
            <a:off x="9000000" y="285680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 bruk av epost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D10F0CD-3605-8FF0-57B3-4BD005F93F20}"/>
              </a:ext>
            </a:extLst>
          </p:cNvPr>
          <p:cNvSpPr txBox="1"/>
          <p:nvPr/>
        </p:nvSpPr>
        <p:spPr>
          <a:xfrm>
            <a:off x="9000000" y="319106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Sikkerhetsoppdateringer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DB36E5D-02D9-AA6B-02A9-097ADF014829}"/>
              </a:ext>
            </a:extLst>
          </p:cNvPr>
          <p:cNvSpPr txBox="1"/>
          <p:nvPr/>
        </p:nvSpPr>
        <p:spPr>
          <a:xfrm>
            <a:off x="9000000" y="3525330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Taushetsplikt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7A5AEAE-FED1-647B-9619-0B80151A05AE}"/>
              </a:ext>
            </a:extLst>
          </p:cNvPr>
          <p:cNvSpPr txBox="1"/>
          <p:nvPr/>
        </p:nvSpPr>
        <p:spPr>
          <a:xfrm>
            <a:off x="9000000" y="3859595"/>
            <a:ext cx="2953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Sikkerhetsavvik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6555CB1-5E6C-D783-3D3D-73F746B774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BC097B2-5CEC-C639-83DB-FBE043D1CB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FC51555-E018-93EB-BBC4-55181A8A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E3DAD64-DF05-EB74-0A90-2147ED27FD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56000" y="2448000"/>
            <a:ext cx="6589758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60143E7-71B6-3E1D-21CF-5AF20100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00" y="2005291"/>
            <a:ext cx="5441188" cy="3903628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A9211C7-5663-DC5B-8770-B71BB89E9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269" y="2608827"/>
            <a:ext cx="5725640" cy="3511458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A7070A8-7E77-0AA4-71E4-B8F844AA3485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54E74862-1988-ACC1-1F7E-3960846583A1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14A9B8F0-7555-9E24-539F-E8AE5968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D89785E3-A5EC-BF5D-D6F0-52797BD9FDF1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44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1002298-9C53-4B92-628F-78D4FFDB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8800" y="1566325"/>
            <a:ext cx="6118924" cy="5108724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9DDDFB7-50AC-41D3-7AB6-5BD75F7A6616}"/>
              </a:ext>
            </a:extLst>
          </p:cNvPr>
          <p:cNvSpPr txBox="1"/>
          <p:nvPr/>
        </p:nvSpPr>
        <p:spPr>
          <a:xfrm>
            <a:off x="8040215" y="1825172"/>
            <a:ext cx="3651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 forslag til måldokumenter </a:t>
            </a:r>
          </a:p>
        </p:txBody>
      </p: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221CFA18-067C-0BDA-8C15-6F873A39F698}"/>
              </a:ext>
            </a:extLst>
          </p:cNvPr>
          <p:cNvCxnSpPr>
            <a:cxnSpLocks/>
          </p:cNvCxnSpPr>
          <p:nvPr/>
        </p:nvCxnSpPr>
        <p:spPr>
          <a:xfrm>
            <a:off x="6528048" y="200572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C4BE22B-897F-232A-9072-EC2D1BE99FDB}"/>
              </a:ext>
            </a:extLst>
          </p:cNvPr>
          <p:cNvSpPr txBox="1"/>
          <p:nvPr/>
        </p:nvSpPr>
        <p:spPr>
          <a:xfrm>
            <a:off x="8040216" y="2444540"/>
            <a:ext cx="4151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Personaloversikt hvor </a:t>
            </a:r>
            <a:b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ansvarsområder fordeles</a:t>
            </a:r>
          </a:p>
        </p:txBody>
      </p:sp>
      <p:cxnSp>
        <p:nvCxnSpPr>
          <p:cNvPr id="18" name="Rett pil 17">
            <a:extLst>
              <a:ext uri="{FF2B5EF4-FFF2-40B4-BE49-F238E27FC236}">
                <a16:creationId xmlns:a16="http://schemas.microsoft.com/office/drawing/2014/main" id="{0FFD67A6-B260-F348-91C7-9FBBDAD4DD99}"/>
              </a:ext>
            </a:extLst>
          </p:cNvPr>
          <p:cNvCxnSpPr>
            <a:cxnSpLocks/>
          </p:cNvCxnSpPr>
          <p:nvPr/>
        </p:nvCxnSpPr>
        <p:spPr>
          <a:xfrm>
            <a:off x="6528048" y="2625088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9F9E12A-F4EA-9EF0-5C1C-568675448970}"/>
              </a:ext>
            </a:extLst>
          </p:cNvPr>
          <p:cNvSpPr txBox="1"/>
          <p:nvPr/>
        </p:nvSpPr>
        <p:spPr>
          <a:xfrm>
            <a:off x="8040216" y="3392580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Ferdige forslag til risikovurderinger</a:t>
            </a:r>
          </a:p>
        </p:txBody>
      </p: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1F96C15F-0DAC-480D-D0E0-83DD962F71C9}"/>
              </a:ext>
            </a:extLst>
          </p:cNvPr>
          <p:cNvCxnSpPr>
            <a:cxnSpLocks/>
          </p:cNvCxnSpPr>
          <p:nvPr/>
        </p:nvCxnSpPr>
        <p:spPr>
          <a:xfrm>
            <a:off x="6528048" y="3573128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8B43059F-0292-F69C-CE2B-A32C4AFB348D}"/>
              </a:ext>
            </a:extLst>
          </p:cNvPr>
          <p:cNvSpPr txBox="1"/>
          <p:nvPr/>
        </p:nvSpPr>
        <p:spPr>
          <a:xfrm>
            <a:off x="8040216" y="4083088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Verktøy for avviksbehandling</a:t>
            </a:r>
          </a:p>
        </p:txBody>
      </p:sp>
      <p:cxnSp>
        <p:nvCxnSpPr>
          <p:cNvPr id="22" name="Rett pil 21">
            <a:extLst>
              <a:ext uri="{FF2B5EF4-FFF2-40B4-BE49-F238E27FC236}">
                <a16:creationId xmlns:a16="http://schemas.microsoft.com/office/drawing/2014/main" id="{3BF251D8-560F-904F-1C7F-B47C78F2B924}"/>
              </a:ext>
            </a:extLst>
          </p:cNvPr>
          <p:cNvCxnSpPr>
            <a:cxnSpLocks/>
          </p:cNvCxnSpPr>
          <p:nvPr/>
        </p:nvCxnSpPr>
        <p:spPr>
          <a:xfrm>
            <a:off x="6528048" y="4263636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D06ACBC-A07E-E614-E1B1-732074534837}"/>
              </a:ext>
            </a:extLst>
          </p:cNvPr>
          <p:cNvSpPr txBox="1"/>
          <p:nvPr/>
        </p:nvSpPr>
        <p:spPr>
          <a:xfrm>
            <a:off x="8040216" y="4783736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TrinnVis er internkontroll i praksis</a:t>
            </a:r>
          </a:p>
        </p:txBody>
      </p:sp>
      <p:cxnSp>
        <p:nvCxnSpPr>
          <p:cNvPr id="24" name="Rett pil 23">
            <a:extLst>
              <a:ext uri="{FF2B5EF4-FFF2-40B4-BE49-F238E27FC236}">
                <a16:creationId xmlns:a16="http://schemas.microsoft.com/office/drawing/2014/main" id="{8BF01B27-E5B7-36AC-340C-773F63A4B114}"/>
              </a:ext>
            </a:extLst>
          </p:cNvPr>
          <p:cNvCxnSpPr>
            <a:cxnSpLocks/>
          </p:cNvCxnSpPr>
          <p:nvPr/>
        </p:nvCxnSpPr>
        <p:spPr>
          <a:xfrm>
            <a:off x="6528048" y="4964284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8C6B84DA-C8EC-08EE-B500-05716AB3CF4F}"/>
              </a:ext>
            </a:extLst>
          </p:cNvPr>
          <p:cNvSpPr txBox="1"/>
          <p:nvPr/>
        </p:nvSpPr>
        <p:spPr>
          <a:xfrm>
            <a:off x="8040216" y="5495412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Utstyrsoversikt </a:t>
            </a:r>
          </a:p>
        </p:txBody>
      </p: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AEF30934-2444-43C1-55DE-B23A5E33DCCE}"/>
              </a:ext>
            </a:extLst>
          </p:cNvPr>
          <p:cNvCxnSpPr>
            <a:cxnSpLocks/>
          </p:cNvCxnSpPr>
          <p:nvPr/>
        </p:nvCxnSpPr>
        <p:spPr>
          <a:xfrm>
            <a:off x="6528048" y="567596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DA4FC89-23A3-D834-9B95-48548212CCE9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B11B3B0F-92E1-6988-7304-F9D58EBF5729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0610F07E-2FAB-7180-22E3-551ECBBCD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65B1D3CE-BBB9-712E-FBD2-010EDCDDB8B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7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  <p:bldP spid="23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868"/>
            <a:ext cx="12192001" cy="6861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E96DBE7-DF4D-8E82-584B-6B60E8389B15}"/>
              </a:ext>
            </a:extLst>
          </p:cNvPr>
          <p:cNvSpPr txBox="1"/>
          <p:nvPr/>
        </p:nvSpPr>
        <p:spPr>
          <a:xfrm>
            <a:off x="8040216" y="2636794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Ferdig retningslinje og egen rutine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B1BA641-FE4E-D61E-7DAF-7A1C58733938}"/>
              </a:ext>
            </a:extLst>
          </p:cNvPr>
          <p:cNvSpPr txBox="1"/>
          <p:nvPr/>
        </p:nvSpPr>
        <p:spPr>
          <a:xfrm>
            <a:off x="8040216" y="3510182"/>
            <a:ext cx="4151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Rutiner og sjekkliste </a:t>
            </a:r>
            <a:b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i avviksverktøy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380E4E1-F88C-BF15-31FB-6BB4CBEBB0C5}"/>
              </a:ext>
            </a:extLst>
          </p:cNvPr>
          <p:cNvSpPr txBox="1"/>
          <p:nvPr/>
        </p:nvSpPr>
        <p:spPr>
          <a:xfrm>
            <a:off x="8040216" y="1700690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Oppfølgingsoppgaver i Utstyrsoversikt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8346A06-B724-FB59-D380-89438E4B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3"/>
          <a:stretch/>
        </p:blipFill>
        <p:spPr>
          <a:xfrm>
            <a:off x="1198800" y="1562431"/>
            <a:ext cx="6118924" cy="508220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D84526E-C54F-C6B5-954C-3CBEE0B62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536"/>
          <a:stretch/>
        </p:blipFill>
        <p:spPr>
          <a:xfrm>
            <a:off x="1198800" y="5998212"/>
            <a:ext cx="6118924" cy="687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Rett pil 8">
            <a:extLst>
              <a:ext uri="{FF2B5EF4-FFF2-40B4-BE49-F238E27FC236}">
                <a16:creationId xmlns:a16="http://schemas.microsoft.com/office/drawing/2014/main" id="{855263D0-5F88-EE2A-5F3A-3D5FB51BDD64}"/>
              </a:ext>
            </a:extLst>
          </p:cNvPr>
          <p:cNvCxnSpPr>
            <a:cxnSpLocks/>
          </p:cNvCxnSpPr>
          <p:nvPr/>
        </p:nvCxnSpPr>
        <p:spPr>
          <a:xfrm>
            <a:off x="6528048" y="189053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10">
            <a:extLst>
              <a:ext uri="{FF2B5EF4-FFF2-40B4-BE49-F238E27FC236}">
                <a16:creationId xmlns:a16="http://schemas.microsoft.com/office/drawing/2014/main" id="{CE2C986D-91FA-AC80-78B2-18479326398A}"/>
              </a:ext>
            </a:extLst>
          </p:cNvPr>
          <p:cNvCxnSpPr>
            <a:cxnSpLocks/>
          </p:cNvCxnSpPr>
          <p:nvPr/>
        </p:nvCxnSpPr>
        <p:spPr>
          <a:xfrm>
            <a:off x="6528048" y="2817342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13">
            <a:extLst>
              <a:ext uri="{FF2B5EF4-FFF2-40B4-BE49-F238E27FC236}">
                <a16:creationId xmlns:a16="http://schemas.microsoft.com/office/drawing/2014/main" id="{00CE7E74-1B1B-77DF-5DDA-0566307101EB}"/>
              </a:ext>
            </a:extLst>
          </p:cNvPr>
          <p:cNvCxnSpPr>
            <a:cxnSpLocks/>
          </p:cNvCxnSpPr>
          <p:nvPr/>
        </p:nvCxnSpPr>
        <p:spPr>
          <a:xfrm>
            <a:off x="6528048" y="3690730"/>
            <a:ext cx="1368152" cy="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10BD0BC-05DE-1D42-02A1-231318C53AFE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TrinnVis som støtte ved tilsyn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0105C9A-B90F-2CEB-7567-2E27D3743838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C41BA46E-43A9-5A33-7782-6CC94526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8C667C41-BD5D-8E10-7A18-E088DE260DF6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4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6117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24655DF-8483-402B-9BC8-23015112AB3E}"/>
              </a:ext>
            </a:extLst>
          </p:cNvPr>
          <p:cNvSpPr txBox="1"/>
          <p:nvPr/>
        </p:nvSpPr>
        <p:spPr>
          <a:xfrm>
            <a:off x="559622" y="501567"/>
            <a:ext cx="114030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Enkelt å komme i gang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170A878-2FEA-B181-B76E-0C4CAC6BA004}"/>
              </a:ext>
            </a:extLst>
          </p:cNvPr>
          <p:cNvSpPr txBox="1"/>
          <p:nvPr/>
        </p:nvSpPr>
        <p:spPr>
          <a:xfrm>
            <a:off x="1119245" y="1548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Fast 30% rabatt til PSL-medlemmer og gratis 30 dagers prøveperiode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A027064F-21A8-346E-B0C1-CA402BCAD295}"/>
              </a:ext>
            </a:extLst>
          </p:cNvPr>
          <p:cNvGrpSpPr/>
          <p:nvPr/>
        </p:nvGrpSpPr>
        <p:grpSpPr>
          <a:xfrm>
            <a:off x="1656000" y="2340000"/>
            <a:ext cx="5402582" cy="4228940"/>
            <a:chOff x="1284790" y="2202993"/>
            <a:chExt cx="5402582" cy="4228940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A007B0DD-D232-7FF5-2C0E-9EC29407A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790" y="2424590"/>
              <a:ext cx="5400000" cy="4007343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0CCCDCA2-7230-DF34-9FA6-BE9B3E5C9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7372" y="2202993"/>
              <a:ext cx="5400000" cy="231468"/>
            </a:xfrm>
            <a:prstGeom prst="rect">
              <a:avLst/>
            </a:prstGeom>
          </p:spPr>
        </p:pic>
      </p:grp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CEF819F-6208-12A0-B0B0-00F763B7A174}"/>
              </a:ext>
            </a:extLst>
          </p:cNvPr>
          <p:cNvSpPr txBox="1"/>
          <p:nvPr/>
        </p:nvSpPr>
        <p:spPr>
          <a:xfrm>
            <a:off x="7380000" y="4788327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www.trinnvis.no</a:t>
            </a:r>
            <a:endParaRPr lang="nb-NO" sz="2400" b="1" dirty="0">
              <a:solidFill>
                <a:schemeClr val="bg1">
                  <a:lumMod val="85000"/>
                </a:schemeClr>
              </a:solidFill>
              <a:latin typeface="Helvetica" pitchFamily="2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C627AFB-99E3-F08F-86DE-09F9443D03B2}"/>
              </a:ext>
            </a:extLst>
          </p:cNvPr>
          <p:cNvSpPr txBox="1"/>
          <p:nvPr/>
        </p:nvSpPr>
        <p:spPr>
          <a:xfrm>
            <a:off x="7380000" y="3339125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Tilbud om gratis oppstartskurs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000639D-F528-DE1C-83B9-AAFDFDC9B640}"/>
              </a:ext>
            </a:extLst>
          </p:cNvPr>
          <p:cNvSpPr txBox="1"/>
          <p:nvPr/>
        </p:nvSpPr>
        <p:spPr>
          <a:xfrm>
            <a:off x="7380000" y="3719575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Support på telefon og epost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0AE10FC1-7822-44B1-07B3-7BEA85BAAC7E}"/>
              </a:ext>
            </a:extLst>
          </p:cNvPr>
          <p:cNvSpPr txBox="1"/>
          <p:nvPr/>
        </p:nvSpPr>
        <p:spPr>
          <a:xfrm>
            <a:off x="7380000" y="2558579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Enkel registrering og oppstart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AB83C00E-29BB-A310-106D-CB17171E2B42}"/>
              </a:ext>
            </a:extLst>
          </p:cNvPr>
          <p:cNvSpPr txBox="1"/>
          <p:nvPr/>
        </p:nvSpPr>
        <p:spPr>
          <a:xfrm>
            <a:off x="7379999" y="2960654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Konto tilgjengelig med det samme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1C0C67D-8A61-FAC1-0F20-D053F41FA3B5}"/>
              </a:ext>
            </a:extLst>
          </p:cNvPr>
          <p:cNvSpPr txBox="1"/>
          <p:nvPr/>
        </p:nvSpPr>
        <p:spPr>
          <a:xfrm>
            <a:off x="7380000" y="4449840"/>
            <a:ext cx="435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Helvetica Neue" panose="02000503000000020004" pitchFamily="2" charset="0"/>
                <a:cs typeface="Arial" panose="020B0604020202020204" pitchFamily="34" charset="0"/>
              </a:rPr>
              <a:t>Registrering på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63ADECB8-1A4E-C770-FD7C-46C3B2656631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FB0669F7-E062-4958-0F0D-3E3A4F09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6C6839F9-C508-E6B5-E5CB-893BF5B51481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3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91A9DB77-424F-605D-9C54-71BBA86A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12192001" cy="686117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D68A31A-0DE6-0262-1D80-DB71F1AD5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19" y="1785055"/>
            <a:ext cx="7772400" cy="249169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339C28F-146B-7588-531F-1267359ADF7D}"/>
              </a:ext>
            </a:extLst>
          </p:cNvPr>
          <p:cNvSpPr txBox="1"/>
          <p:nvPr/>
        </p:nvSpPr>
        <p:spPr>
          <a:xfrm>
            <a:off x="4340256" y="4705365"/>
            <a:ext cx="3511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Takk for meg!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B274BE-5A85-AEF7-3CE6-3CAE6D968FB4}"/>
              </a:ext>
            </a:extLst>
          </p:cNvPr>
          <p:cNvSpPr txBox="1"/>
          <p:nvPr/>
        </p:nvSpPr>
        <p:spPr>
          <a:xfrm>
            <a:off x="3255351" y="5517544"/>
            <a:ext cx="568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ole-vidar@trinnvis.no</a:t>
            </a:r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– tlf. 485 95 383</a:t>
            </a:r>
          </a:p>
        </p:txBody>
      </p:sp>
    </p:spTree>
    <p:extLst>
      <p:ext uri="{BB962C8B-B14F-4D97-AF65-F5344CB8AC3E}">
        <p14:creationId xmlns:p14="http://schemas.microsoft.com/office/powerpoint/2010/main" val="246767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923930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«For å sikre at hensynet til arbeidstakers helse, miljø og sikkerhet blir ivaretatt, skal arbeidsgiver sørge for at det utføres systematisk helse-, miljø- og sikkerhetsarbeid på alle plan i virksomheten. Dette skal gjøres i samarbeid med arbeidstakerne og deres tillitsvalgte.»</a:t>
            </a:r>
            <a:endParaRPr lang="nb-NO" sz="8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  <a:cs typeface="Times New Roman" panose="02020603050405020304" pitchFamily="18" charset="0"/>
            </a:endParaRPr>
          </a:p>
          <a:p>
            <a:pPr algn="r"/>
            <a:r>
              <a:rPr lang="nb-NO" sz="16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Arbeidsmiljøloven </a:t>
            </a:r>
            <a:r>
              <a:rPr lang="nb-NO" sz="160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§ 3-1</a:t>
            </a:r>
            <a:r>
              <a:rPr lang="nb-NO" sz="1600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</a:t>
            </a:r>
            <a:endParaRPr lang="nb-NO" sz="16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8BA421-5723-D997-A3AA-7E70F1F554EA}"/>
              </a:ext>
            </a:extLst>
          </p:cNvPr>
          <p:cNvSpPr txBox="1"/>
          <p:nvPr/>
        </p:nvSpPr>
        <p:spPr>
          <a:xfrm>
            <a:off x="1119225" y="4084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betyr det for deg?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D5172D1-B0B3-82C9-CC17-3A15F93127CD}"/>
              </a:ext>
            </a:extLst>
          </p:cNvPr>
          <p:cNvSpPr txBox="1"/>
          <p:nvPr/>
        </p:nvSpPr>
        <p:spPr>
          <a:xfrm>
            <a:off x="1656001" y="4623287"/>
            <a:ext cx="923930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Virksomheten din er pålagt å drive HMS-arbeid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leder/eier har du det overordnede ansvaret for dette</a:t>
            </a:r>
          </a:p>
          <a:p>
            <a:pPr>
              <a:spcBef>
                <a:spcPts val="600"/>
              </a:spcBef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 har i tillegg plikt til å involvere dine ansatte i dette arbeidet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6AD0056-B5D9-219A-C24E-123E093AC98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35334B49-68DE-C906-FAA8-EC998B7246B7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91688A21-012A-A1CD-7DD6-65EDE89A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1142C6F3-CA2C-C82D-B91A-E5AC0880008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BE7ABD8-E42C-8F6C-DC23-9C9E59A23A3A}"/>
              </a:ext>
            </a:extLst>
          </p:cNvPr>
          <p:cNvSpPr txBox="1"/>
          <p:nvPr/>
        </p:nvSpPr>
        <p:spPr>
          <a:xfrm>
            <a:off x="1656001" y="5985825"/>
            <a:ext cx="92393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Som leder må du også ta et tre timers lovpålagt HMS-kurs 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fokusområdene innen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Fysisk og psykisk arbeidsmiljø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4C0582-0386-0117-0522-4F6E82E33951}"/>
              </a:ext>
            </a:extLst>
          </p:cNvPr>
          <p:cNvSpPr txBox="1"/>
          <p:nvPr/>
        </p:nvSpPr>
        <p:spPr>
          <a:xfrm>
            <a:off x="1656000" y="330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Ytre miljø – farlige kjemikalier, utslipp, avfall, forurensing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2589120"/>
            <a:ext cx="82962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Generell s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ikkerhet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1" y="2949120"/>
            <a:ext cx="69818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Forebygging av skader, slitasje, sykdom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889598-4945-1EDA-1001-8160106F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00" y="4230932"/>
            <a:ext cx="4811603" cy="21802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19600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må du gjøre?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2243664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Kartlegge forholdene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på arbeidsplassen ved å gjennomføre vernerunder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976CBFA-24F7-CE3D-2CA5-D02E5F1B7B7A}"/>
              </a:ext>
            </a:extLst>
          </p:cNvPr>
          <p:cNvSpPr txBox="1"/>
          <p:nvPr/>
        </p:nvSpPr>
        <p:spPr>
          <a:xfrm>
            <a:off x="1656001" y="264024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Gjennomføre r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isikovurderinger og iverksette tiltak der hvor det trengs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64E549E-86B9-CE25-1B00-733E91E1697A}"/>
              </a:ext>
            </a:extLst>
          </p:cNvPr>
          <p:cNvSpPr txBox="1"/>
          <p:nvPr/>
        </p:nvSpPr>
        <p:spPr>
          <a:xfrm>
            <a:off x="1656000" y="3012768"/>
            <a:ext cx="88799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Gjennomføre preventive tiltak, som brannøvelser, kontrollere brannvern,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kontrollere elektriske installasjoner, kursing osv.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CBCF782-E6A9-529E-FB69-3D6398996AAF}"/>
              </a:ext>
            </a:extLst>
          </p:cNvPr>
          <p:cNvSpPr txBox="1"/>
          <p:nvPr/>
        </p:nvSpPr>
        <p:spPr>
          <a:xfrm>
            <a:off x="1656000" y="3683088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Lage system for rapportering og behandling av HMS-relaterte avvik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8C9BC2B-D83C-7CE9-6315-DA98A177B95F}"/>
              </a:ext>
            </a:extLst>
          </p:cNvPr>
          <p:cNvSpPr txBox="1"/>
          <p:nvPr/>
        </p:nvSpPr>
        <p:spPr>
          <a:xfrm>
            <a:off x="1656000" y="4063392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Opprette måldokument, skriftlige rutiner og retningslinjer for HMS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2CA5997A-76D8-CDCC-5497-294090E24583}"/>
              </a:ext>
            </a:extLst>
          </p:cNvPr>
          <p:cNvSpPr txBox="1"/>
          <p:nvPr/>
        </p:nvSpPr>
        <p:spPr>
          <a:xfrm>
            <a:off x="1656001" y="4436187"/>
            <a:ext cx="88799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Skaffe oversikt over gjeldene HMS-krav og vite om din virksomhet er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 samsvar med disse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C6A29D6-5B4E-2A53-3A72-268EC006FEC0}"/>
              </a:ext>
            </a:extLst>
          </p:cNvPr>
          <p:cNvSpPr txBox="1"/>
          <p:nvPr/>
        </p:nvSpPr>
        <p:spPr>
          <a:xfrm>
            <a:off x="1656000" y="5124127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Etablere organisasjonskart hvor ansvar, oppgaver dokumenteres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BBA7FA1A-43DC-ED74-9A69-346ADFA463DA}"/>
              </a:ext>
            </a:extLst>
          </p:cNvPr>
          <p:cNvSpPr txBox="1"/>
          <p:nvPr/>
        </p:nvSpPr>
        <p:spPr>
          <a:xfrm>
            <a:off x="1656000" y="5491440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Lage faste planer for gjennomføring av HMS-tiltak (</a:t>
            </a:r>
            <a:r>
              <a:rPr lang="nb-NO" sz="2000" b="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årshjul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)  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C8839C8-01FB-331B-82C7-919A15FAFC45}"/>
              </a:ext>
            </a:extLst>
          </p:cNvPr>
          <p:cNvSpPr txBox="1"/>
          <p:nvPr/>
        </p:nvSpPr>
        <p:spPr>
          <a:xfrm>
            <a:off x="1656001" y="6065944"/>
            <a:ext cx="8879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Gjennomføre medarbeidersamtaler – lovpålagt?</a:t>
            </a:r>
          </a:p>
        </p:txBody>
      </p:sp>
    </p:spTree>
    <p:extLst>
      <p:ext uri="{BB962C8B-B14F-4D97-AF65-F5344CB8AC3E}">
        <p14:creationId xmlns:p14="http://schemas.microsoft.com/office/powerpoint/2010/main" val="20984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Er det vanskelig å drive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Kan være omfattende og tidkrevende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2589120"/>
            <a:ext cx="82962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Det stilles strenge krav til dokumentasjon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0" y="294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HMS-arbeidet skal være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systematisk og en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integrert del av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driften – ikke skippertak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24695" y="4047408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Hvordan skal du ta tak i dette?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458452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Du kan gjøre alt på egenhånd, finne ut hva som kreves og lage egne systemer for HMS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976CBFA-24F7-CE3D-2CA5-D02E5F1B7B7A}"/>
              </a:ext>
            </a:extLst>
          </p:cNvPr>
          <p:cNvSpPr txBox="1"/>
          <p:nvPr/>
        </p:nvSpPr>
        <p:spPr>
          <a:xfrm>
            <a:off x="1656001" y="5427746"/>
            <a:ext cx="10263856" cy="370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Du kan bruke et HMS-system som forteller deg: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3C53F81-52BB-C75F-E764-CACB41270F63}"/>
              </a:ext>
            </a:extLst>
          </p:cNvPr>
          <p:cNvSpPr txBox="1"/>
          <p:nvPr/>
        </p:nvSpPr>
        <p:spPr>
          <a:xfrm>
            <a:off x="1656001" y="4990837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spc="-2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 kan la være å ta tak i det, og satse på at ingenting går galt eller at du får tilsyn... </a:t>
            </a:r>
            <a:endParaRPr lang="nb-NO" sz="2000" b="0" i="0" u="none" strike="noStrike" spc="-20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7A95C7B-294E-E80C-1536-9626E81A0623}"/>
              </a:ext>
            </a:extLst>
          </p:cNvPr>
          <p:cNvSpPr txBox="1"/>
          <p:nvPr/>
        </p:nvSpPr>
        <p:spPr>
          <a:xfrm>
            <a:off x="1656000" y="330624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Du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 må ha systemer for </a:t>
            </a: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egen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kontroll av HMS (internkontroll)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DF97CFC-97E0-4A35-8384-B43D15CEC14D}"/>
              </a:ext>
            </a:extLst>
          </p:cNvPr>
          <p:cNvSpPr txBox="1"/>
          <p:nvPr/>
        </p:nvSpPr>
        <p:spPr>
          <a:xfrm>
            <a:off x="2052000" y="5766416"/>
            <a:ext cx="7500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</a:t>
            </a: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va som må gjøres, hvordan det skal gjøres og når det må gjøres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Og samtidig forenkler arbeidet</a:t>
            </a:r>
            <a:r>
              <a:rPr lang="nb-NO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nb-NO" sz="18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med HMS-dokumentasjon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9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0" grpId="0"/>
      <p:bldP spid="11" grpId="0"/>
      <p:bldP spid="12" grpId="0"/>
      <p:bldP spid="1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er konsekvensene av å ikke drive HMS?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1" y="2229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Høyere sykefravær pga. feil arbeidsbelastning, dårlig arbeidsmiljø, stress, ulykker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4C0582-0386-0117-0522-4F6E82E33951}"/>
              </a:ext>
            </a:extLst>
          </p:cNvPr>
          <p:cNvSpPr txBox="1"/>
          <p:nvPr/>
        </p:nvSpPr>
        <p:spPr>
          <a:xfrm>
            <a:off x="1656001" y="294835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Virksomheten din kan straffes med bøter og/eller pålegg om utbedring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A74AAC-3BD3-FE40-EB78-1CA4FDB05CDB}"/>
              </a:ext>
            </a:extLst>
          </p:cNvPr>
          <p:cNvSpPr txBox="1"/>
          <p:nvPr/>
        </p:nvSpPr>
        <p:spPr>
          <a:xfrm>
            <a:off x="1656001" y="330835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Myndighetene kan kreve stans i driften til utbedringspålegg er gjennomført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F3FE7B-1BBA-05DB-35D4-E833879D45CB}"/>
              </a:ext>
            </a:extLst>
          </p:cNvPr>
          <p:cNvSpPr txBox="1"/>
          <p:nvPr/>
        </p:nvSpPr>
        <p:spPr>
          <a:xfrm>
            <a:off x="1656000" y="3686646"/>
            <a:ext cx="10535979" cy="647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Eier/daglig leder kan i spesielt alvorlige tilfeller straffes med bøter og/eller fengsel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(personskade, dødsfall, store materielle skader)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78FC8F-046D-2AB3-1426-5434279DC012}"/>
              </a:ext>
            </a:extLst>
          </p:cNvPr>
          <p:cNvSpPr txBox="1"/>
          <p:nvPr/>
        </p:nvSpPr>
        <p:spPr>
          <a:xfrm>
            <a:off x="1124695" y="4529547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Hvem kan avdekke manglende HMS i virksomheten din?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1A980A7-1B8F-7F56-91CB-4DEB6347E2F8}"/>
              </a:ext>
            </a:extLst>
          </p:cNvPr>
          <p:cNvSpPr txBox="1"/>
          <p:nvPr/>
        </p:nvSpPr>
        <p:spPr>
          <a:xfrm>
            <a:off x="1656001" y="5066667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Ansatte og samarbeidspartnere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3C53F81-52BB-C75F-E764-CACB41270F63}"/>
              </a:ext>
            </a:extLst>
          </p:cNvPr>
          <p:cNvSpPr txBox="1"/>
          <p:nvPr/>
        </p:nvSpPr>
        <p:spPr>
          <a:xfrm>
            <a:off x="1656001" y="5426667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Tilsyn fra myndighetene: Arbeidstilsyn, Helsetilsyn, Eltilsyn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F035969-5DB5-CBB5-5892-3799123DB2BD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7C4256CB-AADC-1DB4-BEBF-4A23C3A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D0C13018-B64F-B8AE-81F7-6F63DA695272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9C9C0B9-CE61-0F58-7466-445E6BFBD4A2}"/>
              </a:ext>
            </a:extLst>
          </p:cNvPr>
          <p:cNvSpPr txBox="1"/>
          <p:nvPr/>
        </p:nvSpPr>
        <p:spPr>
          <a:xfrm>
            <a:off x="1650551" y="5775679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Uforutsette og uønskede hendelser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E4C3FC8-2AD7-D4B3-CD01-BCCE1241006F}"/>
              </a:ext>
            </a:extLst>
          </p:cNvPr>
          <p:cNvSpPr txBox="1"/>
          <p:nvPr/>
        </p:nvSpPr>
        <p:spPr>
          <a:xfrm>
            <a:off x="1650551" y="2593426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Ansatte sier opp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7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6" grpId="0"/>
      <p:bldP spid="10" grpId="0"/>
      <p:bldP spid="11" grpId="0"/>
      <p:bldP spid="13" grpId="0"/>
      <p:bldP spid="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6DA45FF-0C06-E287-EBAC-3C598690FAC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129" b="7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3A94D29-3C55-04DC-A6FA-7A6AD404CA94}"/>
              </a:ext>
            </a:extLst>
          </p:cNvPr>
          <p:cNvSpPr txBox="1"/>
          <p:nvPr/>
        </p:nvSpPr>
        <p:spPr>
          <a:xfrm>
            <a:off x="559622" y="501567"/>
            <a:ext cx="1107275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HMS – helse, miljø og sikkerhet</a:t>
            </a:r>
            <a:endParaRPr lang="nb-NO" sz="4000" b="1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32B27E9-C1EF-5CFE-4D0C-EF38BEE6D6AE}"/>
              </a:ext>
            </a:extLst>
          </p:cNvPr>
          <p:cNvSpPr txBox="1"/>
          <p:nvPr/>
        </p:nvSpPr>
        <p:spPr>
          <a:xfrm>
            <a:off x="1119245" y="169200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Hva med verneombud?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588A887-33BC-3FBA-9CA1-CCED53CF27CF}"/>
              </a:ext>
            </a:extLst>
          </p:cNvPr>
          <p:cNvSpPr txBox="1"/>
          <p:nvPr/>
        </p:nvSpPr>
        <p:spPr>
          <a:xfrm>
            <a:off x="1656000" y="327312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Virksomheter med mer enn to arbeidstakere skal ha verneombud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F674248-BA9C-C96B-7712-4AA27C9F60EA}"/>
              </a:ext>
            </a:extLst>
          </p:cNvPr>
          <p:cNvSpPr txBox="1"/>
          <p:nvPr/>
        </p:nvSpPr>
        <p:spPr>
          <a:xfrm>
            <a:off x="1656001" y="2229120"/>
            <a:ext cx="102638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«Verneombudet skal ivareta arbeidstakernes interesser som angår arbeidsmiljøet, </a:t>
            </a:r>
            <a:r>
              <a:rPr lang="nb-NO" sz="20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Helvetica" pitchFamily="2" charset="0"/>
              </a:rPr>
              <a:t>og sikre at arbeid blir utført på en slik måte at hensynet til arbeidstakernes sikkerhet, helse og velferd er ivaretatt»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C98F762-73FB-2F72-2317-FEA5E7EE9DC0}"/>
              </a:ext>
            </a:extLst>
          </p:cNvPr>
          <p:cNvSpPr txBox="1"/>
          <p:nvPr/>
        </p:nvSpPr>
        <p:spPr>
          <a:xfrm>
            <a:off x="1141015" y="4444560"/>
            <a:ext cx="110727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Kan du få unntak fra verneombud?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384F62-0B37-7224-06E2-8BA547531899}"/>
              </a:ext>
            </a:extLst>
          </p:cNvPr>
          <p:cNvSpPr txBox="1"/>
          <p:nvPr/>
        </p:nvSpPr>
        <p:spPr>
          <a:xfrm>
            <a:off x="1677771" y="4999968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Ja, hvis virksomheten har færre enn 10 arbeidstakere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BB12E4F-3EB0-4CED-64CD-5FD71A799151}"/>
              </a:ext>
            </a:extLst>
          </p:cNvPr>
          <p:cNvSpPr txBox="1"/>
          <p:nvPr/>
        </p:nvSpPr>
        <p:spPr>
          <a:xfrm>
            <a:off x="1677771" y="5374362"/>
            <a:ext cx="102638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Alle ansatte skal da være enige om dette, og det skal </a:t>
            </a:r>
            <a:b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</a:br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lages skriftlig avtale (varighet to år)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B4F00F3-3F62-3306-3325-19F1D71EDE6F}"/>
              </a:ext>
            </a:extLst>
          </p:cNvPr>
          <p:cNvSpPr txBox="1"/>
          <p:nvPr/>
        </p:nvSpPr>
        <p:spPr>
          <a:xfrm>
            <a:off x="1656000" y="3672000"/>
            <a:ext cx="102638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nb-NO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Arbeidsgiver skal sørge for at verneombudet får (40 timers) opplæring</a:t>
            </a:r>
            <a:endParaRPr lang="nb-NO" sz="2000" b="0" i="0" u="none" strike="noStrike" dirty="0">
              <a:solidFill>
                <a:schemeClr val="bg1">
                  <a:lumMod val="85000"/>
                </a:schemeClr>
              </a:solidFill>
              <a:effectLst/>
              <a:latin typeface="Helvetica" pitchFamily="2" charset="0"/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BF3330DE-0E33-6E58-6414-E9D5BC6F32A0}"/>
              </a:ext>
            </a:extLst>
          </p:cNvPr>
          <p:cNvGrpSpPr/>
          <p:nvPr/>
        </p:nvGrpSpPr>
        <p:grpSpPr>
          <a:xfrm>
            <a:off x="9872427" y="6123007"/>
            <a:ext cx="2097049" cy="595960"/>
            <a:chOff x="2153260" y="2022322"/>
            <a:chExt cx="7059885" cy="2407334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9390821C-3A5E-9013-EC08-5491D256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004" y="2022322"/>
              <a:ext cx="6768295" cy="1117600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3A10119F-08C5-1F26-3957-CCBB4983672C}"/>
                </a:ext>
              </a:extLst>
            </p:cNvPr>
            <p:cNvSpPr txBox="1"/>
            <p:nvPr/>
          </p:nvSpPr>
          <p:spPr>
            <a:xfrm>
              <a:off x="2153260" y="3186415"/>
              <a:ext cx="7059885" cy="124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Styring, HMS og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1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635CBE7E-01F6-EC41-ADBD-E2D1C30F28D1}" vid="{06F50397-D3BE-C441-B180-BA4A14180E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13631</TotalTime>
  <Words>2157</Words>
  <Application>Microsoft Office PowerPoint</Application>
  <PresentationFormat>Widescreen</PresentationFormat>
  <Paragraphs>321</Paragraphs>
  <Slides>37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ole-vidar</dc:creator>
  <cp:lastModifiedBy>Anna Sundberg</cp:lastModifiedBy>
  <cp:revision>103</cp:revision>
  <cp:lastPrinted>2022-10-21T07:16:36Z</cp:lastPrinted>
  <dcterms:created xsi:type="dcterms:W3CDTF">2022-10-17T10:55:28Z</dcterms:created>
  <dcterms:modified xsi:type="dcterms:W3CDTF">2023-04-19T15:41:26Z</dcterms:modified>
</cp:coreProperties>
</file>