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theme/themeOverride2.xml" ContentType="application/vnd.openxmlformats-officedocument.themeOverride+xml"/>
  <Override PartName="/ppt/notesSlides/notesSlide29.xml" ContentType="application/vnd.openxmlformats-officedocument.presentationml.notesSlide+xml"/>
  <Override PartName="/ppt/theme/themeOverride3.xml" ContentType="application/vnd.openxmlformats-officedocument.themeOverride+xml"/>
  <Override PartName="/ppt/notesSlides/notesSlide30.xml" ContentType="application/vnd.openxmlformats-officedocument.presentationml.notesSlide+xml"/>
  <Override PartName="/ppt/theme/themeOverride4.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4"/>
    <p:sldMasterId id="2147483660" r:id="rId5"/>
    <p:sldMasterId id="2147483807" r:id="rId6"/>
    <p:sldMasterId id="2147483815" r:id="rId7"/>
  </p:sldMasterIdLst>
  <p:notesMasterIdLst>
    <p:notesMasterId r:id="rId80"/>
  </p:notesMasterIdLst>
  <p:handoutMasterIdLst>
    <p:handoutMasterId r:id="rId81"/>
  </p:handoutMasterIdLst>
  <p:sldIdLst>
    <p:sldId id="1509" r:id="rId8"/>
    <p:sldId id="420" r:id="rId9"/>
    <p:sldId id="320" r:id="rId10"/>
    <p:sldId id="1518" r:id="rId11"/>
    <p:sldId id="1511" r:id="rId12"/>
    <p:sldId id="589" r:id="rId13"/>
    <p:sldId id="324" r:id="rId14"/>
    <p:sldId id="325" r:id="rId15"/>
    <p:sldId id="1512" r:id="rId16"/>
    <p:sldId id="540" r:id="rId17"/>
    <p:sldId id="541" r:id="rId18"/>
    <p:sldId id="542" r:id="rId19"/>
    <p:sldId id="349" r:id="rId20"/>
    <p:sldId id="1490" r:id="rId21"/>
    <p:sldId id="1489" r:id="rId22"/>
    <p:sldId id="1488" r:id="rId23"/>
    <p:sldId id="1487" r:id="rId24"/>
    <p:sldId id="1486" r:id="rId25"/>
    <p:sldId id="1485" r:id="rId26"/>
    <p:sldId id="1484" r:id="rId27"/>
    <p:sldId id="1483" r:id="rId28"/>
    <p:sldId id="1491" r:id="rId29"/>
    <p:sldId id="1494" r:id="rId30"/>
    <p:sldId id="1455" r:id="rId31"/>
    <p:sldId id="262" r:id="rId32"/>
    <p:sldId id="1510" r:id="rId33"/>
    <p:sldId id="1496" r:id="rId34"/>
    <p:sldId id="1495" r:id="rId35"/>
    <p:sldId id="264" r:id="rId36"/>
    <p:sldId id="265" r:id="rId37"/>
    <p:sldId id="294" r:id="rId38"/>
    <p:sldId id="1465" r:id="rId39"/>
    <p:sldId id="1498" r:id="rId40"/>
    <p:sldId id="784" r:id="rId41"/>
    <p:sldId id="266" r:id="rId42"/>
    <p:sldId id="267" r:id="rId43"/>
    <p:sldId id="549" r:id="rId44"/>
    <p:sldId id="1470" r:id="rId45"/>
    <p:sldId id="1499" r:id="rId46"/>
    <p:sldId id="272" r:id="rId47"/>
    <p:sldId id="1468" r:id="rId48"/>
    <p:sldId id="1500" r:id="rId49"/>
    <p:sldId id="1477" r:id="rId50"/>
    <p:sldId id="1501" r:id="rId51"/>
    <p:sldId id="1515" r:id="rId52"/>
    <p:sldId id="1516" r:id="rId53"/>
    <p:sldId id="1478" r:id="rId54"/>
    <p:sldId id="1502" r:id="rId55"/>
    <p:sldId id="1480" r:id="rId56"/>
    <p:sldId id="276" r:id="rId57"/>
    <p:sldId id="1471" r:id="rId58"/>
    <p:sldId id="1503" r:id="rId59"/>
    <p:sldId id="1513" r:id="rId60"/>
    <p:sldId id="1514" r:id="rId61"/>
    <p:sldId id="1463" r:id="rId62"/>
    <p:sldId id="1504" r:id="rId63"/>
    <p:sldId id="1459" r:id="rId64"/>
    <p:sldId id="1505" r:id="rId65"/>
    <p:sldId id="1460" r:id="rId66"/>
    <p:sldId id="1506" r:id="rId67"/>
    <p:sldId id="1467" r:id="rId68"/>
    <p:sldId id="1507" r:id="rId69"/>
    <p:sldId id="1479" r:id="rId70"/>
    <p:sldId id="1451" r:id="rId71"/>
    <p:sldId id="1454" r:id="rId72"/>
    <p:sldId id="1453" r:id="rId73"/>
    <p:sldId id="329" r:id="rId74"/>
    <p:sldId id="330" r:id="rId75"/>
    <p:sldId id="342" r:id="rId76"/>
    <p:sldId id="343" r:id="rId77"/>
    <p:sldId id="1519" r:id="rId78"/>
    <p:sldId id="288" r:id="rId79"/>
  </p:sldIdLst>
  <p:sldSz cx="9144000" cy="5143500" type="screen16x9"/>
  <p:notesSz cx="6669088" cy="9926638"/>
  <p:defaultTextStyle>
    <a:defPPr>
      <a:defRPr lang="en-US"/>
    </a:defPPr>
    <a:lvl1pPr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5pPr>
    <a:lvl6pPr marL="2286000" algn="l" defTabSz="457200" rtl="0" eaLnBrk="1" latinLnBrk="0" hangingPunct="1">
      <a:defRPr kern="1200">
        <a:solidFill>
          <a:schemeClr val="tx1"/>
        </a:solidFill>
        <a:latin typeface="Candara" charset="0"/>
        <a:ea typeface="ヒラギノ角ゴ Pro W3" charset="0"/>
        <a:cs typeface="ヒラギノ角ゴ Pro W3" charset="0"/>
      </a:defRPr>
    </a:lvl6pPr>
    <a:lvl7pPr marL="2743200" algn="l" defTabSz="457200" rtl="0" eaLnBrk="1" latinLnBrk="0" hangingPunct="1">
      <a:defRPr kern="1200">
        <a:solidFill>
          <a:schemeClr val="tx1"/>
        </a:solidFill>
        <a:latin typeface="Candara" charset="0"/>
        <a:ea typeface="ヒラギノ角ゴ Pro W3" charset="0"/>
        <a:cs typeface="ヒラギノ角ゴ Pro W3" charset="0"/>
      </a:defRPr>
    </a:lvl7pPr>
    <a:lvl8pPr marL="3200400" algn="l" defTabSz="457200" rtl="0" eaLnBrk="1" latinLnBrk="0" hangingPunct="1">
      <a:defRPr kern="1200">
        <a:solidFill>
          <a:schemeClr val="tx1"/>
        </a:solidFill>
        <a:latin typeface="Candara" charset="0"/>
        <a:ea typeface="ヒラギノ角ゴ Pro W3" charset="0"/>
        <a:cs typeface="ヒラギノ角ゴ Pro W3" charset="0"/>
      </a:defRPr>
    </a:lvl8pPr>
    <a:lvl9pPr marL="3657600" algn="l" defTabSz="457200" rtl="0" eaLnBrk="1" latinLnBrk="0" hangingPunct="1">
      <a:defRPr kern="1200">
        <a:solidFill>
          <a:schemeClr val="tx1"/>
        </a:solidFill>
        <a:latin typeface="Candara"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865E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FA747-A516-F1F5-BAD6-C45D3214C75F}" v="1" dt="2023-04-21T07:48:29.390"/>
    <p1510:client id="{39DB05A4-D5B9-4637-A928-2A079AEF82BA}" v="3" dt="2023-04-21T07:50:34.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35" autoAdjust="0"/>
  </p:normalViewPr>
  <p:slideViewPr>
    <p:cSldViewPr snapToGrid="0">
      <p:cViewPr varScale="1">
        <p:scale>
          <a:sx n="61" d="100"/>
          <a:sy n="61" d="100"/>
        </p:scale>
        <p:origin x="144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 Id="rId8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fontAlgn="auto">
              <a:spcBef>
                <a:spcPts val="0"/>
              </a:spcBef>
              <a:spcAft>
                <a:spcPts val="0"/>
              </a:spcAft>
              <a:defRPr sz="1200" dirty="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1CF9EA1-2C8A-A84A-BB17-CFC03CA51F50}" type="slidenum">
              <a:rPr/>
              <a:pPr>
                <a:defRPr/>
              </a:pPr>
              <a:t>‹#›</a:t>
            </a:fld>
            <a:endParaRPr lang="en-US"/>
          </a:p>
        </p:txBody>
      </p:sp>
    </p:spTree>
    <p:extLst>
      <p:ext uri="{BB962C8B-B14F-4D97-AF65-F5344CB8AC3E}">
        <p14:creationId xmlns:p14="http://schemas.microsoft.com/office/powerpoint/2010/main" val="3448892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fontAlgn="auto">
              <a:spcBef>
                <a:spcPts val="0"/>
              </a:spcBef>
              <a:spcAft>
                <a:spcPts val="0"/>
              </a:spcAft>
              <a:defRPr sz="1200" dirty="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endParaRPr lang="en-US" noProof="0"/>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86A81B8-B3C8-544A-871B-8753C31AD27A}" type="slidenum">
              <a:rPr/>
              <a:pPr>
                <a:defRPr/>
              </a:pPr>
              <a:t>‹#›</a:t>
            </a:fld>
            <a:endParaRPr lang="en-US"/>
          </a:p>
        </p:txBody>
      </p:sp>
    </p:spTree>
    <p:extLst>
      <p:ext uri="{BB962C8B-B14F-4D97-AF65-F5344CB8AC3E}">
        <p14:creationId xmlns:p14="http://schemas.microsoft.com/office/powerpoint/2010/main" val="224243251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fontAlgn="base">
      <a:spcBef>
        <a:spcPct val="30000"/>
      </a:spcBef>
      <a:spcAft>
        <a:spcPct val="0"/>
      </a:spcAft>
      <a:defRPr sz="1200" kern="1200">
        <a:solidFill>
          <a:schemeClr val="tx1"/>
        </a:solidFill>
        <a:latin typeface="+mn-lt"/>
        <a:ea typeface="ヒラギノ角ゴ Pro W3" charset="0"/>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0"/>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0"/>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44538"/>
            <a:ext cx="6615112" cy="3722687"/>
          </a:xfrm>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6A81B8-B3C8-544A-871B-8753C31AD27A}" type="slidenum">
              <a:rPr kumimoji="0" lang="nn-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n-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697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6A81B8-B3C8-544A-871B-8753C31AD27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929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Svar på neste foil</a:t>
            </a:r>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6A81B8-B3C8-544A-871B-8753C31AD27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90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p:cNvSpPr>
            <a:spLocks noGrp="1" noRot="1" noChangeAspect="1" noTextEdit="1"/>
          </p:cNvSpPr>
          <p:nvPr>
            <p:ph type="sldImg"/>
          </p:nvPr>
        </p:nvSpPr>
        <p:spPr>
          <a:xfrm>
            <a:off x="26988" y="744538"/>
            <a:ext cx="6615112" cy="3722687"/>
          </a:xfrm>
          <a:ln/>
        </p:spPr>
      </p:sp>
      <p:sp>
        <p:nvSpPr>
          <p:cNvPr id="87043" name="Plassholder for notater 2"/>
          <p:cNvSpPr>
            <a:spLocks noGrp="1"/>
          </p:cNvSpPr>
          <p:nvPr>
            <p:ph type="body" idx="1"/>
          </p:nvPr>
        </p:nvSpPr>
        <p:spPr>
          <a:noFill/>
        </p:spPr>
        <p:txBody>
          <a:bodyPr/>
          <a:lstStyle/>
          <a:p>
            <a:endParaRPr lang="nb-NO" altLang="nb-NO"/>
          </a:p>
        </p:txBody>
      </p:sp>
      <p:sp>
        <p:nvSpPr>
          <p:cNvPr id="87044" name="Plassholder for lysbildenummer 3"/>
          <p:cNvSpPr>
            <a:spLocks noGrp="1"/>
          </p:cNvSpPr>
          <p:nvPr>
            <p:ph type="sldNum" sz="quarter" idx="5"/>
          </p:nvPr>
        </p:nvSpPr>
        <p:spPr>
          <a:noFill/>
        </p:spPr>
        <p:txBody>
          <a:bodyPr/>
          <a:lstStyle>
            <a:lvl1pPr defTabSz="903288" eaLnBrk="0" hangingPunct="0">
              <a:defRPr>
                <a:solidFill>
                  <a:schemeClr val="tx1"/>
                </a:solidFill>
                <a:latin typeface="Verdana" pitchFamily="34" charset="0"/>
                <a:cs typeface="Arial" charset="0"/>
              </a:defRPr>
            </a:lvl1pPr>
            <a:lvl2pPr marL="742950" indent="-285750" defTabSz="903288" eaLnBrk="0" hangingPunct="0">
              <a:defRPr>
                <a:solidFill>
                  <a:schemeClr val="tx1"/>
                </a:solidFill>
                <a:latin typeface="Verdana" pitchFamily="34" charset="0"/>
                <a:cs typeface="Arial" charset="0"/>
              </a:defRPr>
            </a:lvl2pPr>
            <a:lvl3pPr marL="1143000" indent="-228600" defTabSz="903288" eaLnBrk="0" hangingPunct="0">
              <a:defRPr>
                <a:solidFill>
                  <a:schemeClr val="tx1"/>
                </a:solidFill>
                <a:latin typeface="Verdana" pitchFamily="34" charset="0"/>
                <a:cs typeface="Arial" charset="0"/>
              </a:defRPr>
            </a:lvl3pPr>
            <a:lvl4pPr marL="1600200" indent="-228600" defTabSz="903288" eaLnBrk="0" hangingPunct="0">
              <a:defRPr>
                <a:solidFill>
                  <a:schemeClr val="tx1"/>
                </a:solidFill>
                <a:latin typeface="Verdana" pitchFamily="34" charset="0"/>
                <a:cs typeface="Arial" charset="0"/>
              </a:defRPr>
            </a:lvl4pPr>
            <a:lvl5pPr marL="2057400" indent="-228600" defTabSz="903288" eaLnBrk="0" hangingPunct="0">
              <a:defRPr>
                <a:solidFill>
                  <a:schemeClr val="tx1"/>
                </a:solidFill>
                <a:latin typeface="Verdana" pitchFamily="34" charset="0"/>
                <a:cs typeface="Arial" charset="0"/>
              </a:defRPr>
            </a:lvl5pPr>
            <a:lvl6pPr marL="2514600" indent="-228600" defTabSz="903288" eaLnBrk="0" fontAlgn="base" hangingPunct="0">
              <a:spcBef>
                <a:spcPct val="0"/>
              </a:spcBef>
              <a:spcAft>
                <a:spcPct val="0"/>
              </a:spcAft>
              <a:defRPr>
                <a:solidFill>
                  <a:schemeClr val="tx1"/>
                </a:solidFill>
                <a:latin typeface="Verdana" pitchFamily="34" charset="0"/>
                <a:cs typeface="Arial" charset="0"/>
              </a:defRPr>
            </a:lvl6pPr>
            <a:lvl7pPr marL="2971800" indent="-228600" defTabSz="903288" eaLnBrk="0" fontAlgn="base" hangingPunct="0">
              <a:spcBef>
                <a:spcPct val="0"/>
              </a:spcBef>
              <a:spcAft>
                <a:spcPct val="0"/>
              </a:spcAft>
              <a:defRPr>
                <a:solidFill>
                  <a:schemeClr val="tx1"/>
                </a:solidFill>
                <a:latin typeface="Verdana" pitchFamily="34" charset="0"/>
                <a:cs typeface="Arial" charset="0"/>
              </a:defRPr>
            </a:lvl7pPr>
            <a:lvl8pPr marL="3429000" indent="-228600" defTabSz="903288" eaLnBrk="0" fontAlgn="base" hangingPunct="0">
              <a:spcBef>
                <a:spcPct val="0"/>
              </a:spcBef>
              <a:spcAft>
                <a:spcPct val="0"/>
              </a:spcAft>
              <a:defRPr>
                <a:solidFill>
                  <a:schemeClr val="tx1"/>
                </a:solidFill>
                <a:latin typeface="Verdana" pitchFamily="34" charset="0"/>
                <a:cs typeface="Arial" charset="0"/>
              </a:defRPr>
            </a:lvl8pPr>
            <a:lvl9pPr marL="3886200" indent="-228600" defTabSz="903288"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r" defTabSz="903288" rtl="0" eaLnBrk="1" fontAlgn="auto" latinLnBrk="0" hangingPunct="1">
              <a:lnSpc>
                <a:spcPct val="100000"/>
              </a:lnSpc>
              <a:spcBef>
                <a:spcPts val="0"/>
              </a:spcBef>
              <a:spcAft>
                <a:spcPts val="0"/>
              </a:spcAft>
              <a:buClrTx/>
              <a:buSzTx/>
              <a:buFontTx/>
              <a:buNone/>
              <a:tabLst/>
              <a:defRPr/>
            </a:pPr>
            <a:fld id="{7CE79898-A223-42C8-AD10-CFCFF4B336EA}" type="slidenum">
              <a:rPr kumimoji="0" lang="nb-NO" altLang="nb-NO"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03288" rtl="0" eaLnBrk="1" fontAlgn="auto" latinLnBrk="0" hangingPunct="1">
                <a:lnSpc>
                  <a:spcPct val="100000"/>
                </a:lnSpc>
                <a:spcBef>
                  <a:spcPts val="0"/>
                </a:spcBef>
                <a:spcAft>
                  <a:spcPts val="0"/>
                </a:spcAft>
                <a:buClrTx/>
                <a:buSzTx/>
                <a:buFontTx/>
                <a:buNone/>
                <a:tabLst/>
                <a:defRPr/>
              </a:pPr>
              <a:t>12</a:t>
            </a:fld>
            <a:endParaRPr kumimoji="0" lang="nb-NO" altLang="nb-NO"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13</a:t>
            </a:fld>
            <a:endParaRPr lang="nb-NO"/>
          </a:p>
        </p:txBody>
      </p:sp>
    </p:spTree>
    <p:extLst>
      <p:ext uri="{BB962C8B-B14F-4D97-AF65-F5344CB8AC3E}">
        <p14:creationId xmlns:p14="http://schemas.microsoft.com/office/powerpoint/2010/main" val="321616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16</a:t>
            </a:fld>
            <a:endParaRPr lang="nb-NO"/>
          </a:p>
        </p:txBody>
      </p:sp>
    </p:spTree>
    <p:extLst>
      <p:ext uri="{BB962C8B-B14F-4D97-AF65-F5344CB8AC3E}">
        <p14:creationId xmlns:p14="http://schemas.microsoft.com/office/powerpoint/2010/main" val="3594435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 med også </a:t>
            </a:r>
            <a:r>
              <a:rPr lang="nb-NO" dirty="0" err="1"/>
              <a:t>psykologar</a:t>
            </a:r>
            <a:r>
              <a:rPr lang="nb-NO" dirty="0"/>
              <a:t> her</a:t>
            </a:r>
          </a:p>
          <a:p>
            <a:endParaRPr lang="nb-NO" dirty="0"/>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20</a:t>
            </a:fld>
            <a:endParaRPr lang="nb-NO" dirty="0"/>
          </a:p>
        </p:txBody>
      </p:sp>
    </p:spTree>
    <p:extLst>
      <p:ext uri="{BB962C8B-B14F-4D97-AF65-F5344CB8AC3E}">
        <p14:creationId xmlns:p14="http://schemas.microsoft.com/office/powerpoint/2010/main" val="187990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Legen pliktar å skrive rekningar slik Helfo sin kontroll  ikkje vert </a:t>
            </a:r>
            <a:r>
              <a:rPr lang="nn-NO" err="1"/>
              <a:t>vanskeliggjort</a:t>
            </a:r>
            <a:endParaRPr lang="nn-NO"/>
          </a:p>
          <a:p>
            <a:r>
              <a:rPr lang="nn-NO"/>
              <a:t>Helfo pliktar å kontrollere krava ved å ha gode kontrollreglar</a:t>
            </a:r>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28</a:t>
            </a:fld>
            <a:endParaRPr lang="nb-NO"/>
          </a:p>
        </p:txBody>
      </p:sp>
    </p:spTree>
    <p:extLst>
      <p:ext uri="{BB962C8B-B14F-4D97-AF65-F5344CB8AC3E}">
        <p14:creationId xmlns:p14="http://schemas.microsoft.com/office/powerpoint/2010/main" val="371451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44538"/>
            <a:ext cx="6615112" cy="3722687"/>
          </a:xfrm>
        </p:spPr>
      </p:sp>
      <p:sp>
        <p:nvSpPr>
          <p:cNvPr id="3" name="Plassholder for notater 2"/>
          <p:cNvSpPr>
            <a:spLocks noGrp="1"/>
          </p:cNvSpPr>
          <p:nvPr>
            <p:ph type="body" idx="1"/>
          </p:nvPr>
        </p:nvSpPr>
        <p:spPr/>
        <p:txBody>
          <a:bodyPr/>
          <a:lstStyle/>
          <a:p>
            <a:r>
              <a:rPr lang="nn-NO"/>
              <a:t>For gynekologar er det ei særordning med at pasientar som hadde eit fast etablert pasientforhold med gynekologen</a:t>
            </a:r>
            <a:r>
              <a:rPr lang="nn-NO" baseline="0"/>
              <a:t> før 1.6.2001 slapp å ha </a:t>
            </a:r>
            <a:r>
              <a:rPr lang="nn-NO" baseline="0" err="1"/>
              <a:t>henvisning</a:t>
            </a:r>
            <a:r>
              <a:rPr lang="nn-NO" baseline="0"/>
              <a:t>. Nye pasientar må ha </a:t>
            </a:r>
            <a:r>
              <a:rPr lang="nn-NO" baseline="0" err="1"/>
              <a:t>henvisning</a:t>
            </a:r>
            <a:r>
              <a:rPr lang="nn-NO" baseline="0"/>
              <a:t> også hos gynekolog.</a:t>
            </a:r>
            <a:endParaRPr lang="nn-NO"/>
          </a:p>
        </p:txBody>
      </p:sp>
      <p:sp>
        <p:nvSpPr>
          <p:cNvPr id="4" name="Plassholder for lysbildenummer 3"/>
          <p:cNvSpPr>
            <a:spLocks noGrp="1"/>
          </p:cNvSpPr>
          <p:nvPr>
            <p:ph type="sldNum" sz="quarter" idx="10"/>
          </p:nvPr>
        </p:nvSpPr>
        <p:spPr/>
        <p:txBody>
          <a:bodyPr/>
          <a:lstStyle/>
          <a:p>
            <a:pPr>
              <a:defRPr/>
            </a:pPr>
            <a:fld id="{63C10365-E81F-42C3-9543-F128EA8B2141}" type="slidenum">
              <a:rPr lang="nb-NO" smtClean="0"/>
              <a:pPr>
                <a:defRPr/>
              </a:pPr>
              <a:t>29</a:t>
            </a:fld>
            <a:endParaRPr lang="nb-NO"/>
          </a:p>
        </p:txBody>
      </p:sp>
    </p:spTree>
    <p:extLst>
      <p:ext uri="{BB962C8B-B14F-4D97-AF65-F5344CB8AC3E}">
        <p14:creationId xmlns:p14="http://schemas.microsoft.com/office/powerpoint/2010/main" val="285800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30</a:t>
            </a:fld>
            <a:endParaRPr lang="nb-NO"/>
          </a:p>
        </p:txBody>
      </p:sp>
    </p:spTree>
    <p:extLst>
      <p:ext uri="{BB962C8B-B14F-4D97-AF65-F5344CB8AC3E}">
        <p14:creationId xmlns:p14="http://schemas.microsoft.com/office/powerpoint/2010/main" val="393774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44538"/>
            <a:ext cx="6615112" cy="3722687"/>
          </a:xfrm>
        </p:spPr>
      </p:sp>
      <p:sp>
        <p:nvSpPr>
          <p:cNvPr id="3" name="Plassholder for notater 2"/>
          <p:cNvSpPr>
            <a:spLocks noGrp="1"/>
          </p:cNvSpPr>
          <p:nvPr>
            <p:ph type="body" idx="1"/>
          </p:nvPr>
        </p:nvSpPr>
        <p:spPr/>
        <p:txBody>
          <a:bodyPr/>
          <a:lstStyle/>
          <a:p>
            <a:r>
              <a:rPr lang="nb-NO"/>
              <a:t>Vise korleis det ser ut for </a:t>
            </a:r>
            <a:r>
              <a:rPr lang="nb-NO" err="1"/>
              <a:t>Helfo</a:t>
            </a:r>
            <a:r>
              <a:rPr lang="nb-NO"/>
              <a:t> der alle </a:t>
            </a:r>
            <a:r>
              <a:rPr lang="nb-NO" err="1"/>
              <a:t>opplysningar</a:t>
            </a:r>
            <a:r>
              <a:rPr lang="nb-NO"/>
              <a:t> om henvisninga er registrert.</a:t>
            </a:r>
          </a:p>
          <a:p>
            <a:r>
              <a:rPr lang="nb-NO" err="1"/>
              <a:t>Henvisnignsdato</a:t>
            </a:r>
            <a:endParaRPr lang="nb-NO"/>
          </a:p>
          <a:p>
            <a:r>
              <a:rPr lang="nb-NO"/>
              <a:t>Henvisningsdiagnose</a:t>
            </a:r>
          </a:p>
          <a:p>
            <a:r>
              <a:rPr lang="nb-NO" err="1"/>
              <a:t>Henvisande</a:t>
            </a:r>
            <a:r>
              <a:rPr lang="nb-NO"/>
              <a:t> </a:t>
            </a:r>
            <a:r>
              <a:rPr lang="nb-NO" err="1"/>
              <a:t>behandlar</a:t>
            </a:r>
            <a:r>
              <a:rPr lang="nb-NO"/>
              <a:t> sin ID</a:t>
            </a:r>
          </a:p>
          <a:p>
            <a:endParaRPr lang="nb-NO"/>
          </a:p>
        </p:txBody>
      </p:sp>
      <p:sp>
        <p:nvSpPr>
          <p:cNvPr id="4" name="Plassholder for lysbildenummer 3"/>
          <p:cNvSpPr>
            <a:spLocks noGrp="1"/>
          </p:cNvSpPr>
          <p:nvPr>
            <p:ph type="sldNum" sz="quarter" idx="10"/>
          </p:nvPr>
        </p:nvSpPr>
        <p:spPr/>
        <p:txBody>
          <a:bodyPr/>
          <a:lstStyle/>
          <a:p>
            <a:pPr>
              <a:defRPr/>
            </a:pPr>
            <a:fld id="{686A81B8-B3C8-544A-871B-8753C31AD27A}" type="slidenum">
              <a:rPr lang="nb-NO" smtClean="0"/>
              <a:pPr>
                <a:defRPr/>
              </a:pPr>
              <a:t>31</a:t>
            </a:fld>
            <a:endParaRPr lang="nb-NO"/>
          </a:p>
        </p:txBody>
      </p:sp>
    </p:spTree>
    <p:extLst>
      <p:ext uri="{BB962C8B-B14F-4D97-AF65-F5344CB8AC3E}">
        <p14:creationId xmlns:p14="http://schemas.microsoft.com/office/powerpoint/2010/main" val="352492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44538"/>
            <a:ext cx="6615112" cy="3722687"/>
          </a:xfrm>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6A81B8-B3C8-544A-871B-8753C31AD27A}" type="slidenum">
              <a:rPr kumimoji="0" lang="nn-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n-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711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44538"/>
            <a:ext cx="6615112" cy="3722687"/>
          </a:xfrm>
        </p:spPr>
      </p:sp>
      <p:sp>
        <p:nvSpPr>
          <p:cNvPr id="3" name="Plassholder for notater 2"/>
          <p:cNvSpPr>
            <a:spLocks noGrp="1"/>
          </p:cNvSpPr>
          <p:nvPr>
            <p:ph type="body" idx="1"/>
          </p:nvPr>
        </p:nvSpPr>
        <p:spPr/>
        <p:txBody>
          <a:bodyPr/>
          <a:lstStyle/>
          <a:p>
            <a:r>
              <a:rPr lang="nn-NO"/>
              <a:t>Hjelpepersonell</a:t>
            </a:r>
            <a:r>
              <a:rPr lang="nn-NO" baseline="0"/>
              <a:t> kan utløyse takstar på vegne av legen for anna arbeid, eksempelvis kan </a:t>
            </a:r>
            <a:r>
              <a:rPr lang="nn-NO" baseline="0" err="1"/>
              <a:t>audiografar</a:t>
            </a:r>
            <a:r>
              <a:rPr lang="nn-NO" baseline="0"/>
              <a:t> tilsett hos legen gjere utprøving og tilpassing av høyreapparat. Hjelpepersonell hos hudlege/</a:t>
            </a:r>
            <a:r>
              <a:rPr lang="nn-NO" baseline="0" err="1"/>
              <a:t>dermatolog</a:t>
            </a:r>
            <a:r>
              <a:rPr lang="nn-NO" baseline="0"/>
              <a:t> kan ha ansvar for </a:t>
            </a:r>
            <a:r>
              <a:rPr lang="nn-NO" baseline="0" err="1"/>
              <a:t>lysbehandling</a:t>
            </a:r>
            <a:r>
              <a:rPr lang="nn-NO" baseline="0"/>
              <a:t>, men legen har det overordna ansvaret.</a:t>
            </a:r>
            <a:endParaRPr lang="nn-NO"/>
          </a:p>
        </p:txBody>
      </p:sp>
      <p:sp>
        <p:nvSpPr>
          <p:cNvPr id="4" name="Plassholder for lysbildenummer 3"/>
          <p:cNvSpPr>
            <a:spLocks noGrp="1"/>
          </p:cNvSpPr>
          <p:nvPr>
            <p:ph type="sldNum" sz="quarter" idx="10"/>
          </p:nvPr>
        </p:nvSpPr>
        <p:spPr/>
        <p:txBody>
          <a:bodyPr/>
          <a:lstStyle/>
          <a:p>
            <a:pPr>
              <a:defRPr/>
            </a:pPr>
            <a:fld id="{63C10365-E81F-42C3-9543-F128EA8B2141}" type="slidenum">
              <a:rPr lang="nb-NO" smtClean="0"/>
              <a:pPr>
                <a:defRPr/>
              </a:pPr>
              <a:t>35</a:t>
            </a:fld>
            <a:endParaRPr lang="nb-NO"/>
          </a:p>
        </p:txBody>
      </p:sp>
    </p:spTree>
    <p:extLst>
      <p:ext uri="{BB962C8B-B14F-4D97-AF65-F5344CB8AC3E}">
        <p14:creationId xmlns:p14="http://schemas.microsoft.com/office/powerpoint/2010/main" val="3605419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44538"/>
            <a:ext cx="6615112" cy="3722687"/>
          </a:xfrm>
        </p:spPr>
      </p:sp>
      <p:sp>
        <p:nvSpPr>
          <p:cNvPr id="3" name="Plassholder for notater 2"/>
          <p:cNvSpPr>
            <a:spLocks noGrp="1"/>
          </p:cNvSpPr>
          <p:nvPr>
            <p:ph type="body" idx="1"/>
          </p:nvPr>
        </p:nvSpPr>
        <p:spPr/>
        <p:txBody>
          <a:bodyPr/>
          <a:lstStyle/>
          <a:p>
            <a:r>
              <a:rPr lang="nn-NO"/>
              <a:t>Sei noko om at ordlyden i takst 1ad ikkje er meint å vere innskrenkande på delegert arbeid op</a:t>
            </a:r>
            <a:r>
              <a:rPr lang="nn-NO" baseline="0"/>
              <a:t>p mot ulike </a:t>
            </a:r>
            <a:r>
              <a:rPr lang="nn-NO" baseline="0" err="1"/>
              <a:t>prosedyrer</a:t>
            </a:r>
            <a:r>
              <a:rPr lang="nn-NO" baseline="0"/>
              <a:t>, </a:t>
            </a:r>
            <a:r>
              <a:rPr lang="nn-NO" baseline="0" err="1"/>
              <a:t>sårskift</a:t>
            </a:r>
            <a:r>
              <a:rPr lang="nn-NO" baseline="0"/>
              <a:t>, injeksjonar mv, men at når det vert tatt blodprøver og ikkje utført anna enn sjølve </a:t>
            </a:r>
            <a:r>
              <a:rPr lang="nn-NO" baseline="0" err="1"/>
              <a:t>takinga</a:t>
            </a:r>
            <a:r>
              <a:rPr lang="nn-NO" baseline="0"/>
              <a:t>, MÅ det vere gitt råd/</a:t>
            </a:r>
            <a:r>
              <a:rPr lang="nn-NO" baseline="0" err="1"/>
              <a:t>veiledning</a:t>
            </a:r>
            <a:r>
              <a:rPr lang="nn-NO" baseline="0"/>
              <a:t> for at takst 1ad skal kunne brukast. Sjå også </a:t>
            </a:r>
            <a:r>
              <a:rPr lang="nn-NO" baseline="0" err="1"/>
              <a:t>legeforeninga</a:t>
            </a:r>
            <a:r>
              <a:rPr lang="nn-NO" baseline="0"/>
              <a:t> si kommentarutgåve på dette.</a:t>
            </a:r>
            <a:endParaRPr lang="nn-NO"/>
          </a:p>
        </p:txBody>
      </p:sp>
      <p:sp>
        <p:nvSpPr>
          <p:cNvPr id="4" name="Plassholder for lysbildenummer 3"/>
          <p:cNvSpPr>
            <a:spLocks noGrp="1"/>
          </p:cNvSpPr>
          <p:nvPr>
            <p:ph type="sldNum" sz="quarter" idx="10"/>
          </p:nvPr>
        </p:nvSpPr>
        <p:spPr/>
        <p:txBody>
          <a:bodyPr/>
          <a:lstStyle/>
          <a:p>
            <a:pPr>
              <a:defRPr/>
            </a:pPr>
            <a:fld id="{686A81B8-B3C8-544A-871B-8753C31AD27A}" type="slidenum">
              <a:rPr lang="nn-NO" smtClean="0"/>
              <a:pPr>
                <a:defRPr/>
              </a:pPr>
              <a:t>36</a:t>
            </a:fld>
            <a:endParaRPr lang="nn-NO"/>
          </a:p>
        </p:txBody>
      </p:sp>
    </p:spTree>
    <p:extLst>
      <p:ext uri="{BB962C8B-B14F-4D97-AF65-F5344CB8AC3E}">
        <p14:creationId xmlns:p14="http://schemas.microsoft.com/office/powerpoint/2010/main" val="2910508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37</a:t>
            </a:fld>
            <a:endParaRPr lang="nb-NO"/>
          </a:p>
        </p:txBody>
      </p:sp>
    </p:spTree>
    <p:extLst>
      <p:ext uri="{BB962C8B-B14F-4D97-AF65-F5344CB8AC3E}">
        <p14:creationId xmlns:p14="http://schemas.microsoft.com/office/powerpoint/2010/main" val="2639470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44538"/>
            <a:ext cx="6615112" cy="3722687"/>
          </a:xfrm>
        </p:spPr>
      </p:sp>
      <p:sp>
        <p:nvSpPr>
          <p:cNvPr id="3" name="Plassholder for notater 2"/>
          <p:cNvSpPr>
            <a:spLocks noGrp="1"/>
          </p:cNvSpPr>
          <p:nvPr>
            <p:ph type="body" idx="1"/>
          </p:nvPr>
        </p:nvSpPr>
        <p:spPr/>
        <p:txBody>
          <a:bodyPr/>
          <a:lstStyle/>
          <a:p>
            <a:r>
              <a:rPr lang="nn-NO"/>
              <a:t>Siste punkt avklart med </a:t>
            </a:r>
            <a:r>
              <a:rPr lang="nn-NO" err="1"/>
              <a:t>hdir</a:t>
            </a:r>
            <a:r>
              <a:rPr lang="nn-NO"/>
              <a:t> no i sommar</a:t>
            </a:r>
            <a:r>
              <a:rPr lang="nn-NO" baseline="0"/>
              <a:t> etter </a:t>
            </a:r>
            <a:r>
              <a:rPr lang="nn-NO" baseline="0" err="1"/>
              <a:t>forespørsel</a:t>
            </a:r>
            <a:r>
              <a:rPr lang="nn-NO" baseline="0"/>
              <a:t> frå </a:t>
            </a:r>
            <a:r>
              <a:rPr lang="nn-NO" baseline="0" err="1"/>
              <a:t>hudlegeforeninga</a:t>
            </a:r>
            <a:endParaRPr lang="nn-NO"/>
          </a:p>
        </p:txBody>
      </p:sp>
      <p:sp>
        <p:nvSpPr>
          <p:cNvPr id="4" name="Plassholder for lysbildenummer 3"/>
          <p:cNvSpPr>
            <a:spLocks noGrp="1"/>
          </p:cNvSpPr>
          <p:nvPr>
            <p:ph type="sldNum" sz="quarter" idx="10"/>
          </p:nvPr>
        </p:nvSpPr>
        <p:spPr/>
        <p:txBody>
          <a:bodyPr/>
          <a:lstStyle/>
          <a:p>
            <a:pPr>
              <a:defRPr/>
            </a:pPr>
            <a:fld id="{686A81B8-B3C8-544A-871B-8753C31AD27A}" type="slidenum">
              <a:rPr lang="nn-NO" smtClean="0"/>
              <a:pPr>
                <a:defRPr/>
              </a:pPr>
              <a:t>40</a:t>
            </a:fld>
            <a:endParaRPr lang="nn-NO"/>
          </a:p>
        </p:txBody>
      </p:sp>
    </p:spTree>
    <p:extLst>
      <p:ext uri="{BB962C8B-B14F-4D97-AF65-F5344CB8AC3E}">
        <p14:creationId xmlns:p14="http://schemas.microsoft.com/office/powerpoint/2010/main" val="218909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50</a:t>
            </a:fld>
            <a:endParaRPr lang="nb-NO"/>
          </a:p>
        </p:txBody>
      </p:sp>
    </p:spTree>
    <p:extLst>
      <p:ext uri="{BB962C8B-B14F-4D97-AF65-F5344CB8AC3E}">
        <p14:creationId xmlns:p14="http://schemas.microsoft.com/office/powerpoint/2010/main" val="3590357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44538"/>
            <a:ext cx="6615112" cy="3722687"/>
          </a:xfrm>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n-NO" sz="1800"/>
          </a:p>
          <a:p>
            <a:pPr marL="0" marR="0" lvl="0" indent="0" algn="l" defTabSz="457200" rtl="0" eaLnBrk="1" fontAlgn="auto" latinLnBrk="0" hangingPunct="1">
              <a:lnSpc>
                <a:spcPct val="100000"/>
              </a:lnSpc>
              <a:spcBef>
                <a:spcPts val="0"/>
              </a:spcBef>
              <a:spcAft>
                <a:spcPts val="0"/>
              </a:spcAft>
              <a:buClrTx/>
              <a:buSzTx/>
              <a:buFontTx/>
              <a:buNone/>
              <a:tabLst/>
              <a:defRPr/>
            </a:pPr>
            <a:endParaRPr lang="nn-NO" sz="1800"/>
          </a:p>
          <a:p>
            <a:pPr marL="0" marR="0" lvl="0" indent="0" algn="l" defTabSz="457200" rtl="0" eaLnBrk="1" fontAlgn="auto" latinLnBrk="0" hangingPunct="1">
              <a:lnSpc>
                <a:spcPct val="100000"/>
              </a:lnSpc>
              <a:spcBef>
                <a:spcPts val="0"/>
              </a:spcBef>
              <a:spcAft>
                <a:spcPts val="0"/>
              </a:spcAft>
              <a:buClrTx/>
              <a:buSzTx/>
              <a:buFontTx/>
              <a:buNone/>
              <a:tabLst/>
              <a:defRPr/>
            </a:pPr>
            <a:r>
              <a:rPr lang="nn-NO" sz="1800"/>
              <a:t>Helfo tar utgangspunkt i at alle </a:t>
            </a:r>
            <a:r>
              <a:rPr lang="nn-NO" sz="1800" err="1"/>
              <a:t>helseaktører</a:t>
            </a:r>
            <a:r>
              <a:rPr lang="nn-NO" sz="1800"/>
              <a:t> vil og kan </a:t>
            </a:r>
            <a:r>
              <a:rPr lang="nn-NO" sz="1800" err="1"/>
              <a:t>gjøre</a:t>
            </a:r>
            <a:r>
              <a:rPr lang="nn-NO" sz="1800"/>
              <a:t> rett – det er et premiss for å ha et automatisk elektronisk </a:t>
            </a:r>
            <a:r>
              <a:rPr lang="nn-NO" sz="1800" err="1"/>
              <a:t>oppgjørssystem</a:t>
            </a:r>
            <a:r>
              <a:rPr lang="nn-NO" sz="180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n-NO" sz="1800"/>
          </a:p>
          <a:p>
            <a:pPr marL="0" marR="0" lvl="0" indent="0" algn="l" defTabSz="457200" rtl="0" eaLnBrk="1" fontAlgn="auto" latinLnBrk="0" hangingPunct="1">
              <a:lnSpc>
                <a:spcPct val="100000"/>
              </a:lnSpc>
              <a:spcBef>
                <a:spcPts val="0"/>
              </a:spcBef>
              <a:spcAft>
                <a:spcPts val="0"/>
              </a:spcAft>
              <a:buClrTx/>
              <a:buSzTx/>
              <a:buFontTx/>
              <a:buNone/>
              <a:tabLst/>
              <a:defRPr/>
            </a:pPr>
            <a:r>
              <a:rPr lang="nn-NO" sz="1800"/>
              <a:t>Vi har fleire type kontroller, og kan </a:t>
            </a:r>
            <a:r>
              <a:rPr lang="nn-NO" sz="1800" err="1"/>
              <a:t>skille</a:t>
            </a:r>
            <a:r>
              <a:rPr lang="nn-NO" sz="1800"/>
              <a:t> mellom automatiske kontroller og </a:t>
            </a:r>
            <a:r>
              <a:rPr lang="nn-NO" sz="1800" err="1"/>
              <a:t>etterkontroller</a:t>
            </a:r>
            <a:r>
              <a:rPr lang="nn-NO" sz="1800"/>
              <a:t>. </a:t>
            </a:r>
          </a:p>
          <a:p>
            <a:pPr marL="0" marR="0" indent="0" algn="l" defTabSz="457200" rtl="0" eaLnBrk="1" fontAlgn="auto" latinLnBrk="0" hangingPunct="1">
              <a:lnSpc>
                <a:spcPct val="100000"/>
              </a:lnSpc>
              <a:spcBef>
                <a:spcPts val="0"/>
              </a:spcBef>
              <a:spcAft>
                <a:spcPts val="0"/>
              </a:spcAft>
              <a:buClrTx/>
              <a:buSzTx/>
              <a:buFontTx/>
              <a:buNone/>
              <a:tabLst/>
              <a:defRPr/>
            </a:pPr>
            <a:endParaRPr lang="nn-NO" sz="1800"/>
          </a:p>
          <a:p>
            <a:pPr marL="0" marR="0" lvl="0" indent="0" algn="l" defTabSz="457200" rtl="0" eaLnBrk="1" fontAlgn="auto" latinLnBrk="0" hangingPunct="1">
              <a:lnSpc>
                <a:spcPct val="100000"/>
              </a:lnSpc>
              <a:spcBef>
                <a:spcPts val="0"/>
              </a:spcBef>
              <a:spcAft>
                <a:spcPts val="0"/>
              </a:spcAft>
              <a:buClrTx/>
              <a:buSzTx/>
              <a:buFontTx/>
              <a:buNone/>
              <a:tabLst/>
              <a:defRPr/>
            </a:pPr>
            <a:r>
              <a:rPr lang="nn-NO" sz="1800"/>
              <a:t>Automatiske kontroller er </a:t>
            </a:r>
            <a:r>
              <a:rPr lang="nb-NO" sz="1800">
                <a:solidFill>
                  <a:schemeClr val="tx1"/>
                </a:solidFill>
              </a:rPr>
              <a:t>stopper flere ulogiske krav. For eksempel hvis når samme regning sendes inn to ganger, når takster som ikke kan kombineres brukes på samme regning (</a:t>
            </a:r>
            <a:r>
              <a:rPr lang="nb-NO" sz="1800" err="1">
                <a:solidFill>
                  <a:schemeClr val="tx1"/>
                </a:solidFill>
              </a:rPr>
              <a:t>f.eks</a:t>
            </a:r>
            <a:r>
              <a:rPr lang="nb-NO" sz="1800">
                <a:solidFill>
                  <a:schemeClr val="tx1"/>
                </a:solidFill>
              </a:rPr>
              <a:t> konsultasjonstakst og resepttakst) </a:t>
            </a:r>
          </a:p>
          <a:p>
            <a:endParaRPr lang="nb-NO" sz="1800">
              <a:effectLst/>
              <a:latin typeface="Calibri" panose="020F0502020204030204" pitchFamily="34" charset="0"/>
              <a:ea typeface="Calibri" panose="020F0502020204030204" pitchFamily="34" charset="0"/>
            </a:endParaRPr>
          </a:p>
          <a:p>
            <a:endParaRPr lang="nb-NO" sz="1800">
              <a:effectLst/>
              <a:latin typeface="Calibri" panose="020F0502020204030204" pitchFamily="34" charset="0"/>
              <a:ea typeface="Calibri" panose="020F050202020403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800">
                <a:effectLst/>
                <a:latin typeface="Calibri" panose="020F0502020204030204" pitchFamily="34" charset="0"/>
                <a:ea typeface="Calibri" panose="020F0502020204030204" pitchFamily="34" charset="0"/>
              </a:rPr>
              <a:t>Når du </a:t>
            </a:r>
            <a:r>
              <a:rPr lang="nb-NO" sz="1800" err="1">
                <a:effectLst/>
                <a:latin typeface="Calibri" panose="020F0502020204030204" pitchFamily="34" charset="0"/>
                <a:ea typeface="Calibri" panose="020F0502020204030204" pitchFamily="34" charset="0"/>
              </a:rPr>
              <a:t>somottar</a:t>
            </a:r>
            <a:r>
              <a:rPr lang="nb-NO" sz="1800">
                <a:effectLst/>
                <a:latin typeface="Calibri" panose="020F0502020204030204" pitchFamily="34" charset="0"/>
                <a:ea typeface="Calibri" panose="020F0502020204030204" pitchFamily="34" charset="0"/>
              </a:rPr>
              <a:t> refusjon fra Helfo, er det en direkte overføring til deg av en del av det beløpet pasienten ellers skulle betalt til deg, for senere å få tilbake fra Helfo. Dette er en praktisk måte å løse et oppgjør på da det ellers ville medført flere transaksjoner og mer arbeid for mange. Oppgjørene er i stor grad automatisert. Dette er kun mulig fordi Helfo i utgangspunktet har tillit til at de regninger fastlegen sender inn er korrekte. I 2020 sendte fastleger inn over 30 millioner enkeltregninger. Det er åpenbart at Helfo ikke kan gjøre en fullstendig kontroll av alle disse regningene. Helfo må basere sine kontroller på antatt risiko for feilbruk ut fra</a:t>
            </a:r>
            <a:endParaRPr lang="nn-NO"/>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Analyser</a:t>
            </a: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Utgiftsutvikling</a:t>
            </a:r>
          </a:p>
          <a:p>
            <a:pPr>
              <a:lnSpc>
                <a:spcPct val="80000"/>
              </a:lnSpc>
              <a:buFont typeface="Arial" pitchFamily="34" charset="0"/>
              <a:buChar char="•"/>
              <a:defRPr/>
            </a:pPr>
            <a:r>
              <a:rPr lang="nn-NO" sz="1200" err="1">
                <a:latin typeface="Verdana" pitchFamily="34" charset="0"/>
                <a:ea typeface="ＭＳ Ｐゴシック" charset="-128"/>
                <a:cs typeface="Verdana" pitchFamily="34" charset="0"/>
              </a:rPr>
              <a:t>Tidligare</a:t>
            </a:r>
            <a:r>
              <a:rPr lang="nn-NO" sz="1200">
                <a:latin typeface="Verdana" pitchFamily="34" charset="0"/>
                <a:ea typeface="ＭＳ Ｐゴシック" charset="-128"/>
                <a:cs typeface="Verdana" pitchFamily="34" charset="0"/>
              </a:rPr>
              <a:t> kontrollar</a:t>
            </a: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Utgiftsutvikling/endring i praksis</a:t>
            </a: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Tips</a:t>
            </a:r>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indent="0">
              <a:lnSpc>
                <a:spcPct val="80000"/>
              </a:lnSpc>
              <a:buFontTx/>
              <a:buNone/>
              <a:defRPr/>
            </a:pPr>
            <a:r>
              <a:rPr lang="nn-NO" sz="1200" b="1">
                <a:latin typeface="Verdana" pitchFamily="34" charset="0"/>
                <a:ea typeface="ＭＳ Ｐゴシック" charset="-128"/>
                <a:cs typeface="Verdana" pitchFamily="34" charset="0"/>
              </a:rPr>
              <a:t>Kontrollerer takstbruken opp mot</a:t>
            </a: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Diagnosar</a:t>
            </a: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Aldersfordeling pasientar</a:t>
            </a:r>
          </a:p>
          <a:p>
            <a:pPr>
              <a:lnSpc>
                <a:spcPct val="80000"/>
              </a:lnSpc>
              <a:buFont typeface="Arial" pitchFamily="34" charset="0"/>
              <a:buChar char="•"/>
              <a:defRPr/>
            </a:pPr>
            <a:r>
              <a:rPr lang="nn-NO" sz="1200" i="1">
                <a:latin typeface="Verdana" pitchFamily="34" charset="0"/>
                <a:ea typeface="ＭＳ Ｐゴシック" charset="-128"/>
                <a:cs typeface="Verdana" pitchFamily="34" charset="0"/>
              </a:rPr>
              <a:t>(Fastlegeliste)</a:t>
            </a: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Andre på same kontor/kommune</a:t>
            </a: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Utdanning – spesielle interesser</a:t>
            </a: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mv.</a:t>
            </a:r>
          </a:p>
          <a:p>
            <a:pPr>
              <a:lnSpc>
                <a:spcPct val="80000"/>
              </a:lnSpc>
              <a:buFont typeface="Arial" pitchFamily="34" charset="0"/>
              <a:buChar char="•"/>
              <a:defRPr/>
            </a:pPr>
            <a:endParaRPr lang="nn-NO" sz="1200">
              <a:latin typeface="Verdana" pitchFamily="34" charset="0"/>
              <a:ea typeface="ＭＳ Ｐゴシック" charset="-128"/>
              <a:cs typeface="Verdana" pitchFamily="34" charset="0"/>
            </a:endParaRPr>
          </a:p>
          <a:p>
            <a:pPr marL="0" indent="0" eaLnBrk="0" hangingPunct="0">
              <a:lnSpc>
                <a:spcPct val="80000"/>
              </a:lnSpc>
              <a:buSzPct val="100000"/>
              <a:buFont typeface="Arial" panose="020B0604020202020204" pitchFamily="34" charset="0"/>
              <a:buNone/>
              <a:defRPr/>
            </a:pPr>
            <a:r>
              <a:rPr lang="nn-NO" sz="1400">
                <a:latin typeface="Verdana" panose="020B0604030504040204" pitchFamily="34" charset="0"/>
                <a:ea typeface="Verdana" panose="020B0604030504040204" pitchFamily="34" charset="0"/>
                <a:cs typeface="Verdana" panose="020B0604030504040204" pitchFamily="34" charset="0"/>
              </a:rPr>
              <a:t>Dersom ein ikkje ut frå kontroll opp mot kriteria over finn ei naturlig årsak til takstbruken</a:t>
            </a:r>
          </a:p>
          <a:p>
            <a:pPr marL="285750" indent="-285750" eaLnBrk="0" hangingPunct="0">
              <a:lnSpc>
                <a:spcPct val="80000"/>
              </a:lnSpc>
              <a:buSzPct val="100000"/>
              <a:buFont typeface="Arial" panose="020B0604020202020204" pitchFamily="34" charset="0"/>
              <a:buChar char="•"/>
              <a:defRPr/>
            </a:pPr>
            <a:endParaRPr lang="nn-NO" sz="1400">
              <a:latin typeface="Verdana" panose="020B0604030504040204" pitchFamily="34" charset="0"/>
              <a:ea typeface="Verdana" panose="020B0604030504040204" pitchFamily="34" charset="0"/>
              <a:cs typeface="Verdana" panose="020B0604030504040204" pitchFamily="34" charset="0"/>
            </a:endParaRPr>
          </a:p>
          <a:p>
            <a:pPr marL="628650" lvl="1" indent="-171450" eaLnBrk="0" hangingPunct="0">
              <a:lnSpc>
                <a:spcPct val="80000"/>
              </a:lnSpc>
              <a:buSzPct val="100000"/>
              <a:buFont typeface="Arial" panose="020B0604020202020204" pitchFamily="34" charset="0"/>
              <a:buChar char="•"/>
              <a:defRPr/>
            </a:pPr>
            <a:r>
              <a:rPr lang="nn-NO" sz="1400">
                <a:latin typeface="Verdana" panose="020B0604030504040204" pitchFamily="34" charset="0"/>
                <a:ea typeface="Verdana" panose="020B0604030504040204" pitchFamily="34" charset="0"/>
                <a:cs typeface="Verdana" panose="020B0604030504040204" pitchFamily="34" charset="0"/>
              </a:rPr>
              <a:t>Brev til behandlar med spørsmål</a:t>
            </a:r>
          </a:p>
          <a:p>
            <a:pPr marL="628650" lvl="1" indent="-171450" eaLnBrk="0" hangingPunct="0">
              <a:lnSpc>
                <a:spcPct val="80000"/>
              </a:lnSpc>
              <a:buSzPct val="100000"/>
              <a:buFont typeface="Arial" panose="020B0604020202020204" pitchFamily="34" charset="0"/>
              <a:buChar char="•"/>
              <a:defRPr/>
            </a:pPr>
            <a:r>
              <a:rPr lang="nn-NO" sz="1400">
                <a:latin typeface="Verdana" panose="020B0604030504040204" pitchFamily="34" charset="0"/>
                <a:ea typeface="Verdana" panose="020B0604030504040204" pitchFamily="34" charset="0"/>
                <a:cs typeface="Verdana" panose="020B0604030504040204" pitchFamily="34" charset="0"/>
              </a:rPr>
              <a:t>Be om Journalopplysningar</a:t>
            </a:r>
          </a:p>
          <a:p>
            <a:pPr marL="628650" lvl="1" indent="-171450" eaLnBrk="0" hangingPunct="0">
              <a:lnSpc>
                <a:spcPct val="80000"/>
              </a:lnSpc>
              <a:buSzPct val="100000"/>
              <a:buFont typeface="Arial" panose="020B0604020202020204" pitchFamily="34" charset="0"/>
              <a:buChar char="•"/>
              <a:defRPr/>
            </a:pPr>
            <a:r>
              <a:rPr lang="nn-NO" sz="1400">
                <a:latin typeface="Verdana" panose="020B0604030504040204" pitchFamily="34" charset="0"/>
                <a:ea typeface="Verdana" panose="020B0604030504040204" pitchFamily="34" charset="0"/>
                <a:cs typeface="Verdana" panose="020B0604030504040204" pitchFamily="34" charset="0"/>
              </a:rPr>
              <a:t>Be om annan dokumentasjon (timebok –møtereferat mv)</a:t>
            </a:r>
          </a:p>
          <a:p>
            <a:pPr marL="628650" lvl="1" indent="-171450" eaLnBrk="0" hangingPunct="0">
              <a:lnSpc>
                <a:spcPct val="80000"/>
              </a:lnSpc>
              <a:buSzPct val="100000"/>
              <a:buFont typeface="Arial" panose="020B0604020202020204" pitchFamily="34" charset="0"/>
              <a:buChar char="•"/>
              <a:defRPr/>
            </a:pPr>
            <a:r>
              <a:rPr lang="nn-NO" sz="1400">
                <a:latin typeface="Verdana" panose="020B0604030504040204" pitchFamily="34" charset="0"/>
                <a:ea typeface="Verdana" panose="020B0604030504040204" pitchFamily="34" charset="0"/>
                <a:cs typeface="Verdana" panose="020B0604030504040204" pitchFamily="34" charset="0"/>
              </a:rPr>
              <a:t>I nokre tilfelle: møte med behandlar om legen ynskjer det</a:t>
            </a:r>
          </a:p>
          <a:p>
            <a:pPr marL="628650" lvl="1" indent="-171450" eaLnBrk="0" hangingPunct="0">
              <a:lnSpc>
                <a:spcPct val="80000"/>
              </a:lnSpc>
              <a:buSzPct val="100000"/>
              <a:buFont typeface="Arial" panose="020B0604020202020204" pitchFamily="34" charset="0"/>
              <a:buChar char="•"/>
              <a:defRPr/>
            </a:pPr>
            <a:r>
              <a:rPr lang="nn-NO" sz="1400">
                <a:latin typeface="Verdana" panose="020B0604030504040204" pitchFamily="34" charset="0"/>
                <a:ea typeface="Verdana" panose="020B0604030504040204" pitchFamily="34" charset="0"/>
                <a:cs typeface="Verdana" panose="020B0604030504040204" pitchFamily="34" charset="0"/>
              </a:rPr>
              <a:t>Sjeldne tilfelle: kontakt ut mot pasientar </a:t>
            </a:r>
          </a:p>
          <a:p>
            <a:pPr marL="285750" indent="-285750" eaLnBrk="0" hangingPunct="0">
              <a:lnSpc>
                <a:spcPct val="80000"/>
              </a:lnSpc>
              <a:buSzPct val="100000"/>
              <a:buFont typeface="Arial" panose="020B0604020202020204" pitchFamily="34" charset="0"/>
              <a:buChar char="•"/>
              <a:defRPr/>
            </a:pPr>
            <a:endParaRPr lang="nn-NO" sz="1400">
              <a:latin typeface="Verdana" panose="020B0604030504040204" pitchFamily="34" charset="0"/>
              <a:ea typeface="Verdana" panose="020B0604030504040204" pitchFamily="34" charset="0"/>
              <a:cs typeface="Verdana" panose="020B0604030504040204" pitchFamily="34" charset="0"/>
            </a:endParaRPr>
          </a:p>
          <a:p>
            <a:pPr marL="285750" indent="-285750" eaLnBrk="0" hangingPunct="0">
              <a:lnSpc>
                <a:spcPct val="80000"/>
              </a:lnSpc>
              <a:buSzPct val="100000"/>
              <a:buFont typeface="Arial" panose="020B0604020202020204" pitchFamily="34" charset="0"/>
              <a:buChar char="•"/>
              <a:defRPr/>
            </a:pPr>
            <a:r>
              <a:rPr lang="nn-NO" sz="1400">
                <a:latin typeface="Verdana" panose="020B0604030504040204" pitchFamily="34" charset="0"/>
                <a:ea typeface="Verdana" panose="020B0604030504040204" pitchFamily="34" charset="0"/>
                <a:cs typeface="Verdana" panose="020B0604030504040204" pitchFamily="34" charset="0"/>
              </a:rPr>
              <a:t>Vurdere mottatte tilbakemeldingar frå behandlar opp mot refusjonskravet</a:t>
            </a:r>
          </a:p>
          <a:p>
            <a:pPr marL="285750" indent="-285750" eaLnBrk="0" hangingPunct="0">
              <a:lnSpc>
                <a:spcPct val="80000"/>
              </a:lnSpc>
              <a:buSzPct val="100000"/>
              <a:buFont typeface="Arial" panose="020B0604020202020204" pitchFamily="34" charset="0"/>
              <a:buChar char="•"/>
              <a:defRPr/>
            </a:pPr>
            <a:endParaRPr lang="nn-NO" sz="1400">
              <a:latin typeface="Verdana" panose="020B0604030504040204" pitchFamily="34" charset="0"/>
              <a:ea typeface="Verdana" panose="020B0604030504040204" pitchFamily="34" charset="0"/>
              <a:cs typeface="Verdana" panose="020B0604030504040204" pitchFamily="34" charset="0"/>
            </a:endParaRPr>
          </a:p>
          <a:p>
            <a:pPr marL="285750" indent="-285750" eaLnBrk="0" hangingPunct="0">
              <a:lnSpc>
                <a:spcPct val="80000"/>
              </a:lnSpc>
              <a:buSzPct val="100000"/>
              <a:buFont typeface="Arial" panose="020B0604020202020204" pitchFamily="34" charset="0"/>
              <a:buChar char="•"/>
              <a:defRPr/>
            </a:pPr>
            <a:r>
              <a:rPr lang="nn-NO" sz="1400">
                <a:latin typeface="Verdana" panose="020B0604030504040204" pitchFamily="34" charset="0"/>
                <a:ea typeface="Verdana" panose="020B0604030504040204" pitchFamily="34" charset="0"/>
                <a:cs typeface="Verdana" panose="020B0604030504040204" pitchFamily="34" charset="0"/>
              </a:rPr>
              <a:t>Rådgivande lege/fysioterapeut/tannlege (medisinske problemstillingar)</a:t>
            </a:r>
          </a:p>
          <a:p>
            <a:pPr marL="285750" indent="-285750" eaLnBrk="0" hangingPunct="0">
              <a:lnSpc>
                <a:spcPct val="80000"/>
              </a:lnSpc>
              <a:buSzPct val="100000"/>
              <a:buFont typeface="Arial" panose="020B0604020202020204" pitchFamily="34" charset="0"/>
              <a:buChar char="•"/>
              <a:defRPr/>
            </a:pPr>
            <a:endParaRPr lang="nn-NO" sz="1400">
              <a:latin typeface="Verdana" panose="020B0604030504040204" pitchFamily="34" charset="0"/>
              <a:ea typeface="Verdana" panose="020B0604030504040204" pitchFamily="34" charset="0"/>
              <a:cs typeface="Verdana" panose="020B0604030504040204" pitchFamily="34" charset="0"/>
            </a:endParaRPr>
          </a:p>
          <a:p>
            <a:pPr marL="285750" indent="-285750" eaLnBrk="0" hangingPunct="0">
              <a:lnSpc>
                <a:spcPct val="80000"/>
              </a:lnSpc>
              <a:buSzPct val="100000"/>
              <a:buFont typeface="Arial" panose="020B0604020202020204" pitchFamily="34" charset="0"/>
              <a:buChar char="•"/>
              <a:defRPr/>
            </a:pPr>
            <a:r>
              <a:rPr lang="nn-NO" sz="1400">
                <a:latin typeface="Verdana" panose="020B0604030504040204" pitchFamily="34" charset="0"/>
                <a:ea typeface="Verdana" panose="020B0604030504040204" pitchFamily="34" charset="0"/>
                <a:cs typeface="Verdana" panose="020B0604030504040204" pitchFamily="34" charset="0"/>
              </a:rPr>
              <a:t>Takstutval (kompleks sak – eller </a:t>
            </a:r>
            <a:r>
              <a:rPr lang="nn-NO" sz="1400" err="1">
                <a:latin typeface="Verdana" panose="020B0604030504040204" pitchFamily="34" charset="0"/>
                <a:ea typeface="Verdana" panose="020B0604030504040204" pitchFamily="34" charset="0"/>
                <a:cs typeface="Verdana" panose="020B0604030504040204" pitchFamily="34" charset="0"/>
              </a:rPr>
              <a:t>vanskelig</a:t>
            </a:r>
            <a:r>
              <a:rPr lang="nn-NO" sz="1400">
                <a:latin typeface="Verdana" panose="020B0604030504040204" pitchFamily="34" charset="0"/>
                <a:ea typeface="Verdana" panose="020B0604030504040204" pitchFamily="34" charset="0"/>
                <a:cs typeface="Verdana" panose="020B0604030504040204" pitchFamily="34" charset="0"/>
              </a:rPr>
              <a:t> å vurdere – ønsker fleire rådgivande legar/fysioterapeutar/tannlegar)</a:t>
            </a:r>
          </a:p>
          <a:p>
            <a:pPr>
              <a:lnSpc>
                <a:spcPct val="80000"/>
              </a:lnSpc>
              <a:buFont typeface="Arial" pitchFamily="34" charset="0"/>
              <a:buChar char="•"/>
              <a:defRPr/>
            </a:pPr>
            <a:endParaRPr lang="nn-NO" sz="1200">
              <a:latin typeface="Verdana" pitchFamily="34" charset="0"/>
              <a:ea typeface="ＭＳ Ｐゴシック" charset="-128"/>
              <a:cs typeface="Verdana" pitchFamily="34" charset="0"/>
            </a:endParaRPr>
          </a:p>
          <a:p>
            <a:pPr marL="0" indent="0">
              <a:lnSpc>
                <a:spcPct val="80000"/>
              </a:lnSpc>
              <a:buFontTx/>
              <a:buNone/>
              <a:defRPr/>
            </a:pPr>
            <a:endParaRPr lang="nn-NO" b="1">
              <a:solidFill>
                <a:schemeClr val="tx1">
                  <a:lumMod val="65000"/>
                  <a:lumOff val="35000"/>
                </a:schemeClr>
              </a:solidFill>
              <a:latin typeface="Verdana" pitchFamily="34" charset="0"/>
              <a:ea typeface="ＭＳ Ｐゴシック" charset="-128"/>
              <a:cs typeface="Verdana" pitchFamily="34" charset="0"/>
            </a:endParaRPr>
          </a:p>
          <a:p>
            <a:pPr marL="0" indent="0">
              <a:lnSpc>
                <a:spcPct val="80000"/>
              </a:lnSpc>
              <a:buFontTx/>
              <a:buNone/>
              <a:defRPr/>
            </a:pPr>
            <a:r>
              <a:rPr lang="nn-NO" sz="1200" b="1">
                <a:latin typeface="Verdana" pitchFamily="34" charset="0"/>
                <a:ea typeface="ＭＳ Ｐゴシック" charset="-128"/>
                <a:cs typeface="Verdana" pitchFamily="34" charset="0"/>
              </a:rPr>
              <a:t>Problem:</a:t>
            </a:r>
          </a:p>
          <a:p>
            <a:pPr marL="0" indent="0">
              <a:lnSpc>
                <a:spcPct val="80000"/>
              </a:lnSpc>
              <a:buFontTx/>
              <a:buNone/>
              <a:defRPr/>
            </a:pPr>
            <a:endParaRPr lang="nn-NO" sz="1200">
              <a:latin typeface="Verdana" pitchFamily="34" charset="0"/>
              <a:ea typeface="ＭＳ Ｐゴシック" charset="-128"/>
              <a:cs typeface="Verdana" pitchFamily="34" charset="0"/>
            </a:endParaRP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Ofte mangelfulle journalnotat opp mot takstane det er kravd refusjon for</a:t>
            </a:r>
          </a:p>
          <a:p>
            <a:pPr>
              <a:lnSpc>
                <a:spcPct val="80000"/>
              </a:lnSpc>
              <a:buFont typeface="Arial" pitchFamily="34" charset="0"/>
              <a:buChar char="•"/>
              <a:defRPr/>
            </a:pPr>
            <a:endParaRPr lang="nn-NO" sz="1200">
              <a:latin typeface="Verdana" pitchFamily="34" charset="0"/>
              <a:ea typeface="ＭＳ Ｐゴシック" charset="-128"/>
              <a:cs typeface="Verdana" pitchFamily="34" charset="0"/>
            </a:endParaRP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Tilbakemelding frå behandlar i brevs form stemmer ikkje med opplysningar i journal</a:t>
            </a:r>
          </a:p>
          <a:p>
            <a:pPr>
              <a:lnSpc>
                <a:spcPct val="80000"/>
              </a:lnSpc>
              <a:buFont typeface="Arial" pitchFamily="34" charset="0"/>
              <a:buChar char="•"/>
              <a:defRPr/>
            </a:pPr>
            <a:endParaRPr lang="nn-NO" sz="1200">
              <a:latin typeface="Verdana" pitchFamily="34" charset="0"/>
              <a:ea typeface="ＭＳ Ｐゴシック" charset="-128"/>
              <a:cs typeface="Verdana" pitchFamily="34" charset="0"/>
            </a:endParaRPr>
          </a:p>
          <a:p>
            <a:pPr>
              <a:lnSpc>
                <a:spcPct val="80000"/>
              </a:lnSpc>
              <a:buFont typeface="Arial" pitchFamily="34" charset="0"/>
              <a:buChar char="•"/>
              <a:defRPr/>
            </a:pPr>
            <a:r>
              <a:rPr lang="nn-NO" sz="1200">
                <a:latin typeface="Verdana" pitchFamily="34" charset="0"/>
                <a:ea typeface="ＭＳ Ｐゴシック" charset="-128"/>
                <a:cs typeface="Verdana" pitchFamily="34" charset="0"/>
              </a:rPr>
              <a:t>Påførte tilleggsnotat med penn på journalopplysningane som vert sendt oss</a:t>
            </a:r>
          </a:p>
          <a:p>
            <a:pPr>
              <a:lnSpc>
                <a:spcPct val="80000"/>
              </a:lnSpc>
              <a:buFont typeface="Arial" pitchFamily="34" charset="0"/>
              <a:buChar char="•"/>
              <a:defRPr/>
            </a:pPr>
            <a:endParaRPr lang="nn-NO" sz="1200">
              <a:latin typeface="Verdana" pitchFamily="34" charset="0"/>
              <a:ea typeface="ＭＳ Ｐゴシック" charset="-128"/>
              <a:cs typeface="Verdana" pitchFamily="34" charset="0"/>
            </a:endParaRPr>
          </a:p>
          <a:p>
            <a:pPr marL="0" indent="0">
              <a:lnSpc>
                <a:spcPct val="80000"/>
              </a:lnSpc>
              <a:buFontTx/>
              <a:buNone/>
              <a:defRPr/>
            </a:pPr>
            <a:r>
              <a:rPr lang="nn-NO" sz="1200" b="1">
                <a:latin typeface="Verdana" pitchFamily="34" charset="0"/>
                <a:ea typeface="ＭＳ Ｐゴシック" charset="-128"/>
                <a:cs typeface="Verdana" pitchFamily="34" charset="0"/>
              </a:rPr>
              <a:t>Manglande opplysningar i journal gi manglande dokumentasjon på at behandling er utført, eller nødvendigheita av behandlinga</a:t>
            </a:r>
          </a:p>
          <a:p>
            <a:endParaRPr lang="nn-NO"/>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a:solidFill>
                <a:srgbClr val="865E9C"/>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marR="0" indent="0" algn="l" defTabSz="457200" rtl="0" eaLnBrk="1" fontAlgn="auto" latinLnBrk="0" hangingPunct="1">
              <a:lnSpc>
                <a:spcPct val="100000"/>
              </a:lnSpc>
              <a:spcBef>
                <a:spcPts val="0"/>
              </a:spcBef>
              <a:spcAft>
                <a:spcPts val="0"/>
              </a:spcAft>
              <a:buClrTx/>
              <a:buSzTx/>
              <a:buFontTx/>
              <a:buNone/>
              <a:tabLst/>
              <a:defRPr/>
            </a:pPr>
            <a:endParaRPr lang="nn-NO"/>
          </a:p>
          <a:p>
            <a:pPr marL="0" marR="0" indent="0" algn="l" defTabSz="457200" rtl="0" eaLnBrk="1" fontAlgn="auto" latinLnBrk="0" hangingPunct="1">
              <a:lnSpc>
                <a:spcPct val="100000"/>
              </a:lnSpc>
              <a:spcBef>
                <a:spcPts val="0"/>
              </a:spcBef>
              <a:spcAft>
                <a:spcPts val="0"/>
              </a:spcAft>
              <a:buClrTx/>
              <a:buSzTx/>
              <a:buFontTx/>
              <a:buNone/>
              <a:tabLst/>
              <a:defRPr/>
            </a:pPr>
            <a:r>
              <a:rPr lang="nn-NO"/>
              <a:t>Ein leges praksis vil avhenge av mange faktorar, og høg takstbruk betyr ikkje automatisk feil takstbruk !</a:t>
            </a:r>
          </a:p>
          <a:p>
            <a:endParaRPr lang="nn-NO"/>
          </a:p>
        </p:txBody>
      </p:sp>
      <p:sp>
        <p:nvSpPr>
          <p:cNvPr id="4" name="Plassholder for lysbildenummer 3"/>
          <p:cNvSpPr>
            <a:spLocks noGrp="1"/>
          </p:cNvSpPr>
          <p:nvPr>
            <p:ph type="sldNum" sz="quarter" idx="10"/>
          </p:nvPr>
        </p:nvSpPr>
        <p:spPr/>
        <p:txBody>
          <a:bodyPr/>
          <a:lstStyle/>
          <a:p>
            <a:fld id="{F2934759-B3ED-1245-BE48-E6697A3CFAC9}" type="slidenum">
              <a:rPr lang="nn-NO" smtClean="0"/>
              <a:t>64</a:t>
            </a:fld>
            <a:endParaRPr lang="nn-NO"/>
          </a:p>
        </p:txBody>
      </p:sp>
    </p:spTree>
    <p:extLst>
      <p:ext uri="{BB962C8B-B14F-4D97-AF65-F5344CB8AC3E}">
        <p14:creationId xmlns:p14="http://schemas.microsoft.com/office/powerpoint/2010/main" val="19757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nb-NO" sz="1200"/>
              <a:t>Feilene vi finner spenner fra uaktsomhet, til enkeltaktører som med overlegg utnytter systemer for økonomisk vinning.</a:t>
            </a:r>
          </a:p>
          <a:p>
            <a:endParaRPr lang="nb-NO"/>
          </a:p>
          <a:p>
            <a:endParaRPr lang="nb-NO"/>
          </a:p>
          <a:p>
            <a:r>
              <a:rPr lang="nb-NO"/>
              <a:t>Hvis de spør om mer spesifikke eksempler: </a:t>
            </a:r>
          </a:p>
          <a:p>
            <a:pPr marL="171450" indent="-171450">
              <a:buFont typeface="Arial" panose="020B0604020202020204" pitchFamily="34" charset="0"/>
              <a:buChar char="•"/>
            </a:pPr>
            <a:endParaRPr lang="nb-NO"/>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sz="1200"/>
              <a:t>Feil bruk av tidstakster, prosedyretakster, møtetakster</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sz="1800">
                <a:effectLst/>
                <a:latin typeface="Calibri" panose="020F0502020204030204" pitchFamily="34" charset="0"/>
                <a:ea typeface="Times New Roman" panose="02020603050405020304" pitchFamily="18" charset="0"/>
              </a:rPr>
              <a:t>Krevd tidstillegg for mye lengre tid enn det konsultasjonene faktisk har vart</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sz="1800">
                <a:effectLst/>
                <a:latin typeface="Calibri" panose="020F0502020204030204" pitchFamily="34" charset="0"/>
                <a:ea typeface="Times New Roman" panose="02020603050405020304" pitchFamily="18" charset="0"/>
              </a:rPr>
              <a:t>krevd konsultasjonstakst for pasientaktiviteter som kun har vært såkalt enkel pasientkontakt, slik som resepter, sykmeldinger, henvisninger</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sz="1800">
                <a:effectLst/>
                <a:latin typeface="Calibri" panose="020F0502020204030204" pitchFamily="34" charset="0"/>
                <a:ea typeface="Times New Roman" panose="02020603050405020304" pitchFamily="18" charset="0"/>
              </a:rPr>
              <a:t>krevd takst for såkalte nødvendige pårørendesamtaler( takst 612a og b) kun på bakgrunn av at pårørende har ledsaget til konsultasjon</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sz="1800">
                <a:effectLst/>
                <a:latin typeface="Calibri" panose="020F0502020204030204" pitchFamily="34" charset="0"/>
                <a:ea typeface="Times New Roman" panose="02020603050405020304" pitchFamily="18" charset="0"/>
              </a:rPr>
              <a:t>krevd møtetakst 14 for pasientaktivteter som ikke har vært møter, men kun enkle henvendelser fra f eks hjemmesykepleien , reseptbestillinger</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sz="1800">
                <a:effectLst/>
                <a:latin typeface="Calibri" panose="020F0502020204030204" pitchFamily="34" charset="0"/>
                <a:ea typeface="Times New Roman" panose="02020603050405020304" pitchFamily="18" charset="0"/>
              </a:rPr>
              <a:t>dobbeltfakturert ved å både kreve takst for innkommen henvendelse fra pasient/pårørende/ hjemmesykepleien OG for utgående aktivitet. (Det er kan kun kreves takst for legens utgående arbeid.)</a:t>
            </a:r>
            <a:endParaRPr lang="nb-NO" sz="1800">
              <a:effectLst/>
              <a:latin typeface="Calibri" panose="020F0502020204030204" pitchFamily="34" charset="0"/>
              <a:ea typeface="Calibri" panose="020F0502020204030204" pitchFamily="34" charset="0"/>
            </a:endParaRPr>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65</a:t>
            </a:fld>
            <a:endParaRPr lang="nb-NO"/>
          </a:p>
        </p:txBody>
      </p:sp>
    </p:spTree>
    <p:extLst>
      <p:ext uri="{BB962C8B-B14F-4D97-AF65-F5344CB8AC3E}">
        <p14:creationId xmlns:p14="http://schemas.microsoft.com/office/powerpoint/2010/main" val="1441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b-NO"/>
              <a:t>Helfo setter inn riktig virkemiddel etter hvor alvorlig feilen er. Noen tror at man alltid får informasjonstiltak først – men hvis feilen er alvorlig nok, må man bruke de virkemidlene som samsvarer med alvorligheten. </a:t>
            </a: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Et </a:t>
            </a:r>
            <a:r>
              <a:rPr lang="nb-NO" err="1"/>
              <a:t>tilbakekrevingsvedtak</a:t>
            </a:r>
            <a:r>
              <a:rPr lang="nb-NO"/>
              <a:t> er ikke et virkemiddel – men en korrigering av uriktig utbetaling. </a:t>
            </a:r>
          </a:p>
          <a:p>
            <a:pPr marL="171450" indent="-171450">
              <a:buFont typeface="Arial" panose="020B0604020202020204" pitchFamily="34" charset="0"/>
              <a:buChar char="•"/>
            </a:pPr>
            <a:r>
              <a:rPr lang="nb-NO"/>
              <a:t>Når vi går til det skrittet at man tar fra en helseaktør retten til å drive for trygdens regning i en gitt periode er det ikke små feil som ligger bak. Slike virkemidler kjennetegnes av alvorlige funn og tillitsbrudd. I enkelte tilfeller kan Helfo også velge å anmelde. Vi vil understreke at disse virkemidlene kun er aktuelle for et lite segment. Helfo kan forvalte et tillitsbasert helserefusjonssystem fordi de aller fleste helseaktører i Norge gjør alt de kan for å bruke systemet riktig. </a:t>
            </a:r>
          </a:p>
          <a:p>
            <a:pPr marL="0" indent="0">
              <a:buFont typeface="Arial" panose="020B0604020202020204" pitchFamily="34" charset="0"/>
              <a:buNone/>
            </a:pPr>
            <a:endParaRPr lang="nb-NO"/>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66</a:t>
            </a:fld>
            <a:endParaRPr lang="nb-NO"/>
          </a:p>
        </p:txBody>
      </p:sp>
    </p:spTree>
    <p:extLst>
      <p:ext uri="{BB962C8B-B14F-4D97-AF65-F5344CB8AC3E}">
        <p14:creationId xmlns:p14="http://schemas.microsoft.com/office/powerpoint/2010/main" val="3382593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6A81B8-B3C8-544A-871B-8753C31AD27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442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a:extLst>
              <a:ext uri="{FF2B5EF4-FFF2-40B4-BE49-F238E27FC236}">
                <a16:creationId xmlns:a16="http://schemas.microsoft.com/office/drawing/2014/main" id="{400876CA-9D97-6C89-89B0-9AEC4CD36FDD}"/>
              </a:ext>
            </a:extLst>
          </p:cNvPr>
          <p:cNvSpPr>
            <a:spLocks noGrp="1"/>
          </p:cNvSpPr>
          <p:nvPr>
            <p:ph type="body" idx="1"/>
          </p:nvPr>
        </p:nvSpPr>
        <p:spPr/>
        <p:txBody>
          <a:bodyPr/>
          <a:lstStyle/>
          <a:p>
            <a:r>
              <a:rPr lang="nb-NO" dirty="0">
                <a:cs typeface="Calibri"/>
              </a:rPr>
              <a:t> Husk offentlige midler</a:t>
            </a:r>
          </a:p>
          <a:p>
            <a:r>
              <a:rPr lang="nb-NO" dirty="0">
                <a:cs typeface="Calibri"/>
              </a:rPr>
              <a:t>- Det offentlige er nødt til å kunne føre kontroll, og legen har plikt til å dokumentere grunnlaget. Det innebærer at det kan tenkes at man i realiteten har fulgt takstreglene, men må leve med </a:t>
            </a:r>
            <a:r>
              <a:rPr lang="nb-NO" dirty="0" err="1">
                <a:cs typeface="Calibri"/>
              </a:rPr>
              <a:t>tilbakekreving</a:t>
            </a:r>
            <a:r>
              <a:rPr lang="nb-NO" dirty="0">
                <a:cs typeface="Calibri"/>
              </a:rPr>
              <a:t> dersom dette ikke kan etterprøves i ettertid. Legen bærer i så måte bevisbyrden (selv om vi er opptatt av at kravene ikke </a:t>
            </a:r>
            <a:r>
              <a:rPr lang="nb-NO" dirty="0" err="1">
                <a:cs typeface="Calibri"/>
              </a:rPr>
              <a:t>praktiserers</a:t>
            </a:r>
            <a:r>
              <a:rPr lang="nb-NO" dirty="0">
                <a:cs typeface="Calibri"/>
              </a:rPr>
              <a:t> for strengt. </a:t>
            </a:r>
          </a:p>
          <a:p>
            <a:r>
              <a:rPr lang="nb-NO" dirty="0">
                <a:cs typeface="Calibri"/>
              </a:rPr>
              <a:t>- Særlig viktig ved nye prosedyrer/metoder (f.eks. nye bildemetoder innen øyefaget), og ved en særegen profil. I tillegg til at det må fremgå hva som er gjort, er det viktig at grunnlaget for bruken fremgår (indikasjon). I den sammenheng er det viktig å ha med seg at det uansett må trekkes en grense mot screening-virksomhet I en offentlig finansiert virksomhet, og det kommer man ikke unna ved å skrive grundige journaler. Men journalene er nødvendig for å vise at det faktisk er medisinsk indisert, og ikke har karakter av screening.</a:t>
            </a:r>
          </a:p>
          <a:p>
            <a:endParaRPr lang="nb-NO" dirty="0"/>
          </a:p>
        </p:txBody>
      </p:sp>
    </p:spTree>
    <p:extLst>
      <p:ext uri="{BB962C8B-B14F-4D97-AF65-F5344CB8AC3E}">
        <p14:creationId xmlns:p14="http://schemas.microsoft.com/office/powerpoint/2010/main" val="405339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Allmennlegeforeningen, samfunnsmedisinerne og avtalespesialistene fremmer krav. Tariffutvalget prioriterer, spisser og setter kravene i sammenheng. Samt blir enige om andre krav og strategi for de kommende forhandlingene. Noen takster er felles som for eks lab, enkle pasientkontakter og en del prosedyretakster.</a:t>
            </a:r>
          </a:p>
          <a:p>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6A81B8-B3C8-544A-871B-8753C31AD27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168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Plassholder for lysbilde 1"/>
          <p:cNvSpPr>
            <a:spLocks noGrp="1" noRot="1" noChangeAspect="1" noTextEdit="1"/>
          </p:cNvSpPr>
          <p:nvPr>
            <p:ph type="sldImg"/>
          </p:nvPr>
        </p:nvSpPr>
        <p:spPr>
          <a:xfrm>
            <a:off x="26988" y="744538"/>
            <a:ext cx="6615112" cy="3722687"/>
          </a:xfrm>
          <a:ln/>
        </p:spPr>
      </p:sp>
      <p:sp>
        <p:nvSpPr>
          <p:cNvPr id="104451" name="Plassholder for notater 2"/>
          <p:cNvSpPr>
            <a:spLocks noGrp="1"/>
          </p:cNvSpPr>
          <p:nvPr>
            <p:ph type="body" idx="1"/>
          </p:nvPr>
        </p:nvSpPr>
        <p:spPr>
          <a:noFill/>
        </p:spPr>
        <p:txBody>
          <a:bodyPr/>
          <a:lstStyle/>
          <a:p>
            <a:endParaRPr lang="nb-NO" altLang="nb-NO"/>
          </a:p>
        </p:txBody>
      </p:sp>
      <p:sp>
        <p:nvSpPr>
          <p:cNvPr id="104452" name="Plassholder for lysbildenummer 3"/>
          <p:cNvSpPr>
            <a:spLocks noGrp="1"/>
          </p:cNvSpPr>
          <p:nvPr>
            <p:ph type="sldNum" sz="quarter" idx="5"/>
          </p:nvPr>
        </p:nvSpPr>
        <p:spPr>
          <a:noFill/>
        </p:spPr>
        <p:txBody>
          <a:bodyPr/>
          <a:lstStyle>
            <a:lvl1pPr defTabSz="903288" eaLnBrk="0" hangingPunct="0">
              <a:spcBef>
                <a:spcPct val="30000"/>
              </a:spcBef>
              <a:defRPr sz="1200">
                <a:solidFill>
                  <a:schemeClr val="tx1"/>
                </a:solidFill>
                <a:latin typeface="Arial" charset="0"/>
              </a:defRPr>
            </a:lvl1pPr>
            <a:lvl2pPr marL="742950" indent="-285750" defTabSz="903288" eaLnBrk="0" hangingPunct="0">
              <a:spcBef>
                <a:spcPct val="30000"/>
              </a:spcBef>
              <a:defRPr sz="1200">
                <a:solidFill>
                  <a:schemeClr val="tx1"/>
                </a:solidFill>
                <a:latin typeface="Arial" charset="0"/>
              </a:defRPr>
            </a:lvl2pPr>
            <a:lvl3pPr marL="1143000" indent="-228600" defTabSz="903288" eaLnBrk="0" hangingPunct="0">
              <a:spcBef>
                <a:spcPct val="30000"/>
              </a:spcBef>
              <a:defRPr sz="1200">
                <a:solidFill>
                  <a:schemeClr val="tx1"/>
                </a:solidFill>
                <a:latin typeface="Arial" charset="0"/>
              </a:defRPr>
            </a:lvl3pPr>
            <a:lvl4pPr marL="1600200" indent="-228600" defTabSz="903288" eaLnBrk="0" hangingPunct="0">
              <a:spcBef>
                <a:spcPct val="30000"/>
              </a:spcBef>
              <a:defRPr sz="1200">
                <a:solidFill>
                  <a:schemeClr val="tx1"/>
                </a:solidFill>
                <a:latin typeface="Arial" charset="0"/>
              </a:defRPr>
            </a:lvl4pPr>
            <a:lvl5pPr marL="2057400" indent="-228600" defTabSz="903288" eaLnBrk="0" hangingPunct="0">
              <a:spcBef>
                <a:spcPct val="30000"/>
              </a:spcBef>
              <a:defRPr sz="1200">
                <a:solidFill>
                  <a:schemeClr val="tx1"/>
                </a:solidFill>
                <a:latin typeface="Arial" charset="0"/>
              </a:defRPr>
            </a:lvl5pPr>
            <a:lvl6pPr marL="2514600" indent="-228600" defTabSz="903288" eaLnBrk="0" fontAlgn="base" hangingPunct="0">
              <a:spcBef>
                <a:spcPct val="30000"/>
              </a:spcBef>
              <a:spcAft>
                <a:spcPct val="0"/>
              </a:spcAft>
              <a:defRPr sz="1200">
                <a:solidFill>
                  <a:schemeClr val="tx1"/>
                </a:solidFill>
                <a:latin typeface="Arial" charset="0"/>
              </a:defRPr>
            </a:lvl6pPr>
            <a:lvl7pPr marL="2971800" indent="-228600" defTabSz="903288" eaLnBrk="0" fontAlgn="base" hangingPunct="0">
              <a:spcBef>
                <a:spcPct val="30000"/>
              </a:spcBef>
              <a:spcAft>
                <a:spcPct val="0"/>
              </a:spcAft>
              <a:defRPr sz="1200">
                <a:solidFill>
                  <a:schemeClr val="tx1"/>
                </a:solidFill>
                <a:latin typeface="Arial" charset="0"/>
              </a:defRPr>
            </a:lvl7pPr>
            <a:lvl8pPr marL="3429000" indent="-228600" defTabSz="903288" eaLnBrk="0" fontAlgn="base" hangingPunct="0">
              <a:spcBef>
                <a:spcPct val="30000"/>
              </a:spcBef>
              <a:spcAft>
                <a:spcPct val="0"/>
              </a:spcAft>
              <a:defRPr sz="1200">
                <a:solidFill>
                  <a:schemeClr val="tx1"/>
                </a:solidFill>
                <a:latin typeface="Arial" charset="0"/>
              </a:defRPr>
            </a:lvl8pPr>
            <a:lvl9pPr marL="3886200" indent="-228600" defTabSz="903288" eaLnBrk="0" fontAlgn="base" hangingPunct="0">
              <a:spcBef>
                <a:spcPct val="30000"/>
              </a:spcBef>
              <a:spcAft>
                <a:spcPct val="0"/>
              </a:spcAft>
              <a:defRPr sz="1200">
                <a:solidFill>
                  <a:schemeClr val="tx1"/>
                </a:solidFill>
                <a:latin typeface="Arial" charset="0"/>
              </a:defRPr>
            </a:lvl9pPr>
          </a:lstStyle>
          <a:p>
            <a:pPr marL="0" marR="0" lvl="0" indent="0" algn="r" defTabSz="903288" rtl="0" eaLnBrk="1" fontAlgn="auto" latinLnBrk="0" hangingPunct="1">
              <a:lnSpc>
                <a:spcPct val="100000"/>
              </a:lnSpc>
              <a:spcBef>
                <a:spcPct val="0"/>
              </a:spcBef>
              <a:spcAft>
                <a:spcPts val="0"/>
              </a:spcAft>
              <a:buClrTx/>
              <a:buSzTx/>
              <a:buFontTx/>
              <a:buNone/>
              <a:tabLst/>
              <a:defRPr/>
            </a:pPr>
            <a:fld id="{34BDC6A3-88B3-4FE9-A7B8-C4115C89CA70}" type="slidenum">
              <a:rPr kumimoji="0" lang="nb-NO" altLang="nb-NO"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03288" rtl="0" eaLnBrk="1" fontAlgn="auto" latinLnBrk="0" hangingPunct="1">
                <a:lnSpc>
                  <a:spcPct val="100000"/>
                </a:lnSpc>
                <a:spcBef>
                  <a:spcPct val="0"/>
                </a:spcBef>
                <a:spcAft>
                  <a:spcPts val="0"/>
                </a:spcAft>
                <a:buClrTx/>
                <a:buSzTx/>
                <a:buFontTx/>
                <a:buNone/>
                <a:tabLst/>
                <a:defRPr/>
              </a:pPr>
              <a:t>69</a:t>
            </a:fld>
            <a:endParaRPr kumimoji="0" lang="nb-NO" altLang="nb-NO"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3951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Plassholder for lysbilde 1"/>
          <p:cNvSpPr>
            <a:spLocks noGrp="1" noRot="1" noChangeAspect="1" noTextEdit="1"/>
          </p:cNvSpPr>
          <p:nvPr>
            <p:ph type="sldImg"/>
          </p:nvPr>
        </p:nvSpPr>
        <p:spPr>
          <a:xfrm>
            <a:off x="26988" y="744538"/>
            <a:ext cx="6615112" cy="3722687"/>
          </a:xfrm>
          <a:ln/>
        </p:spPr>
      </p:sp>
      <p:sp>
        <p:nvSpPr>
          <p:cNvPr id="105475" name="Plassholder for notater 2"/>
          <p:cNvSpPr>
            <a:spLocks noGrp="1"/>
          </p:cNvSpPr>
          <p:nvPr>
            <p:ph type="body" idx="1"/>
          </p:nvPr>
        </p:nvSpPr>
        <p:spPr>
          <a:noFill/>
        </p:spPr>
        <p:txBody>
          <a:bodyPr/>
          <a:lstStyle/>
          <a:p>
            <a:r>
              <a:rPr lang="nb-NO" altLang="nb-NO"/>
              <a:t>Må være et mål å avdekke feil så tidlig som mulig. Legeforeningen tar også et ansvar her ved å utarbeide kommentarutgave til normaltariffen, ha ressurser for veiledning i taktsbruk og å holde kurs.</a:t>
            </a:r>
          </a:p>
          <a:p>
            <a:endParaRPr lang="nb-NO" altLang="nb-NO"/>
          </a:p>
        </p:txBody>
      </p:sp>
      <p:sp>
        <p:nvSpPr>
          <p:cNvPr id="105476" name="Plassholder for lysbildenummer 3"/>
          <p:cNvSpPr>
            <a:spLocks noGrp="1"/>
          </p:cNvSpPr>
          <p:nvPr>
            <p:ph type="sldNum" sz="quarter" idx="5"/>
          </p:nvPr>
        </p:nvSpPr>
        <p:spPr>
          <a:noFill/>
        </p:spPr>
        <p:txBody>
          <a:bodyPr/>
          <a:lstStyle>
            <a:lvl1pPr defTabSz="903288" eaLnBrk="0" hangingPunct="0">
              <a:spcBef>
                <a:spcPct val="30000"/>
              </a:spcBef>
              <a:defRPr sz="1200">
                <a:solidFill>
                  <a:schemeClr val="tx1"/>
                </a:solidFill>
                <a:latin typeface="Arial" charset="0"/>
              </a:defRPr>
            </a:lvl1pPr>
            <a:lvl2pPr marL="742950" indent="-285750" defTabSz="903288" eaLnBrk="0" hangingPunct="0">
              <a:spcBef>
                <a:spcPct val="30000"/>
              </a:spcBef>
              <a:defRPr sz="1200">
                <a:solidFill>
                  <a:schemeClr val="tx1"/>
                </a:solidFill>
                <a:latin typeface="Arial" charset="0"/>
              </a:defRPr>
            </a:lvl2pPr>
            <a:lvl3pPr marL="1143000" indent="-228600" defTabSz="903288" eaLnBrk="0" hangingPunct="0">
              <a:spcBef>
                <a:spcPct val="30000"/>
              </a:spcBef>
              <a:defRPr sz="1200">
                <a:solidFill>
                  <a:schemeClr val="tx1"/>
                </a:solidFill>
                <a:latin typeface="Arial" charset="0"/>
              </a:defRPr>
            </a:lvl3pPr>
            <a:lvl4pPr marL="1600200" indent="-228600" defTabSz="903288" eaLnBrk="0" hangingPunct="0">
              <a:spcBef>
                <a:spcPct val="30000"/>
              </a:spcBef>
              <a:defRPr sz="1200">
                <a:solidFill>
                  <a:schemeClr val="tx1"/>
                </a:solidFill>
                <a:latin typeface="Arial" charset="0"/>
              </a:defRPr>
            </a:lvl4pPr>
            <a:lvl5pPr marL="2057400" indent="-228600" defTabSz="903288" eaLnBrk="0" hangingPunct="0">
              <a:spcBef>
                <a:spcPct val="30000"/>
              </a:spcBef>
              <a:defRPr sz="1200">
                <a:solidFill>
                  <a:schemeClr val="tx1"/>
                </a:solidFill>
                <a:latin typeface="Arial" charset="0"/>
              </a:defRPr>
            </a:lvl5pPr>
            <a:lvl6pPr marL="2514600" indent="-228600" defTabSz="903288" eaLnBrk="0" fontAlgn="base" hangingPunct="0">
              <a:spcBef>
                <a:spcPct val="30000"/>
              </a:spcBef>
              <a:spcAft>
                <a:spcPct val="0"/>
              </a:spcAft>
              <a:defRPr sz="1200">
                <a:solidFill>
                  <a:schemeClr val="tx1"/>
                </a:solidFill>
                <a:latin typeface="Arial" charset="0"/>
              </a:defRPr>
            </a:lvl6pPr>
            <a:lvl7pPr marL="2971800" indent="-228600" defTabSz="903288" eaLnBrk="0" fontAlgn="base" hangingPunct="0">
              <a:spcBef>
                <a:spcPct val="30000"/>
              </a:spcBef>
              <a:spcAft>
                <a:spcPct val="0"/>
              </a:spcAft>
              <a:defRPr sz="1200">
                <a:solidFill>
                  <a:schemeClr val="tx1"/>
                </a:solidFill>
                <a:latin typeface="Arial" charset="0"/>
              </a:defRPr>
            </a:lvl7pPr>
            <a:lvl8pPr marL="3429000" indent="-228600" defTabSz="903288" eaLnBrk="0" fontAlgn="base" hangingPunct="0">
              <a:spcBef>
                <a:spcPct val="30000"/>
              </a:spcBef>
              <a:spcAft>
                <a:spcPct val="0"/>
              </a:spcAft>
              <a:defRPr sz="1200">
                <a:solidFill>
                  <a:schemeClr val="tx1"/>
                </a:solidFill>
                <a:latin typeface="Arial" charset="0"/>
              </a:defRPr>
            </a:lvl8pPr>
            <a:lvl9pPr marL="3886200" indent="-228600" defTabSz="903288" eaLnBrk="0" fontAlgn="base" hangingPunct="0">
              <a:spcBef>
                <a:spcPct val="30000"/>
              </a:spcBef>
              <a:spcAft>
                <a:spcPct val="0"/>
              </a:spcAft>
              <a:defRPr sz="1200">
                <a:solidFill>
                  <a:schemeClr val="tx1"/>
                </a:solidFill>
                <a:latin typeface="Arial" charset="0"/>
              </a:defRPr>
            </a:lvl9pPr>
          </a:lstStyle>
          <a:p>
            <a:pPr marL="0" marR="0" lvl="0" indent="0" algn="r" defTabSz="903288" rtl="0" eaLnBrk="1" fontAlgn="auto" latinLnBrk="0" hangingPunct="1">
              <a:lnSpc>
                <a:spcPct val="100000"/>
              </a:lnSpc>
              <a:spcBef>
                <a:spcPct val="0"/>
              </a:spcBef>
              <a:spcAft>
                <a:spcPts val="0"/>
              </a:spcAft>
              <a:buClrTx/>
              <a:buSzTx/>
              <a:buFontTx/>
              <a:buNone/>
              <a:tabLst/>
              <a:defRPr/>
            </a:pPr>
            <a:fld id="{98FE404B-0B9C-474C-8E41-7F56A54F9BFC}" type="slidenum">
              <a:rPr kumimoji="0" lang="nb-NO" altLang="nb-NO"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03288" rtl="0" eaLnBrk="1" fontAlgn="auto" latinLnBrk="0" hangingPunct="1">
                <a:lnSpc>
                  <a:spcPct val="100000"/>
                </a:lnSpc>
                <a:spcBef>
                  <a:spcPct val="0"/>
                </a:spcBef>
                <a:spcAft>
                  <a:spcPts val="0"/>
                </a:spcAft>
                <a:buClrTx/>
                <a:buSzTx/>
                <a:buFontTx/>
                <a:buNone/>
                <a:tabLst/>
                <a:defRPr/>
              </a:pPr>
              <a:t>70</a:t>
            </a:fld>
            <a:endParaRPr kumimoji="0" lang="nb-NO" altLang="nb-NO"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07484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686A81B8-B3C8-544A-871B-8753C31AD27A}" type="slidenum">
              <a:rPr lang="nb-NO" smtClean="0"/>
              <a:pPr>
                <a:defRPr/>
              </a:pPr>
              <a:t>72</a:t>
            </a:fld>
            <a:endParaRPr lang="nb-NO"/>
          </a:p>
        </p:txBody>
      </p:sp>
    </p:spTree>
    <p:extLst>
      <p:ext uri="{BB962C8B-B14F-4D97-AF65-F5344CB8AC3E}">
        <p14:creationId xmlns:p14="http://schemas.microsoft.com/office/powerpoint/2010/main" val="263370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ssholder for lysbilde 1"/>
          <p:cNvSpPr>
            <a:spLocks noGrp="1" noRot="1" noChangeAspect="1" noTextEdit="1"/>
          </p:cNvSpPr>
          <p:nvPr>
            <p:ph type="sldImg"/>
          </p:nvPr>
        </p:nvSpPr>
        <p:spPr>
          <a:xfrm>
            <a:off x="84138" y="731838"/>
            <a:ext cx="6500812" cy="3657600"/>
          </a:xfrm>
          <a:ln/>
        </p:spPr>
      </p:sp>
      <p:sp>
        <p:nvSpPr>
          <p:cNvPr id="90115" name="Plassholder for notater 2"/>
          <p:cNvSpPr>
            <a:spLocks noGrp="1"/>
          </p:cNvSpPr>
          <p:nvPr>
            <p:ph type="body" idx="1"/>
          </p:nvPr>
        </p:nvSpPr>
        <p:spPr>
          <a:noFill/>
        </p:spPr>
        <p:txBody>
          <a:bodyPr/>
          <a:lstStyle/>
          <a:p>
            <a:pPr defTabSz="455051">
              <a:defRPr/>
            </a:pPr>
            <a:r>
              <a:rPr lang="nb-NO" b="1" dirty="0"/>
              <a:t>Pål: </a:t>
            </a:r>
            <a:r>
              <a:rPr lang="nb-NO" altLang="nb-NO" dirty="0"/>
              <a:t>Ser man på psykiateres takstbruk er den svært annerledes enn den til en hudlege eller øyelege. Det er også svært forskjellig takstbruk innad i en spesialitet. Grunnen til det er ulik praksisprofil og tilfang av pasienter. En avtalespesialist som arbeider i opptaksområdet til et helseforetak har ofte en annen arbeidsfordeling med helseforetaket der enn det er i et annet opptaksområde. Samarbeidsavtalene som er opprettet mellom avtalespesialistene i et område kan også være med på å styre hvilke prosedyrer som gjøres ofte og hvilke som gjøres sjelden. </a:t>
            </a:r>
          </a:p>
          <a:p>
            <a:pPr defTabSz="455051">
              <a:defRPr/>
            </a:pPr>
            <a:endParaRPr lang="nb-NO" altLang="nb-NO" dirty="0"/>
          </a:p>
          <a:p>
            <a:pPr defTabSz="455051">
              <a:defRPr/>
            </a:pPr>
            <a:r>
              <a:rPr lang="nb-NO" altLang="nb-NO" dirty="0"/>
              <a:t>Det er faktisk slik at de 15 mest </a:t>
            </a:r>
            <a:r>
              <a:rPr lang="nb-NO" altLang="nb-NO" dirty="0" err="1"/>
              <a:t>benytteda</a:t>
            </a:r>
            <a:r>
              <a:rPr lang="nb-NO" altLang="nb-NO" dirty="0"/>
              <a:t> takstene innenfor hver spesialitet står for mellom 88 og 98 pst av inntektene (variasjon mellom spesialitetene).</a:t>
            </a:r>
          </a:p>
        </p:txBody>
      </p:sp>
      <p:sp>
        <p:nvSpPr>
          <p:cNvPr id="90116" name="Plassholder for lysbildenummer 3"/>
          <p:cNvSpPr>
            <a:spLocks noGrp="1"/>
          </p:cNvSpPr>
          <p:nvPr>
            <p:ph type="sldNum" sz="quarter" idx="5"/>
          </p:nvPr>
        </p:nvSpPr>
        <p:spPr>
          <a:noFill/>
        </p:spPr>
        <p:txBody>
          <a:bodyPr/>
          <a:lstStyle>
            <a:lvl1pPr defTabSz="899043" eaLnBrk="0" hangingPunct="0">
              <a:spcBef>
                <a:spcPct val="30000"/>
              </a:spcBef>
              <a:defRPr sz="1200">
                <a:solidFill>
                  <a:schemeClr val="tx1"/>
                </a:solidFill>
                <a:latin typeface="Arial" charset="0"/>
              </a:defRPr>
            </a:lvl1pPr>
            <a:lvl2pPr marL="739458" indent="-284407" defTabSz="899043" eaLnBrk="0" hangingPunct="0">
              <a:spcBef>
                <a:spcPct val="30000"/>
              </a:spcBef>
              <a:defRPr sz="1200">
                <a:solidFill>
                  <a:schemeClr val="tx1"/>
                </a:solidFill>
                <a:latin typeface="Arial" charset="0"/>
              </a:defRPr>
            </a:lvl2pPr>
            <a:lvl3pPr marL="1137628" indent="-227526" defTabSz="899043" eaLnBrk="0" hangingPunct="0">
              <a:spcBef>
                <a:spcPct val="30000"/>
              </a:spcBef>
              <a:defRPr sz="1200">
                <a:solidFill>
                  <a:schemeClr val="tx1"/>
                </a:solidFill>
                <a:latin typeface="Arial" charset="0"/>
              </a:defRPr>
            </a:lvl3pPr>
            <a:lvl4pPr marL="1592679" indent="-227526" defTabSz="899043" eaLnBrk="0" hangingPunct="0">
              <a:spcBef>
                <a:spcPct val="30000"/>
              </a:spcBef>
              <a:defRPr sz="1200">
                <a:solidFill>
                  <a:schemeClr val="tx1"/>
                </a:solidFill>
                <a:latin typeface="Arial" charset="0"/>
              </a:defRPr>
            </a:lvl4pPr>
            <a:lvl5pPr marL="2047730" indent="-227526" defTabSz="899043" eaLnBrk="0" hangingPunct="0">
              <a:spcBef>
                <a:spcPct val="30000"/>
              </a:spcBef>
              <a:defRPr sz="1200">
                <a:solidFill>
                  <a:schemeClr val="tx1"/>
                </a:solidFill>
                <a:latin typeface="Arial" charset="0"/>
              </a:defRPr>
            </a:lvl5pPr>
            <a:lvl6pPr marL="2502781" indent="-227526" defTabSz="899043" eaLnBrk="0" fontAlgn="base" hangingPunct="0">
              <a:spcBef>
                <a:spcPct val="30000"/>
              </a:spcBef>
              <a:spcAft>
                <a:spcPct val="0"/>
              </a:spcAft>
              <a:defRPr sz="1200">
                <a:solidFill>
                  <a:schemeClr val="tx1"/>
                </a:solidFill>
                <a:latin typeface="Arial" charset="0"/>
              </a:defRPr>
            </a:lvl6pPr>
            <a:lvl7pPr marL="2957833" indent="-227526" defTabSz="899043" eaLnBrk="0" fontAlgn="base" hangingPunct="0">
              <a:spcBef>
                <a:spcPct val="30000"/>
              </a:spcBef>
              <a:spcAft>
                <a:spcPct val="0"/>
              </a:spcAft>
              <a:defRPr sz="1200">
                <a:solidFill>
                  <a:schemeClr val="tx1"/>
                </a:solidFill>
                <a:latin typeface="Arial" charset="0"/>
              </a:defRPr>
            </a:lvl7pPr>
            <a:lvl8pPr marL="3412884" indent="-227526" defTabSz="899043" eaLnBrk="0" fontAlgn="base" hangingPunct="0">
              <a:spcBef>
                <a:spcPct val="30000"/>
              </a:spcBef>
              <a:spcAft>
                <a:spcPct val="0"/>
              </a:spcAft>
              <a:defRPr sz="1200">
                <a:solidFill>
                  <a:schemeClr val="tx1"/>
                </a:solidFill>
                <a:latin typeface="Arial" charset="0"/>
              </a:defRPr>
            </a:lvl8pPr>
            <a:lvl9pPr marL="3867935" indent="-227526" defTabSz="8990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43EEF9-02FD-417E-AC96-85CEB3A17E12}" type="slidenum">
              <a:rPr lang="nb-NO" altLang="nb-NO">
                <a:solidFill>
                  <a:prstClr val="black"/>
                </a:solidFill>
              </a:rPr>
              <a:pPr eaLnBrk="1" hangingPunct="1">
                <a:spcBef>
                  <a:spcPct val="0"/>
                </a:spcBef>
              </a:pPr>
              <a:t>4</a:t>
            </a:fld>
            <a:endParaRPr lang="nb-NO" altLang="nb-NO">
              <a:solidFill>
                <a:prstClr val="black"/>
              </a:solidFill>
            </a:endParaRPr>
          </a:p>
        </p:txBody>
      </p:sp>
    </p:spTree>
    <p:extLst>
      <p:ext uri="{BB962C8B-B14F-4D97-AF65-F5344CB8AC3E}">
        <p14:creationId xmlns:p14="http://schemas.microsoft.com/office/powerpoint/2010/main" val="85081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gjør at den ikke vil oppleves perfekt tilpasset den enkelte aktørs behov. </a:t>
            </a:r>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6A81B8-B3C8-544A-871B-8753C31AD27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53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t>Folketrygdloven gir pasienten rett til dekning av utgifter til lege</a:t>
            </a:r>
          </a:p>
          <a:p>
            <a:r>
              <a:rPr lang="nb-NO" altLang="nb-NO" dirty="0"/>
              <a:t>FTL § 5-4  trygden yter stønad til dekning av utgifter til  undersøkelse og behandling</a:t>
            </a:r>
          </a:p>
          <a:p>
            <a:r>
              <a:rPr lang="nb-NO" altLang="nb-NO" dirty="0"/>
              <a:t>Det </a:t>
            </a:r>
            <a:r>
              <a:rPr lang="nb-NO" altLang="nb-NO" b="1" dirty="0"/>
              <a:t>utelukker forebyggende arbeid og hjemler heller ikke undersøkelser som har preg av screening eller helsesjekk av friske folk</a:t>
            </a:r>
          </a:p>
          <a:p>
            <a:endParaRPr lang="nb-NO" altLang="nb-NO" dirty="0"/>
          </a:p>
          <a:p>
            <a:r>
              <a:rPr lang="nb-NO" altLang="nb-NO" dirty="0"/>
              <a:t>§ 22-2 beskriver direkte oppgjørsordningen mellom utføreren av tjenesten (dere) og mottaker (pasienten). Altså at det er dere som sender inn regningen for undersøkelse eller behandling til Folketrygden. Alternativet hadde vært at pasienten betalte dere og så ba om å få refundert honoraret fra Folketrygden.</a:t>
            </a:r>
          </a:p>
          <a:p>
            <a:endParaRPr lang="nb-NO" altLang="nb-NO" dirty="0"/>
          </a:p>
          <a:p>
            <a:r>
              <a:rPr lang="nb-NO" altLang="nb-NO" dirty="0"/>
              <a:t>§ 22-15 </a:t>
            </a:r>
            <a:r>
              <a:rPr lang="nb-NO" altLang="nb-NO" dirty="0" err="1"/>
              <a:t>tilbakekreving</a:t>
            </a:r>
            <a:r>
              <a:rPr lang="nb-NO" altLang="nb-NO" dirty="0"/>
              <a:t> av </a:t>
            </a:r>
            <a:r>
              <a:rPr lang="nb-NO" altLang="nb-NO" dirty="0" err="1"/>
              <a:t>utbet</a:t>
            </a:r>
            <a:r>
              <a:rPr lang="nb-NO" altLang="nb-NO" dirty="0"/>
              <a:t>. Dersom mottakeren skulle eller burde forstått at utbetalingen skyldes en feil. Og her kommer feil takstbruk inn.</a:t>
            </a:r>
          </a:p>
          <a:p>
            <a:endParaRPr lang="nb-NO" altLang="nb-NO"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nb-NO" altLang="nb-NO" dirty="0" err="1"/>
              <a:t>Refusjonforskriften</a:t>
            </a:r>
            <a:r>
              <a:rPr lang="nb-NO" altLang="nb-NO" dirty="0"/>
              <a:t> - Hver enkelt lege med refusjonsrett (avtale med kommune eller RHF) inngår avtale med HELFO om direkte oppgjør</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nb-NO" altLang="nb-NO"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nb-NO" altLang="nb-NO" dirty="0"/>
              <a:t>Stønadsforskriften regulere hvordan de ulike undersøkelser og behandling skal dekkes </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C4C95-F60F-48E8-A7EE-669C26D3160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64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a:extLst>
              <a:ext uri="{FF2B5EF4-FFF2-40B4-BE49-F238E27FC236}">
                <a16:creationId xmlns:a16="http://schemas.microsoft.com/office/drawing/2014/main" id="{4A375A03-6A62-411B-AE0C-20DFBDAA19E1}"/>
              </a:ext>
            </a:extLst>
          </p:cNvPr>
          <p:cNvSpPr>
            <a:spLocks noGrp="1"/>
          </p:cNvSpPr>
          <p:nvPr>
            <p:ph type="body" idx="1"/>
          </p:nvPr>
        </p:nvSpPr>
        <p:spPr/>
        <p:txBody>
          <a:bodyPr/>
          <a:lstStyle/>
          <a:p>
            <a:r>
              <a:rPr lang="nb-NO" altLang="nb-NO" dirty="0"/>
              <a:t>Regler for utbetaling – plikter både for legene og </a:t>
            </a:r>
            <a:r>
              <a:rPr lang="nb-NO" altLang="nb-NO" dirty="0" err="1"/>
              <a:t>Helfo</a:t>
            </a:r>
            <a:r>
              <a:rPr lang="nb-NO" altLang="nb-NO" dirty="0"/>
              <a:t>. Regler for kontroll og virkemidler om man finner feil. </a:t>
            </a:r>
          </a:p>
          <a:p>
            <a:endParaRPr lang="nb-NO" altLang="nb-NO" dirty="0"/>
          </a:p>
          <a:p>
            <a:r>
              <a:rPr lang="nb-NO" altLang="nb-NO" dirty="0"/>
              <a:t>Kompetansekravene – må være spesialist i allmennmedisin, godkjent allmennlege eller under spesialisering. </a:t>
            </a:r>
          </a:p>
          <a:p>
            <a:r>
              <a:rPr lang="nb-NO" altLang="nb-NO" dirty="0"/>
              <a:t>Unntak: Vikariat inntil 1 år. Deltar i kommunalt organisert legevakt utenom sitt ordinære arbeid. </a:t>
            </a:r>
          </a:p>
          <a:p>
            <a:endParaRPr lang="nb-NO" altLang="nb-NO" dirty="0"/>
          </a:p>
          <a:p>
            <a:r>
              <a:rPr lang="nb-NO" altLang="nb-NO" dirty="0"/>
              <a:t>Foreldelsesreglene følger av foreldelsesloven – 6 måneder for ikke framsatte krav, mens det er 3 år for tidligere framsatte krav.</a:t>
            </a:r>
          </a:p>
          <a:p>
            <a:r>
              <a:rPr lang="nb-NO" altLang="nb-NO" dirty="0"/>
              <a:t>Innsendelse hver 14. dag </a:t>
            </a:r>
            <a:r>
              <a:rPr lang="nb-NO" altLang="nb-NO" dirty="0" err="1"/>
              <a:t>pga</a:t>
            </a:r>
            <a:r>
              <a:rPr lang="nb-NO" altLang="nb-NO" dirty="0"/>
              <a:t> frikort.</a:t>
            </a:r>
          </a:p>
          <a:p>
            <a:endParaRPr lang="nb-N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6A81B8-B3C8-544A-871B-8753C31AD27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46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009426"/>
          </a:xfrm>
        </p:spPr>
        <p:txBody>
          <a:bodyPr/>
          <a:lstStyle>
            <a:lvl1pPr algn="ctr">
              <a:defRPr/>
            </a:lvl1pPr>
          </a:lstStyle>
          <a:p>
            <a:r>
              <a:rPr lang="nb-NO"/>
              <a:t>Klikk for å redigere tittelstil</a:t>
            </a:r>
            <a:endParaRPr lang="en-US"/>
          </a:p>
        </p:txBody>
      </p:sp>
      <p:sp>
        <p:nvSpPr>
          <p:cNvPr id="3" name="Subtitle 2"/>
          <p:cNvSpPr>
            <a:spLocks noGrp="1"/>
          </p:cNvSpPr>
          <p:nvPr>
            <p:ph type="subTitle" idx="1"/>
          </p:nvPr>
        </p:nvSpPr>
        <p:spPr>
          <a:xfrm>
            <a:off x="1371600" y="2610043"/>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3D41EE9-83F0-CF4F-9D33-C943A764545D}" type="slidenum">
              <a:rPr/>
              <a:pPr>
                <a:defRPr/>
              </a:pPr>
              <a:t>‹#›</a:t>
            </a:fld>
            <a:endParaRPr lang="en-US"/>
          </a:p>
        </p:txBody>
      </p:sp>
    </p:spTree>
    <p:extLst>
      <p:ext uri="{BB962C8B-B14F-4D97-AF65-F5344CB8AC3E}">
        <p14:creationId xmlns:p14="http://schemas.microsoft.com/office/powerpoint/2010/main" val="228476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nb-NO"/>
              <a:t>Klikk for å redigere tittelstil</a:t>
            </a:r>
            <a:endParaRPr lang="en-US"/>
          </a:p>
        </p:txBody>
      </p:sp>
      <p:sp>
        <p:nvSpPr>
          <p:cNvPr id="3" name="Picture Placeholder 2"/>
          <p:cNvSpPr>
            <a:spLocks noGrp="1"/>
          </p:cNvSpPr>
          <p:nvPr>
            <p:ph type="pic" idx="1" hasCustomPrompt="1"/>
          </p:nvPr>
        </p:nvSpPr>
        <p:spPr>
          <a:xfrm>
            <a:off x="1792288" y="459581"/>
            <a:ext cx="5486400" cy="3086100"/>
          </a:xfrm>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Dra bilde inn hit eller klikk på ikonet for å legge til bilde</a:t>
            </a:r>
            <a:endParaRPr lang="en-US" noProof="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CCC719D2-DA8E-894B-8962-E3B7252B8ADC}" type="slidenum">
              <a:rPr/>
              <a:pPr>
                <a:defRPr/>
              </a:pPr>
              <a:t>‹#›</a:t>
            </a:fld>
            <a:endParaRPr lang="en-US"/>
          </a:p>
        </p:txBody>
      </p:sp>
    </p:spTree>
    <p:extLst>
      <p:ext uri="{BB962C8B-B14F-4D97-AF65-F5344CB8AC3E}">
        <p14:creationId xmlns:p14="http://schemas.microsoft.com/office/powerpoint/2010/main" val="342713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6851626-EC45-BA4F-8E07-9FE36E03B098}" type="slidenum">
              <a:rPr/>
              <a:pPr>
                <a:defRPr/>
              </a:pPr>
              <a:t>‹#›</a:t>
            </a:fld>
            <a:endParaRPr lang="en-US"/>
          </a:p>
        </p:txBody>
      </p:sp>
    </p:spTree>
    <p:extLst>
      <p:ext uri="{BB962C8B-B14F-4D97-AF65-F5344CB8AC3E}">
        <p14:creationId xmlns:p14="http://schemas.microsoft.com/office/powerpoint/2010/main" val="47009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77"/>
            <a:ext cx="1962258" cy="3911344"/>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788988" y="460377"/>
            <a:ext cx="5688012" cy="39113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C76B8D8-F6CF-E74A-9D7A-3F6318DB6672}" type="slidenum">
              <a:rPr/>
              <a:pPr>
                <a:defRPr/>
              </a:pPr>
              <a:t>‹#›</a:t>
            </a:fld>
            <a:endParaRPr lang="en-US"/>
          </a:p>
        </p:txBody>
      </p:sp>
    </p:spTree>
    <p:extLst>
      <p:ext uri="{BB962C8B-B14F-4D97-AF65-F5344CB8AC3E}">
        <p14:creationId xmlns:p14="http://schemas.microsoft.com/office/powerpoint/2010/main" val="238203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1" descr="p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79" y="0"/>
            <a:ext cx="3030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lfologo-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3937002"/>
            <a:ext cx="22304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788987" y="535908"/>
            <a:ext cx="5199462" cy="1492765"/>
          </a:xfrm>
          <a:prstGeom prst="rect">
            <a:avLst/>
          </a:prstGeom>
        </p:spPr>
        <p:txBody>
          <a:bodyPr lIns="0" tIns="0" rIns="0" bIns="0" anchor="b" anchorCtr="0">
            <a:normAutofit/>
          </a:bodyPr>
          <a:lstStyle>
            <a:lvl1pPr algn="l">
              <a:defRPr sz="3600" b="1" i="0">
                <a:solidFill>
                  <a:srgbClr val="003057"/>
                </a:solidFill>
                <a:latin typeface="Verdana"/>
              </a:defRPr>
            </a:lvl1pPr>
          </a:lstStyle>
          <a:p>
            <a:r>
              <a:rPr lang="nb-NO"/>
              <a:t>Click to edit Master title style</a:t>
            </a:r>
            <a:endParaRPr lang="en-US"/>
          </a:p>
        </p:txBody>
      </p:sp>
      <p:sp>
        <p:nvSpPr>
          <p:cNvPr id="6" name="Subtitle 2"/>
          <p:cNvSpPr>
            <a:spLocks noGrp="1"/>
          </p:cNvSpPr>
          <p:nvPr>
            <p:ph type="subTitle" idx="1"/>
          </p:nvPr>
        </p:nvSpPr>
        <p:spPr>
          <a:xfrm>
            <a:off x="788987" y="2080634"/>
            <a:ext cx="5793144" cy="1001595"/>
          </a:xfrm>
          <a:prstGeom prst="rect">
            <a:avLst/>
          </a:prstGeom>
        </p:spPr>
        <p:txBody>
          <a:bodyPr lIns="0"/>
          <a:lstStyle>
            <a:lvl1pPr marL="0" indent="0" algn="l">
              <a:spcBef>
                <a:spcPts val="0"/>
              </a:spcBef>
              <a:buNone/>
              <a:defRPr sz="2400">
                <a:solidFill>
                  <a:srgbClr val="865E9C"/>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en-US"/>
          </a:p>
        </p:txBody>
      </p:sp>
    </p:spTree>
    <p:extLst>
      <p:ext uri="{BB962C8B-B14F-4D97-AF65-F5344CB8AC3E}">
        <p14:creationId xmlns:p14="http://schemas.microsoft.com/office/powerpoint/2010/main" val="2421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nb-NO"/>
              <a:t>Klikk for å redigere tittelstil</a:t>
            </a:r>
            <a:endParaRPr lang="nb-NO" dirty="0"/>
          </a:p>
        </p:txBody>
      </p:sp>
      <p:sp>
        <p:nvSpPr>
          <p:cNvPr id="6" name="Content Placeholder 2"/>
          <p:cNvSpPr>
            <a:spLocks noGrp="1"/>
          </p:cNvSpPr>
          <p:nvPr>
            <p:ph idx="1"/>
          </p:nvPr>
        </p:nvSpPr>
        <p:spPr>
          <a:xfrm>
            <a:off x="544512" y="1200151"/>
            <a:ext cx="8054493" cy="3259353"/>
          </a:xfrm>
        </p:spPr>
        <p:txBody>
          <a:bodyPr/>
          <a:lstStyle>
            <a:lvl1pPr>
              <a:defRPr sz="1800"/>
            </a:lvl1pPr>
            <a:lvl2pPr>
              <a:defRPr sz="1400"/>
            </a:lvl2pPr>
            <a:lvl3pPr>
              <a:defRPr sz="1200"/>
            </a:lvl3pPr>
            <a:lvl4pPr>
              <a:defRPr sz="10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lvl1pPr>
              <a:defRPr/>
            </a:lvl1pPr>
          </a:lstStyle>
          <a:p>
            <a:pPr>
              <a:defRPr/>
            </a:pPr>
            <a:fld id="{0FCA84CB-8DA7-4A0D-A9E9-61B8C7A6353D}" type="datetime1">
              <a:rPr lang="nb-NO" smtClean="0"/>
              <a:t>27.04.2023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F96BEB5-9B3A-4F47-934E-7029C6AC77DC}" type="slidenum">
              <a:rPr lang="en-US"/>
              <a:pPr>
                <a:defRPr/>
              </a:pPr>
              <a:t>‹#›</a:t>
            </a:fld>
            <a:endParaRPr lang="en-US" dirty="0"/>
          </a:p>
        </p:txBody>
      </p:sp>
    </p:spTree>
    <p:extLst>
      <p:ext uri="{BB962C8B-B14F-4D97-AF65-F5344CB8AC3E}">
        <p14:creationId xmlns:p14="http://schemas.microsoft.com/office/powerpoint/2010/main" val="210535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 descr="p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79" y="0"/>
            <a:ext cx="3030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788989" y="1248527"/>
            <a:ext cx="5262631" cy="2277559"/>
          </a:xfrm>
          <a:prstGeom prst="rect">
            <a:avLst/>
          </a:prstGeom>
        </p:spPr>
        <p:txBody>
          <a:bodyPr lIns="0" tIns="0" rIns="0" bIns="0" anchor="t" anchorCtr="0">
            <a:normAutofit/>
          </a:bodyPr>
          <a:lstStyle>
            <a:lvl1pPr algn="l">
              <a:defRPr sz="3600" b="1" i="0">
                <a:solidFill>
                  <a:srgbClr val="003057"/>
                </a:solidFill>
                <a:latin typeface="Verdana"/>
              </a:defRPr>
            </a:lvl1pPr>
          </a:lstStyle>
          <a:p>
            <a:r>
              <a:rPr lang="nb-NO"/>
              <a:t>Click to edit Master title style</a:t>
            </a:r>
            <a:endParaRPr lang="en-US"/>
          </a:p>
        </p:txBody>
      </p:sp>
    </p:spTree>
    <p:extLst>
      <p:ext uri="{BB962C8B-B14F-4D97-AF65-F5344CB8AC3E}">
        <p14:creationId xmlns:p14="http://schemas.microsoft.com/office/powerpoint/2010/main" val="3967381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1" descr="p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79" y="0"/>
            <a:ext cx="3030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lfologo-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3937002"/>
            <a:ext cx="22304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788987" y="535908"/>
            <a:ext cx="5199462" cy="1492765"/>
          </a:xfrm>
          <a:prstGeom prst="rect">
            <a:avLst/>
          </a:prstGeom>
        </p:spPr>
        <p:txBody>
          <a:bodyPr lIns="0" tIns="0" rIns="0" bIns="0" anchor="b" anchorCtr="0">
            <a:normAutofit/>
          </a:bodyPr>
          <a:lstStyle>
            <a:lvl1pPr algn="l">
              <a:defRPr sz="3600" b="1" i="0">
                <a:solidFill>
                  <a:srgbClr val="003057"/>
                </a:solidFill>
                <a:latin typeface="Verdana"/>
              </a:defRPr>
            </a:lvl1pPr>
          </a:lstStyle>
          <a:p>
            <a:r>
              <a:rPr lang="nb-NO"/>
              <a:t>Click to edit Master title style</a:t>
            </a:r>
            <a:endParaRPr lang="en-US"/>
          </a:p>
        </p:txBody>
      </p:sp>
      <p:sp>
        <p:nvSpPr>
          <p:cNvPr id="6" name="Subtitle 2"/>
          <p:cNvSpPr>
            <a:spLocks noGrp="1"/>
          </p:cNvSpPr>
          <p:nvPr>
            <p:ph type="subTitle" idx="1"/>
          </p:nvPr>
        </p:nvSpPr>
        <p:spPr>
          <a:xfrm>
            <a:off x="788987" y="2080634"/>
            <a:ext cx="5793144" cy="1001595"/>
          </a:xfrm>
          <a:prstGeom prst="rect">
            <a:avLst/>
          </a:prstGeom>
        </p:spPr>
        <p:txBody>
          <a:bodyPr lIns="0"/>
          <a:lstStyle>
            <a:lvl1pPr marL="0" indent="0" algn="l">
              <a:spcBef>
                <a:spcPts val="0"/>
              </a:spcBef>
              <a:buNone/>
              <a:defRPr sz="2400">
                <a:solidFill>
                  <a:srgbClr val="865E9C"/>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en-US"/>
          </a:p>
        </p:txBody>
      </p:sp>
    </p:spTree>
    <p:extLst>
      <p:ext uri="{BB962C8B-B14F-4D97-AF65-F5344CB8AC3E}">
        <p14:creationId xmlns:p14="http://schemas.microsoft.com/office/powerpoint/2010/main" val="2421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p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79" y="0"/>
            <a:ext cx="3030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elfologo-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2855" y="1758952"/>
            <a:ext cx="404177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203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3" name="Picture 1" descr="p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0"/>
            <a:ext cx="3030537"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543668" y="1248519"/>
            <a:ext cx="5262631" cy="2277559"/>
          </a:xfrm>
          <a:prstGeom prst="rect">
            <a:avLst/>
          </a:prstGeom>
        </p:spPr>
        <p:txBody>
          <a:bodyPr lIns="0" tIns="0" rIns="0" bIns="0" anchor="t" anchorCtr="0">
            <a:normAutofit/>
          </a:bodyPr>
          <a:lstStyle>
            <a:lvl1pPr algn="l">
              <a:defRPr sz="3600" b="1" i="0">
                <a:solidFill>
                  <a:srgbClr val="003057"/>
                </a:solidFill>
                <a:latin typeface="Verdana"/>
              </a:defRPr>
            </a:lvl1pPr>
          </a:lstStyle>
          <a:p>
            <a:r>
              <a:rPr lang="nb-NO"/>
              <a:t>Klikk for å redigere tittelstil</a:t>
            </a:r>
            <a:endParaRPr lang="en-US"/>
          </a:p>
        </p:txBody>
      </p:sp>
    </p:spTree>
    <p:extLst>
      <p:ext uri="{BB962C8B-B14F-4D97-AF65-F5344CB8AC3E}">
        <p14:creationId xmlns:p14="http://schemas.microsoft.com/office/powerpoint/2010/main" val="1315715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pic>
        <p:nvPicPr>
          <p:cNvPr id="4" name="Picture 1" descr="p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0"/>
            <a:ext cx="3030537"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Helfologo-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68" y="3937000"/>
            <a:ext cx="2230438" cy="89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43668" y="535900"/>
            <a:ext cx="5199462" cy="1492765"/>
          </a:xfrm>
          <a:prstGeom prst="rect">
            <a:avLst/>
          </a:prstGeom>
        </p:spPr>
        <p:txBody>
          <a:bodyPr lIns="0" tIns="0" rIns="0" bIns="0" anchor="b" anchorCtr="0">
            <a:normAutofit/>
          </a:bodyPr>
          <a:lstStyle>
            <a:lvl1pPr algn="l">
              <a:defRPr sz="3600" b="1" i="0">
                <a:solidFill>
                  <a:srgbClr val="003057"/>
                </a:solidFill>
                <a:latin typeface="Verdana"/>
              </a:defRPr>
            </a:lvl1pPr>
          </a:lstStyle>
          <a:p>
            <a:r>
              <a:rPr lang="nb-NO"/>
              <a:t>Klikk for å redigere tittelstil</a:t>
            </a:r>
            <a:endParaRPr lang="en-US"/>
          </a:p>
        </p:txBody>
      </p:sp>
      <p:sp>
        <p:nvSpPr>
          <p:cNvPr id="6" name="Subtitle 2"/>
          <p:cNvSpPr>
            <a:spLocks noGrp="1"/>
          </p:cNvSpPr>
          <p:nvPr>
            <p:ph type="subTitle" idx="1"/>
          </p:nvPr>
        </p:nvSpPr>
        <p:spPr>
          <a:xfrm>
            <a:off x="543668" y="2080633"/>
            <a:ext cx="5793144" cy="1001595"/>
          </a:xfrm>
          <a:prstGeom prst="rect">
            <a:avLst/>
          </a:prstGeom>
        </p:spPr>
        <p:txBody>
          <a:bodyPr lIns="0"/>
          <a:lstStyle>
            <a:lvl1pPr marL="0" indent="0" algn="l">
              <a:spcBef>
                <a:spcPts val="0"/>
              </a:spcBef>
              <a:buNone/>
              <a:defRPr sz="2400">
                <a:solidFill>
                  <a:schemeClr val="accent3"/>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a:p>
        </p:txBody>
      </p:sp>
    </p:spTree>
    <p:extLst>
      <p:ext uri="{BB962C8B-B14F-4D97-AF65-F5344CB8AC3E}">
        <p14:creationId xmlns:p14="http://schemas.microsoft.com/office/powerpoint/2010/main" val="5936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8C2B5C7-4567-D746-B88E-48B473108884}" type="slidenum">
              <a:rPr/>
              <a:pPr>
                <a:defRPr/>
              </a:pPr>
              <a:t>‹#›</a:t>
            </a:fld>
            <a:endParaRPr lang="en-US"/>
          </a:p>
        </p:txBody>
      </p:sp>
    </p:spTree>
    <p:extLst>
      <p:ext uri="{BB962C8B-B14F-4D97-AF65-F5344CB8AC3E}">
        <p14:creationId xmlns:p14="http://schemas.microsoft.com/office/powerpoint/2010/main" val="779029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2" name="Picture 1" descr="p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0"/>
            <a:ext cx="3030537"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Helfologo-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1758950"/>
            <a:ext cx="4041775" cy="162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32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nb-NO"/>
              <a:t>Klikk for å redigere tittelstil</a:t>
            </a:r>
          </a:p>
        </p:txBody>
      </p:sp>
      <p:sp>
        <p:nvSpPr>
          <p:cNvPr id="6" name="Content Placeholder 2"/>
          <p:cNvSpPr>
            <a:spLocks noGrp="1"/>
          </p:cNvSpPr>
          <p:nvPr>
            <p:ph idx="1"/>
          </p:nvPr>
        </p:nvSpPr>
        <p:spPr>
          <a:xfrm>
            <a:off x="544512" y="1200151"/>
            <a:ext cx="8054493" cy="3259353"/>
          </a:xfrm>
        </p:spPr>
        <p:txBody>
          <a:bodyPr/>
          <a:lstStyle>
            <a:lvl1pPr>
              <a:defRPr sz="1800"/>
            </a:lvl1pPr>
            <a:lvl2pPr>
              <a:defRPr sz="1400"/>
            </a:lvl2pPr>
            <a:lvl3pPr>
              <a:defRPr sz="1200"/>
            </a:lvl3pPr>
            <a:lvl4pPr>
              <a:defRPr sz="10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F96BEB5-9B3A-4F47-934E-7029C6AC77DC}" type="slidenum">
              <a:rPr lang="en-US"/>
              <a:pPr>
                <a:defRPr/>
              </a:pPr>
              <a:t>‹#›</a:t>
            </a:fld>
            <a:endParaRPr lang="en-US"/>
          </a:p>
        </p:txBody>
      </p:sp>
    </p:spTree>
    <p:extLst>
      <p:ext uri="{BB962C8B-B14F-4D97-AF65-F5344CB8AC3E}">
        <p14:creationId xmlns:p14="http://schemas.microsoft.com/office/powerpoint/2010/main" val="2457560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nb-NO"/>
              <a:t>Klikk for å redigere tittelstil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E2186480-6851-304E-833F-2FFB0ECB2D33}" type="slidenum">
              <a:rPr lang="en-US"/>
              <a:pPr>
                <a:defRPr/>
              </a:pPr>
              <a:t>‹#›</a:t>
            </a:fld>
            <a:endParaRPr lang="en-US"/>
          </a:p>
        </p:txBody>
      </p:sp>
    </p:spTree>
    <p:extLst>
      <p:ext uri="{BB962C8B-B14F-4D97-AF65-F5344CB8AC3E}">
        <p14:creationId xmlns:p14="http://schemas.microsoft.com/office/powerpoint/2010/main" val="3714987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207238C7-F4D7-2842-829D-06F27AC36144}" type="slidenum">
              <a:rPr/>
              <a:pPr>
                <a:defRPr/>
              </a:pPr>
              <a:t>‹#›</a:t>
            </a:fld>
            <a:endParaRPr lang="en-US"/>
          </a:p>
        </p:txBody>
      </p:sp>
    </p:spTree>
    <p:extLst>
      <p:ext uri="{BB962C8B-B14F-4D97-AF65-F5344CB8AC3E}">
        <p14:creationId xmlns:p14="http://schemas.microsoft.com/office/powerpoint/2010/main" val="320142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01700" y="1815707"/>
            <a:ext cx="7772400" cy="1102519"/>
          </a:xfrm>
        </p:spPr>
        <p:txBody>
          <a:bodyPr anchor="ctr"/>
          <a:lstStyle>
            <a:lvl1pPr>
              <a:defRPr>
                <a:solidFill>
                  <a:schemeClr val="bg1"/>
                </a:solidFill>
              </a:defRPr>
            </a:lvl1pPr>
          </a:lstStyle>
          <a:p>
            <a:pPr lvl="0"/>
            <a:r>
              <a:rPr lang="nb-NO" altLang="nb-NO" noProof="0"/>
              <a:t>Klikk for å redigere tittelstil</a:t>
            </a:r>
          </a:p>
        </p:txBody>
      </p:sp>
      <p:sp>
        <p:nvSpPr>
          <p:cNvPr id="7171" name="Rectangle 3"/>
          <p:cNvSpPr>
            <a:spLocks noGrp="1" noChangeArrowheads="1"/>
          </p:cNvSpPr>
          <p:nvPr>
            <p:ph type="subTitle" idx="1"/>
          </p:nvPr>
        </p:nvSpPr>
        <p:spPr>
          <a:xfrm>
            <a:off x="900113" y="3132538"/>
            <a:ext cx="7775575" cy="1422797"/>
          </a:xfrm>
        </p:spPr>
        <p:txBody>
          <a:bodyPr/>
          <a:lstStyle>
            <a:lvl1pPr marL="0" indent="0">
              <a:defRPr>
                <a:solidFill>
                  <a:schemeClr val="bg1"/>
                </a:solidFill>
              </a:defRPr>
            </a:lvl1pPr>
          </a:lstStyle>
          <a:p>
            <a:pPr lvl="0"/>
            <a:r>
              <a:rPr lang="nb-NO" altLang="nb-NO" noProof="0"/>
              <a:t>Klikk for å redigere undertittelstil i malen</a:t>
            </a:r>
          </a:p>
        </p:txBody>
      </p:sp>
    </p:spTree>
    <p:extLst>
      <p:ext uri="{BB962C8B-B14F-4D97-AF65-F5344CB8AC3E}">
        <p14:creationId xmlns:p14="http://schemas.microsoft.com/office/powerpoint/2010/main" val="2542884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atin typeface="Verdana" pitchFamily="34" charset="0"/>
                <a:cs typeface="Arial" charset="0"/>
              </a:defRPr>
            </a:lvl1pPr>
          </a:lstStyle>
          <a:p>
            <a:pPr>
              <a:defRPr/>
            </a:pPr>
            <a:fld id="{30DC79E4-48DA-46D9-B145-B5F832C051B7}" type="datetime1">
              <a:rPr lang="nb-NO" altLang="nb-NO"/>
              <a:pPr>
                <a:defRPr/>
              </a:pPr>
              <a:t>27.04.2023</a:t>
            </a:fld>
            <a:r>
              <a:rPr lang="nb-NO" altLang="nb-NO"/>
              <a:t>17.2.2009</a:t>
            </a:r>
          </a:p>
        </p:txBody>
      </p:sp>
      <p:sp>
        <p:nvSpPr>
          <p:cNvPr id="5" name="Plassholder for bunntekst 4"/>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6" name="Plassholder for lysbildenummer 5"/>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D63EF8AF-7E2F-416B-9115-5C83B38E7E03}" type="slidenum">
              <a:rPr lang="nb-NO" altLang="nb-NO"/>
              <a:pPr>
                <a:defRPr/>
              </a:pPr>
              <a:t>‹#›</a:t>
            </a:fld>
            <a:endParaRPr lang="nb-NO" altLang="nb-NO"/>
          </a:p>
        </p:txBody>
      </p:sp>
    </p:spTree>
    <p:extLst>
      <p:ext uri="{BB962C8B-B14F-4D97-AF65-F5344CB8AC3E}">
        <p14:creationId xmlns:p14="http://schemas.microsoft.com/office/powerpoint/2010/main" val="3151859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atin typeface="Verdana" pitchFamily="34" charset="0"/>
                <a:cs typeface="Arial" charset="0"/>
              </a:defRPr>
            </a:lvl1pPr>
          </a:lstStyle>
          <a:p>
            <a:pPr>
              <a:defRPr/>
            </a:pPr>
            <a:fld id="{59CC15B2-85DA-4223-8F3B-928DF8287F05}" type="datetime1">
              <a:rPr lang="nb-NO" altLang="nb-NO"/>
              <a:pPr>
                <a:defRPr/>
              </a:pPr>
              <a:t>27.04.2023</a:t>
            </a:fld>
            <a:r>
              <a:rPr lang="nb-NO" altLang="nb-NO"/>
              <a:t>17.2.2009</a:t>
            </a:r>
          </a:p>
        </p:txBody>
      </p:sp>
      <p:sp>
        <p:nvSpPr>
          <p:cNvPr id="5" name="Plassholder for bunntekst 4"/>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6" name="Plassholder for lysbildenummer 5"/>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CB7490D9-7E1F-4042-A2AD-984497DB45C2}" type="slidenum">
              <a:rPr lang="nb-NO" altLang="nb-NO"/>
              <a:pPr>
                <a:defRPr/>
              </a:pPr>
              <a:t>‹#›</a:t>
            </a:fld>
            <a:endParaRPr lang="nb-NO" altLang="nb-NO"/>
          </a:p>
        </p:txBody>
      </p:sp>
    </p:spTree>
    <p:extLst>
      <p:ext uri="{BB962C8B-B14F-4D97-AF65-F5344CB8AC3E}">
        <p14:creationId xmlns:p14="http://schemas.microsoft.com/office/powerpoint/2010/main" val="2193411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21581"/>
            <a:ext cx="4038600" cy="33730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21581"/>
            <a:ext cx="4038600" cy="33730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atin typeface="Verdana" pitchFamily="34" charset="0"/>
                <a:cs typeface="Arial" charset="0"/>
              </a:defRPr>
            </a:lvl1pPr>
          </a:lstStyle>
          <a:p>
            <a:pPr>
              <a:defRPr/>
            </a:pPr>
            <a:fld id="{5450261E-444E-4F18-A34F-6FB3AAA870B6}" type="datetime1">
              <a:rPr lang="nb-NO" altLang="nb-NO"/>
              <a:pPr>
                <a:defRPr/>
              </a:pPr>
              <a:t>27.04.2023</a:t>
            </a:fld>
            <a:r>
              <a:rPr lang="nb-NO" altLang="nb-NO"/>
              <a:t>17.2.2009</a:t>
            </a:r>
          </a:p>
        </p:txBody>
      </p:sp>
      <p:sp>
        <p:nvSpPr>
          <p:cNvPr id="6" name="Plassholder for bunntekst 5"/>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7" name="Plassholder for lysbildenummer 6"/>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7BBBF3BA-9FA7-4812-B751-75B20DD77E46}" type="slidenum">
              <a:rPr lang="nb-NO" altLang="nb-NO"/>
              <a:pPr>
                <a:defRPr/>
              </a:pPr>
              <a:t>‹#›</a:t>
            </a:fld>
            <a:endParaRPr lang="nb-NO" altLang="nb-NO"/>
          </a:p>
        </p:txBody>
      </p:sp>
    </p:spTree>
    <p:extLst>
      <p:ext uri="{BB962C8B-B14F-4D97-AF65-F5344CB8AC3E}">
        <p14:creationId xmlns:p14="http://schemas.microsoft.com/office/powerpoint/2010/main" val="349489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atin typeface="Verdana" pitchFamily="34" charset="0"/>
                <a:cs typeface="Arial" charset="0"/>
              </a:defRPr>
            </a:lvl1pPr>
          </a:lstStyle>
          <a:p>
            <a:pPr>
              <a:defRPr/>
            </a:pPr>
            <a:fld id="{20656E85-6647-4EE8-8A7A-498715A57B74}" type="datetime1">
              <a:rPr lang="nb-NO" altLang="nb-NO"/>
              <a:pPr>
                <a:defRPr/>
              </a:pPr>
              <a:t>27.04.2023</a:t>
            </a:fld>
            <a:r>
              <a:rPr lang="nb-NO" altLang="nb-NO"/>
              <a:t>17.2.2009</a:t>
            </a:r>
          </a:p>
        </p:txBody>
      </p:sp>
      <p:sp>
        <p:nvSpPr>
          <p:cNvPr id="8" name="Plassholder for bunntekst 7"/>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9" name="Plassholder for lysbildenummer 8"/>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466A4930-F1C8-469E-BE34-3E8CE78F5B84}" type="slidenum">
              <a:rPr lang="nb-NO" altLang="nb-NO"/>
              <a:pPr>
                <a:defRPr/>
              </a:pPr>
              <a:t>‹#›</a:t>
            </a:fld>
            <a:endParaRPr lang="nb-NO" altLang="nb-NO"/>
          </a:p>
        </p:txBody>
      </p:sp>
    </p:spTree>
    <p:extLst>
      <p:ext uri="{BB962C8B-B14F-4D97-AF65-F5344CB8AC3E}">
        <p14:creationId xmlns:p14="http://schemas.microsoft.com/office/powerpoint/2010/main" val="3878840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atin typeface="Verdana" pitchFamily="34" charset="0"/>
                <a:cs typeface="Arial" charset="0"/>
              </a:defRPr>
            </a:lvl1pPr>
          </a:lstStyle>
          <a:p>
            <a:pPr>
              <a:defRPr/>
            </a:pPr>
            <a:fld id="{5EC6F848-99D3-4059-BC8C-8983A6AC06F3}" type="datetime1">
              <a:rPr lang="nb-NO" altLang="nb-NO"/>
              <a:pPr>
                <a:defRPr/>
              </a:pPr>
              <a:t>27.04.2023</a:t>
            </a:fld>
            <a:r>
              <a:rPr lang="nb-NO" altLang="nb-NO"/>
              <a:t>17.2.2009</a:t>
            </a:r>
          </a:p>
        </p:txBody>
      </p:sp>
      <p:sp>
        <p:nvSpPr>
          <p:cNvPr id="4" name="Plassholder for bunntekst 3"/>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5" name="Plassholder for lysbildenummer 4"/>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C3F5DAD7-87EE-489A-8003-D52E20C35FA4}" type="slidenum">
              <a:rPr lang="nb-NO" altLang="nb-NO"/>
              <a:pPr>
                <a:defRPr/>
              </a:pPr>
              <a:t>‹#›</a:t>
            </a:fld>
            <a:endParaRPr lang="nb-NO" altLang="nb-NO"/>
          </a:p>
        </p:txBody>
      </p:sp>
    </p:spTree>
    <p:extLst>
      <p:ext uri="{BB962C8B-B14F-4D97-AF65-F5344CB8AC3E}">
        <p14:creationId xmlns:p14="http://schemas.microsoft.com/office/powerpoint/2010/main" val="112139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nb-NO"/>
              <a:t>Klikk for å redigere tittelstil</a:t>
            </a:r>
          </a:p>
        </p:txBody>
      </p:sp>
      <p:sp>
        <p:nvSpPr>
          <p:cNvPr id="6" name="Content Placeholder 2"/>
          <p:cNvSpPr>
            <a:spLocks noGrp="1"/>
          </p:cNvSpPr>
          <p:nvPr>
            <p:ph idx="1"/>
          </p:nvPr>
        </p:nvSpPr>
        <p:spPr>
          <a:xfrm>
            <a:off x="788993" y="1200152"/>
            <a:ext cx="7810017" cy="3259353"/>
          </a:xfrm>
        </p:spPr>
        <p:txBody>
          <a:bodyPr/>
          <a:lstStyle>
            <a:lvl1pPr>
              <a:defRPr sz="1800"/>
            </a:lvl1pPr>
            <a:lvl2pPr>
              <a:defRPr sz="1400"/>
            </a:lvl2pPr>
            <a:lvl3pPr>
              <a:defRPr sz="1200"/>
            </a:lvl3pPr>
            <a:lvl4pPr>
              <a:defRPr sz="10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F96BEB5-9B3A-4F47-934E-7029C6AC77DC}" type="slidenum">
              <a:rPr lang="en-US"/>
              <a:pPr>
                <a:defRPr/>
              </a:pPr>
              <a:t>‹#›</a:t>
            </a:fld>
            <a:endParaRPr lang="en-US"/>
          </a:p>
        </p:txBody>
      </p:sp>
    </p:spTree>
    <p:extLst>
      <p:ext uri="{BB962C8B-B14F-4D97-AF65-F5344CB8AC3E}">
        <p14:creationId xmlns:p14="http://schemas.microsoft.com/office/powerpoint/2010/main" val="3704295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atin typeface="Verdana" pitchFamily="34" charset="0"/>
                <a:cs typeface="Arial" charset="0"/>
              </a:defRPr>
            </a:lvl1pPr>
          </a:lstStyle>
          <a:p>
            <a:pPr>
              <a:defRPr/>
            </a:pPr>
            <a:fld id="{4F0DB2F9-6E26-40ED-A7A0-409FC260F28C}" type="datetime1">
              <a:rPr lang="nb-NO" altLang="nb-NO"/>
              <a:pPr>
                <a:defRPr/>
              </a:pPr>
              <a:t>27.04.2023</a:t>
            </a:fld>
            <a:r>
              <a:rPr lang="nb-NO" altLang="nb-NO"/>
              <a:t>17.2.2009</a:t>
            </a:r>
          </a:p>
        </p:txBody>
      </p:sp>
      <p:sp>
        <p:nvSpPr>
          <p:cNvPr id="3" name="Plassholder for bunntekst 2"/>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4" name="Plassholder for lysbildenummer 3"/>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BA710B7C-AE61-4089-BFBA-753B1A9BA0E5}" type="slidenum">
              <a:rPr lang="nb-NO" altLang="nb-NO"/>
              <a:pPr>
                <a:defRPr/>
              </a:pPr>
              <a:t>‹#›</a:t>
            </a:fld>
            <a:endParaRPr lang="nb-NO" altLang="nb-NO"/>
          </a:p>
        </p:txBody>
      </p:sp>
    </p:spTree>
    <p:extLst>
      <p:ext uri="{BB962C8B-B14F-4D97-AF65-F5344CB8AC3E}">
        <p14:creationId xmlns:p14="http://schemas.microsoft.com/office/powerpoint/2010/main" val="617039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204787"/>
            <a:ext cx="3008313" cy="871538"/>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atin typeface="Verdana" pitchFamily="34" charset="0"/>
                <a:cs typeface="Arial" charset="0"/>
              </a:defRPr>
            </a:lvl1pPr>
          </a:lstStyle>
          <a:p>
            <a:pPr>
              <a:defRPr/>
            </a:pPr>
            <a:fld id="{07873F8B-E714-4072-9B4A-2C45DB917CCE}" type="datetime1">
              <a:rPr lang="nb-NO" altLang="nb-NO"/>
              <a:pPr>
                <a:defRPr/>
              </a:pPr>
              <a:t>27.04.2023</a:t>
            </a:fld>
            <a:r>
              <a:rPr lang="nb-NO" altLang="nb-NO"/>
              <a:t>17.2.2009</a:t>
            </a:r>
          </a:p>
        </p:txBody>
      </p:sp>
      <p:sp>
        <p:nvSpPr>
          <p:cNvPr id="6" name="Plassholder for bunntekst 5"/>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7" name="Plassholder for lysbildenummer 6"/>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86DE53EA-35C9-4253-B8E1-EB57E1881E74}" type="slidenum">
              <a:rPr lang="nb-NO" altLang="nb-NO"/>
              <a:pPr>
                <a:defRPr/>
              </a:pPr>
              <a:t>‹#›</a:t>
            </a:fld>
            <a:endParaRPr lang="nb-NO" altLang="nb-NO"/>
          </a:p>
        </p:txBody>
      </p:sp>
    </p:spTree>
    <p:extLst>
      <p:ext uri="{BB962C8B-B14F-4D97-AF65-F5344CB8AC3E}">
        <p14:creationId xmlns:p14="http://schemas.microsoft.com/office/powerpoint/2010/main" val="527077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atin typeface="Verdana" pitchFamily="34" charset="0"/>
                <a:cs typeface="Arial" charset="0"/>
              </a:defRPr>
            </a:lvl1pPr>
          </a:lstStyle>
          <a:p>
            <a:pPr>
              <a:defRPr/>
            </a:pPr>
            <a:fld id="{FB80428F-1C1D-4A27-8B06-EC8BBC15793B}" type="datetime1">
              <a:rPr lang="nb-NO" altLang="nb-NO"/>
              <a:pPr>
                <a:defRPr/>
              </a:pPr>
              <a:t>27.04.2023</a:t>
            </a:fld>
            <a:r>
              <a:rPr lang="nb-NO" altLang="nb-NO"/>
              <a:t>17.2.2009</a:t>
            </a:r>
          </a:p>
        </p:txBody>
      </p:sp>
      <p:sp>
        <p:nvSpPr>
          <p:cNvPr id="6" name="Plassholder for bunntekst 5"/>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7" name="Plassholder for lysbildenummer 6"/>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992A192B-EF94-4F88-96DA-0B5CD63B364A}" type="slidenum">
              <a:rPr lang="nb-NO" altLang="nb-NO"/>
              <a:pPr>
                <a:defRPr/>
              </a:pPr>
              <a:t>‹#›</a:t>
            </a:fld>
            <a:endParaRPr lang="nb-NO" altLang="nb-NO"/>
          </a:p>
        </p:txBody>
      </p:sp>
    </p:spTree>
    <p:extLst>
      <p:ext uri="{BB962C8B-B14F-4D97-AF65-F5344CB8AC3E}">
        <p14:creationId xmlns:p14="http://schemas.microsoft.com/office/powerpoint/2010/main" val="2097103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atin typeface="Verdana" pitchFamily="34" charset="0"/>
                <a:cs typeface="Arial" charset="0"/>
              </a:defRPr>
            </a:lvl1pPr>
          </a:lstStyle>
          <a:p>
            <a:pPr>
              <a:defRPr/>
            </a:pPr>
            <a:fld id="{EF3551A0-7181-45EA-86A5-E45655CEC590}" type="datetime1">
              <a:rPr lang="nb-NO" altLang="nb-NO"/>
              <a:pPr>
                <a:defRPr/>
              </a:pPr>
              <a:t>27.04.2023</a:t>
            </a:fld>
            <a:r>
              <a:rPr lang="nb-NO" altLang="nb-NO"/>
              <a:t>17.2.2009</a:t>
            </a:r>
          </a:p>
        </p:txBody>
      </p:sp>
      <p:sp>
        <p:nvSpPr>
          <p:cNvPr id="5" name="Plassholder for bunntekst 4"/>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6" name="Plassholder for lysbildenummer 5"/>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A16EA2F1-E54A-4095-AE19-8D3BD720C29D}" type="slidenum">
              <a:rPr lang="nb-NO" altLang="nb-NO"/>
              <a:pPr>
                <a:defRPr/>
              </a:pPr>
              <a:t>‹#›</a:t>
            </a:fld>
            <a:endParaRPr lang="nb-NO" altLang="nb-NO"/>
          </a:p>
        </p:txBody>
      </p:sp>
    </p:spTree>
    <p:extLst>
      <p:ext uri="{BB962C8B-B14F-4D97-AF65-F5344CB8AC3E}">
        <p14:creationId xmlns:p14="http://schemas.microsoft.com/office/powerpoint/2010/main" val="3137325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atin typeface="Verdana" pitchFamily="34" charset="0"/>
                <a:cs typeface="Arial" charset="0"/>
              </a:defRPr>
            </a:lvl1pPr>
          </a:lstStyle>
          <a:p>
            <a:pPr>
              <a:defRPr/>
            </a:pPr>
            <a:fld id="{09A5187A-C66B-46C9-A136-AA8B38558BFD}" type="datetime1">
              <a:rPr lang="nb-NO" altLang="nb-NO"/>
              <a:pPr>
                <a:defRPr/>
              </a:pPr>
              <a:t>27.04.2023</a:t>
            </a:fld>
            <a:r>
              <a:rPr lang="nb-NO" altLang="nb-NO"/>
              <a:t>17.2.2009</a:t>
            </a:r>
          </a:p>
        </p:txBody>
      </p:sp>
      <p:sp>
        <p:nvSpPr>
          <p:cNvPr id="5" name="Plassholder for bunntekst 4"/>
          <p:cNvSpPr>
            <a:spLocks noGrp="1"/>
          </p:cNvSpPr>
          <p:nvPr>
            <p:ph type="ftr" sz="quarter" idx="11"/>
          </p:nvPr>
        </p:nvSpPr>
        <p:spPr/>
        <p:txBody>
          <a:bodyPr/>
          <a:lstStyle>
            <a:lvl1pPr>
              <a:defRPr>
                <a:latin typeface="Verdana" pitchFamily="34" charset="0"/>
                <a:cs typeface="Arial" charset="0"/>
              </a:defRPr>
            </a:lvl1pPr>
          </a:lstStyle>
          <a:p>
            <a:pPr>
              <a:defRPr/>
            </a:pPr>
            <a:r>
              <a:rPr lang="nb-NO" altLang="nb-NO"/>
              <a:t>Pål Alm-Kruse                                                             .Torunn Janbu</a:t>
            </a:r>
          </a:p>
        </p:txBody>
      </p:sp>
      <p:sp>
        <p:nvSpPr>
          <p:cNvPr id="6" name="Plassholder for lysbildenummer 5"/>
          <p:cNvSpPr>
            <a:spLocks noGrp="1"/>
          </p:cNvSpPr>
          <p:nvPr>
            <p:ph type="sldNum" sz="quarter" idx="12"/>
          </p:nvPr>
        </p:nvSpPr>
        <p:spPr/>
        <p:txBody>
          <a:bodyPr/>
          <a:lstStyle>
            <a:lvl1pPr>
              <a:defRPr>
                <a:latin typeface="Verdana" pitchFamily="34" charset="0"/>
                <a:cs typeface="Arial" charset="0"/>
              </a:defRPr>
            </a:lvl1pPr>
          </a:lstStyle>
          <a:p>
            <a:pPr>
              <a:defRPr/>
            </a:pPr>
            <a:r>
              <a:rPr lang="nb-NO" altLang="nb-NO"/>
              <a:t>Side </a:t>
            </a:r>
            <a:fld id="{0AA961C2-638E-47D7-865D-6F10E075024E}" type="slidenum">
              <a:rPr lang="nb-NO" altLang="nb-NO"/>
              <a:pPr>
                <a:defRPr/>
              </a:pPr>
              <a:t>‹#›</a:t>
            </a:fld>
            <a:endParaRPr lang="nb-NO" altLang="nb-NO"/>
          </a:p>
        </p:txBody>
      </p:sp>
    </p:spTree>
    <p:extLst>
      <p:ext uri="{BB962C8B-B14F-4D97-AF65-F5344CB8AC3E}">
        <p14:creationId xmlns:p14="http://schemas.microsoft.com/office/powerpoint/2010/main" val="351052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2974753"/>
            <a:ext cx="7772400" cy="1021556"/>
          </a:xfrm>
        </p:spPr>
        <p:txBody>
          <a:bodyPr>
            <a:noAutofit/>
          </a:bodyPr>
          <a:lstStyle>
            <a:lvl1pPr algn="l">
              <a:defRPr sz="3600" b="1" cap="all"/>
            </a:lvl1pPr>
          </a:lstStyle>
          <a:p>
            <a:r>
              <a:rPr lang="nb-NO"/>
              <a:t>Klikk for å redigere tittelstil</a:t>
            </a:r>
            <a:endParaRPr lang="en-US"/>
          </a:p>
        </p:txBody>
      </p:sp>
      <p:sp>
        <p:nvSpPr>
          <p:cNvPr id="3" name="Text Placeholder 2"/>
          <p:cNvSpPr>
            <a:spLocks noGrp="1"/>
          </p:cNvSpPr>
          <p:nvPr>
            <p:ph type="body" idx="1"/>
          </p:nvPr>
        </p:nvSpPr>
        <p:spPr>
          <a:xfrm>
            <a:off x="722313" y="1849612"/>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281AA6D-AD5F-D645-953D-AC8649F27DF5}" type="slidenum">
              <a:rPr/>
              <a:pPr>
                <a:defRPr/>
              </a:pPr>
              <a:t>‹#›</a:t>
            </a:fld>
            <a:endParaRPr lang="en-US"/>
          </a:p>
        </p:txBody>
      </p:sp>
    </p:spTree>
    <p:extLst>
      <p:ext uri="{BB962C8B-B14F-4D97-AF65-F5344CB8AC3E}">
        <p14:creationId xmlns:p14="http://schemas.microsoft.com/office/powerpoint/2010/main" val="206005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788988" y="1200151"/>
            <a:ext cx="3706812" cy="254555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4648215" y="1200151"/>
            <a:ext cx="3950805" cy="254555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8167719F-0AE4-214E-BE42-ED436636961D}" type="slidenum">
              <a:rPr/>
              <a:pPr>
                <a:defRPr/>
              </a:pPr>
              <a:t>‹#›</a:t>
            </a:fld>
            <a:endParaRPr lang="en-US"/>
          </a:p>
        </p:txBody>
      </p:sp>
    </p:spTree>
    <p:extLst>
      <p:ext uri="{BB962C8B-B14F-4D97-AF65-F5344CB8AC3E}">
        <p14:creationId xmlns:p14="http://schemas.microsoft.com/office/powerpoint/2010/main" val="297478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8988" y="476352"/>
            <a:ext cx="3601594" cy="47982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788988" y="1631162"/>
            <a:ext cx="3708400" cy="2840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4976960" y="476352"/>
            <a:ext cx="3603009" cy="47982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976960" y="1631162"/>
            <a:ext cx="3603009" cy="2840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4767271"/>
            <a:ext cx="2895600" cy="274637"/>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E1047FA-3746-0845-906C-821E36CFEFA8}" type="slidenum">
              <a:rPr/>
              <a:pPr>
                <a:defRPr/>
              </a:pPr>
              <a:t>‹#›</a:t>
            </a:fld>
            <a:endParaRPr lang="en-US"/>
          </a:p>
        </p:txBody>
      </p:sp>
    </p:spTree>
    <p:extLst>
      <p:ext uri="{BB962C8B-B14F-4D97-AF65-F5344CB8AC3E}">
        <p14:creationId xmlns:p14="http://schemas.microsoft.com/office/powerpoint/2010/main" val="41561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E2186480-6851-304E-833F-2FFB0ECB2D33}" type="slidenum">
              <a:rPr lang="en-US"/>
              <a:pPr>
                <a:defRPr/>
              </a:pPr>
              <a:t>‹#›</a:t>
            </a:fld>
            <a:endParaRPr lang="en-US"/>
          </a:p>
        </p:txBody>
      </p:sp>
    </p:spTree>
    <p:extLst>
      <p:ext uri="{BB962C8B-B14F-4D97-AF65-F5344CB8AC3E}">
        <p14:creationId xmlns:p14="http://schemas.microsoft.com/office/powerpoint/2010/main" val="73791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207238C7-F4D7-2842-829D-06F27AC36144}" type="slidenum">
              <a:rPr/>
              <a:pPr>
                <a:defRPr/>
              </a:pPr>
              <a:t>‹#›</a:t>
            </a:fld>
            <a:endParaRPr lang="en-US"/>
          </a:p>
        </p:txBody>
      </p:sp>
    </p:spTree>
    <p:extLst>
      <p:ext uri="{BB962C8B-B14F-4D97-AF65-F5344CB8AC3E}">
        <p14:creationId xmlns:p14="http://schemas.microsoft.com/office/powerpoint/2010/main" val="108890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12" y="460376"/>
            <a:ext cx="3008313" cy="739360"/>
          </a:xfrm>
        </p:spPr>
        <p:txBody>
          <a:bodyPr/>
          <a:lstStyle>
            <a:lvl1pPr algn="l">
              <a:defRPr sz="2000" b="1"/>
            </a:lvl1pPr>
          </a:lstStyle>
          <a:p>
            <a:r>
              <a:rPr lang="nb-NO"/>
              <a:t>Klikk for å redigere tittelstil</a:t>
            </a:r>
            <a:endParaRPr lang="en-US"/>
          </a:p>
        </p:txBody>
      </p:sp>
      <p:sp>
        <p:nvSpPr>
          <p:cNvPr id="3" name="Content Placeholder 2"/>
          <p:cNvSpPr>
            <a:spLocks noGrp="1"/>
          </p:cNvSpPr>
          <p:nvPr>
            <p:ph idx="1"/>
          </p:nvPr>
        </p:nvSpPr>
        <p:spPr>
          <a:xfrm>
            <a:off x="3575050" y="460375"/>
            <a:ext cx="5111750" cy="41342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57212" y="1199736"/>
            <a:ext cx="3008313" cy="3394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CFF7F6C1-C0FF-D440-87D3-8FA65FC125A9}" type="slidenum">
              <a:rPr/>
              <a:pPr>
                <a:defRPr/>
              </a:pPr>
              <a:t>‹#›</a:t>
            </a:fld>
            <a:endParaRPr lang="en-US"/>
          </a:p>
        </p:txBody>
      </p:sp>
    </p:spTree>
    <p:extLst>
      <p:ext uri="{BB962C8B-B14F-4D97-AF65-F5344CB8AC3E}">
        <p14:creationId xmlns:p14="http://schemas.microsoft.com/office/powerpoint/2010/main" val="103291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8988" y="474665"/>
            <a:ext cx="78105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t>Klikk for å redigere tittelstil</a:t>
            </a:r>
            <a:endParaRPr lang="en-US"/>
          </a:p>
        </p:txBody>
      </p:sp>
      <p:sp>
        <p:nvSpPr>
          <p:cNvPr id="1027" name="Text Placeholder 2"/>
          <p:cNvSpPr>
            <a:spLocks noGrp="1"/>
          </p:cNvSpPr>
          <p:nvPr>
            <p:ph type="body" idx="1"/>
          </p:nvPr>
        </p:nvSpPr>
        <p:spPr bwMode="auto">
          <a:xfrm>
            <a:off x="788988" y="1200150"/>
            <a:ext cx="78105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2376496" y="4743450"/>
            <a:ext cx="719137" cy="274638"/>
          </a:xfrm>
          <a:prstGeom prst="rect">
            <a:avLst/>
          </a:prstGeom>
        </p:spPr>
        <p:txBody>
          <a:bodyPr vert="horz" lIns="0" tIns="0" rIns="0" bIns="0" rtlCol="0" anchor="t" anchorCtr="0"/>
          <a:lstStyle>
            <a:lvl1pPr algn="ctr" fontAlgn="auto">
              <a:spcBef>
                <a:spcPts val="0"/>
              </a:spcBef>
              <a:spcAft>
                <a:spcPts val="0"/>
              </a:spcAft>
              <a:defRPr sz="700" kern="1200" dirty="0">
                <a:solidFill>
                  <a:schemeClr val="tx1"/>
                </a:solidFill>
                <a:latin typeface="Verdana"/>
                <a:ea typeface="+mn-ea"/>
                <a:cs typeface="+mn-cs"/>
              </a:defRPr>
            </a:lvl1pPr>
          </a:lstStyle>
          <a:p>
            <a:pPr>
              <a:defRPr/>
            </a:pPr>
            <a:endParaRPr lang="en-US"/>
          </a:p>
        </p:txBody>
      </p:sp>
      <p:sp>
        <p:nvSpPr>
          <p:cNvPr id="6" name="Slide Number Placeholder 5"/>
          <p:cNvSpPr>
            <a:spLocks noGrp="1"/>
          </p:cNvSpPr>
          <p:nvPr>
            <p:ph type="sldNum" sz="quarter" idx="4"/>
          </p:nvPr>
        </p:nvSpPr>
        <p:spPr>
          <a:xfrm>
            <a:off x="788988" y="4743450"/>
            <a:ext cx="990600" cy="274638"/>
          </a:xfrm>
          <a:prstGeom prst="rect">
            <a:avLst/>
          </a:prstGeom>
        </p:spPr>
        <p:txBody>
          <a:bodyPr vert="horz" lIns="0" tIns="0" rIns="0" bIns="0" rtlCol="0" anchor="t" anchorCtr="0"/>
          <a:lstStyle>
            <a:lvl1pPr algn="l" fontAlgn="auto">
              <a:spcBef>
                <a:spcPts val="0"/>
              </a:spcBef>
              <a:spcAft>
                <a:spcPts val="0"/>
              </a:spcAft>
              <a:defRPr sz="700" kern="1200">
                <a:solidFill>
                  <a:schemeClr val="tx1"/>
                </a:solidFill>
                <a:latin typeface="Verdana"/>
                <a:ea typeface="+mn-ea"/>
                <a:cs typeface="+mn-cs"/>
              </a:defRPr>
            </a:lvl1pPr>
          </a:lstStyle>
          <a:p>
            <a:pPr>
              <a:defRPr/>
            </a:pPr>
            <a:fld id="{274163BF-3E4A-4244-83B4-CEE568E0BFC0}" type="slidenum">
              <a:rPr lang="en-US"/>
              <a:pPr>
                <a:defRPr/>
              </a:pPr>
              <a:t>‹#›</a:t>
            </a:fld>
            <a:endParaRPr lang="en-US"/>
          </a:p>
        </p:txBody>
      </p:sp>
      <p:pic>
        <p:nvPicPr>
          <p:cNvPr id="1030" name="Picture 6" descr="Helfologo-rgb.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75550" y="4602163"/>
            <a:ext cx="10239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71573" y="4805363"/>
            <a:ext cx="130492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95628" y="4805363"/>
            <a:ext cx="421957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1" r:id="rId1"/>
    <p:sldLayoutId id="2147483722" r:id="rId2"/>
    <p:sldLayoutId id="2147483719" r:id="rId3"/>
    <p:sldLayoutId id="2147483723" r:id="rId4"/>
    <p:sldLayoutId id="2147483724" r:id="rId5"/>
    <p:sldLayoutId id="2147483725" r:id="rId6"/>
    <p:sldLayoutId id="2147483720" r:id="rId7"/>
    <p:sldLayoutId id="2147483726" r:id="rId8"/>
    <p:sldLayoutId id="2147483727" r:id="rId9"/>
    <p:sldLayoutId id="2147483728" r:id="rId10"/>
    <p:sldLayoutId id="2147483729" r:id="rId11"/>
    <p:sldLayoutId id="2147483730" r:id="rId12"/>
    <p:sldLayoutId id="2147483734" r:id="rId13"/>
    <p:sldLayoutId id="2147483814" r:id="rId14"/>
  </p:sldLayoutIdLst>
  <p:hf hdr="0" ftr="0"/>
  <p:txStyles>
    <p:titleStyle>
      <a:lvl1pPr algn="l" defTabSz="457200" rtl="0" eaLnBrk="1" fontAlgn="base" hangingPunct="1">
        <a:spcBef>
          <a:spcPct val="0"/>
        </a:spcBef>
        <a:spcAft>
          <a:spcPct val="0"/>
        </a:spcAft>
        <a:defRPr sz="2800" b="1" kern="1200">
          <a:solidFill>
            <a:schemeClr val="tx1"/>
          </a:solidFill>
          <a:latin typeface="Verdana"/>
          <a:ea typeface="ヒラギノ角ゴ Pro W3" charset="0"/>
          <a:cs typeface="ヒラギノ角ゴ Pro W3" charset="0"/>
        </a:defRPr>
      </a:lvl1pPr>
      <a:lvl2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2pPr>
      <a:lvl3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3pPr>
      <a:lvl4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4pPr>
      <a:lvl5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5pPr>
      <a:lvl6pPr marL="4572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6pPr>
      <a:lvl7pPr marL="9144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7pPr>
      <a:lvl8pPr marL="13716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8pPr>
      <a:lvl9pPr marL="18288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Clr>
          <a:schemeClr val="tx2"/>
        </a:buClr>
        <a:buFont typeface="Lucida Grande" charset="0"/>
        <a:buChar char="•"/>
        <a:defRPr sz="2800" kern="1200">
          <a:solidFill>
            <a:schemeClr val="accent1"/>
          </a:solidFill>
          <a:latin typeface="Verdana"/>
          <a:ea typeface="ヒラギノ角ゴ Pro W3" charset="0"/>
          <a:cs typeface="ヒラギノ角ゴ Pro W3" charset="0"/>
        </a:defRPr>
      </a:lvl1pPr>
      <a:lvl2pPr marL="742950" indent="-285750" algn="l" defTabSz="457200" rtl="0" eaLnBrk="1" fontAlgn="base" hangingPunct="1">
        <a:spcBef>
          <a:spcPct val="20000"/>
        </a:spcBef>
        <a:spcAft>
          <a:spcPct val="0"/>
        </a:spcAft>
        <a:buClr>
          <a:schemeClr val="bg1"/>
        </a:buClr>
        <a:buFont typeface="Lucida Grande" charset="0"/>
        <a:buChar char="•"/>
        <a:defRPr sz="2400" kern="1200">
          <a:solidFill>
            <a:schemeClr val="accent1"/>
          </a:solidFill>
          <a:latin typeface="Verdana"/>
          <a:ea typeface="ヒラギノ角ゴ Pro W3" charset="0"/>
          <a:cs typeface="+mn-cs"/>
        </a:defRPr>
      </a:lvl2pPr>
      <a:lvl3pPr marL="1143000" indent="-228600" algn="l" defTabSz="457200" rtl="0" eaLnBrk="1" fontAlgn="base" hangingPunct="1">
        <a:spcBef>
          <a:spcPct val="20000"/>
        </a:spcBef>
        <a:spcAft>
          <a:spcPct val="0"/>
        </a:spcAft>
        <a:buClr>
          <a:schemeClr val="bg1"/>
        </a:buClr>
        <a:buFont typeface="Lucida Grande" charset="0"/>
        <a:buChar char="•"/>
        <a:defRPr kern="1200">
          <a:solidFill>
            <a:schemeClr val="accent1"/>
          </a:solidFill>
          <a:latin typeface="Verdana"/>
          <a:ea typeface="ヒラギノ角ゴ Pro W3" charset="0"/>
          <a:cs typeface="+mn-cs"/>
        </a:defRPr>
      </a:lvl3pPr>
      <a:lvl4pPr marL="1600200" indent="-228600" algn="l" defTabSz="457200" rtl="0" eaLnBrk="1" fontAlgn="base" hangingPunct="1">
        <a:spcBef>
          <a:spcPct val="20000"/>
        </a:spcBef>
        <a:spcAft>
          <a:spcPct val="0"/>
        </a:spcAft>
        <a:buClr>
          <a:schemeClr val="bg1"/>
        </a:buClr>
        <a:buFont typeface="Lucida Grande" charset="0"/>
        <a:buChar char="•"/>
        <a:defRPr sz="1400" kern="1200">
          <a:solidFill>
            <a:schemeClr val="accent1"/>
          </a:solidFill>
          <a:latin typeface="Verdana"/>
          <a:ea typeface="ヒラギノ角ゴ Pro W3" charset="0"/>
          <a:cs typeface="+mn-cs"/>
        </a:defRPr>
      </a:lvl4pPr>
      <a:lvl5pPr marL="2057400" indent="-228600" algn="l" defTabSz="457200" rtl="0" eaLnBrk="1" fontAlgn="base" hangingPunct="1">
        <a:spcBef>
          <a:spcPct val="20000"/>
        </a:spcBef>
        <a:spcAft>
          <a:spcPct val="0"/>
        </a:spcAft>
        <a:buClr>
          <a:schemeClr val="bg1"/>
        </a:buClr>
        <a:buFont typeface="Lucida Grande" charset="0"/>
        <a:buChar char="•"/>
        <a:defRPr sz="1200" kern="1200">
          <a:solidFill>
            <a:schemeClr val="accent1"/>
          </a:solidFill>
          <a:latin typeface="Verdana"/>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hf hdr="0" ftr="0"/>
  <p:txStyles>
    <p:titleStyle>
      <a:lvl1pPr algn="ctr" defTabSz="457200"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4512" y="474663"/>
            <a:ext cx="8054976" cy="72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t>Klikk for å redigere tittelstil</a:t>
            </a:r>
            <a:endParaRPr lang="en-US"/>
          </a:p>
        </p:txBody>
      </p:sp>
      <p:sp>
        <p:nvSpPr>
          <p:cNvPr id="1027" name="Text Placeholder 2"/>
          <p:cNvSpPr>
            <a:spLocks noGrp="1"/>
          </p:cNvSpPr>
          <p:nvPr>
            <p:ph type="body" idx="1"/>
          </p:nvPr>
        </p:nvSpPr>
        <p:spPr bwMode="auto">
          <a:xfrm>
            <a:off x="544512" y="1200150"/>
            <a:ext cx="8054976" cy="325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2376488" y="4743450"/>
            <a:ext cx="719137" cy="274638"/>
          </a:xfrm>
          <a:prstGeom prst="rect">
            <a:avLst/>
          </a:prstGeom>
        </p:spPr>
        <p:txBody>
          <a:bodyPr vert="horz" lIns="0" tIns="0" rIns="0" bIns="0" rtlCol="0" anchor="t" anchorCtr="0"/>
          <a:lstStyle>
            <a:lvl1pPr algn="ctr" fontAlgn="auto">
              <a:spcBef>
                <a:spcPts val="0"/>
              </a:spcBef>
              <a:spcAft>
                <a:spcPts val="0"/>
              </a:spcAft>
              <a:defRPr sz="700" kern="1200" dirty="0">
                <a:solidFill>
                  <a:schemeClr val="accent1"/>
                </a:solidFill>
                <a:latin typeface="Verdana"/>
                <a:ea typeface="+mn-ea"/>
                <a:cs typeface="+mn-cs"/>
              </a:defRPr>
            </a:lvl1pPr>
          </a:lstStyle>
          <a:p>
            <a:pPr>
              <a:defRPr/>
            </a:pPr>
            <a:endParaRPr lang="en-US"/>
          </a:p>
        </p:txBody>
      </p:sp>
      <p:sp>
        <p:nvSpPr>
          <p:cNvPr id="6" name="Slide Number Placeholder 5"/>
          <p:cNvSpPr>
            <a:spLocks noGrp="1"/>
          </p:cNvSpPr>
          <p:nvPr>
            <p:ph type="sldNum" sz="quarter" idx="4"/>
          </p:nvPr>
        </p:nvSpPr>
        <p:spPr>
          <a:xfrm>
            <a:off x="544512" y="4743450"/>
            <a:ext cx="990600" cy="274638"/>
          </a:xfrm>
          <a:prstGeom prst="rect">
            <a:avLst/>
          </a:prstGeom>
        </p:spPr>
        <p:txBody>
          <a:bodyPr vert="horz" lIns="0" tIns="0" rIns="0" bIns="0" rtlCol="0" anchor="t" anchorCtr="0"/>
          <a:lstStyle>
            <a:lvl1pPr algn="l" fontAlgn="auto">
              <a:spcBef>
                <a:spcPts val="0"/>
              </a:spcBef>
              <a:spcAft>
                <a:spcPts val="0"/>
              </a:spcAft>
              <a:defRPr sz="700" kern="1200">
                <a:solidFill>
                  <a:schemeClr val="accent1"/>
                </a:solidFill>
                <a:latin typeface="Verdana"/>
                <a:ea typeface="+mn-ea"/>
                <a:cs typeface="+mn-cs"/>
              </a:defRPr>
            </a:lvl1pPr>
          </a:lstStyle>
          <a:p>
            <a:pPr>
              <a:defRPr/>
            </a:pPr>
            <a:fld id="{274163BF-3E4A-4244-83B4-CEE568E0BFC0}" type="slidenum">
              <a:rPr lang="en-US" smtClean="0"/>
              <a:pPr>
                <a:defRPr/>
              </a:pPr>
              <a:t>‹#›</a:t>
            </a:fld>
            <a:endParaRPr lang="en-US"/>
          </a:p>
        </p:txBody>
      </p:sp>
      <p:pic>
        <p:nvPicPr>
          <p:cNvPr id="1030" name="Picture 6" descr="Helfologo-rg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75550" y="4602163"/>
            <a:ext cx="1023938"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p:cNvCxnSpPr>
            <a:cxnSpLocks/>
          </p:cNvCxnSpPr>
          <p:nvPr/>
        </p:nvCxnSpPr>
        <p:spPr>
          <a:xfrm>
            <a:off x="727023" y="4805363"/>
            <a:ext cx="1649465" cy="0"/>
          </a:xfrm>
          <a:prstGeom prst="line">
            <a:avLst/>
          </a:prstGeom>
          <a:ln w="31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95625" y="4805363"/>
            <a:ext cx="4219575" cy="0"/>
          </a:xfrm>
          <a:prstGeom prst="line">
            <a:avLst/>
          </a:prstGeom>
          <a:ln w="31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60447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Lst>
  <p:hf hdr="0" ftr="0"/>
  <p:txStyles>
    <p:titleStyle>
      <a:lvl1pPr algn="l" defTabSz="457200" rtl="0" eaLnBrk="1" fontAlgn="base" hangingPunct="1">
        <a:spcBef>
          <a:spcPct val="0"/>
        </a:spcBef>
        <a:spcAft>
          <a:spcPct val="0"/>
        </a:spcAft>
        <a:defRPr sz="2800" b="1" kern="1200">
          <a:solidFill>
            <a:schemeClr val="accent1"/>
          </a:solidFill>
          <a:latin typeface="Verdana"/>
          <a:ea typeface="ヒラギノ角ゴ Pro W3" charset="0"/>
          <a:cs typeface="ヒラギノ角ゴ Pro W3" charset="0"/>
        </a:defRPr>
      </a:lvl1pPr>
      <a:lvl2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2pPr>
      <a:lvl3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3pPr>
      <a:lvl4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4pPr>
      <a:lvl5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5pPr>
      <a:lvl6pPr marL="4572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6pPr>
      <a:lvl7pPr marL="9144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7pPr>
      <a:lvl8pPr marL="13716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8pPr>
      <a:lvl9pPr marL="18288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Clr>
          <a:schemeClr val="accent3"/>
        </a:buClr>
        <a:buFont typeface="Lucida Grande" charset="0"/>
        <a:buChar char="•"/>
        <a:defRPr sz="2800" kern="1200">
          <a:solidFill>
            <a:schemeClr val="accent1"/>
          </a:solidFill>
          <a:latin typeface="Verdana"/>
          <a:ea typeface="ヒラギノ角ゴ Pro W3" charset="0"/>
          <a:cs typeface="ヒラギノ角ゴ Pro W3" charset="0"/>
        </a:defRPr>
      </a:lvl1pPr>
      <a:lvl2pPr marL="742950" indent="-285750" algn="l" defTabSz="457200" rtl="0" eaLnBrk="1" fontAlgn="base" hangingPunct="1">
        <a:spcBef>
          <a:spcPct val="20000"/>
        </a:spcBef>
        <a:spcAft>
          <a:spcPct val="0"/>
        </a:spcAft>
        <a:buClr>
          <a:schemeClr val="accent2"/>
        </a:buClr>
        <a:buFont typeface="Lucida Grande" charset="0"/>
        <a:buChar char="•"/>
        <a:defRPr sz="2400" kern="1200">
          <a:solidFill>
            <a:schemeClr val="accent1"/>
          </a:solidFill>
          <a:latin typeface="Verdana"/>
          <a:ea typeface="ヒラギノ角ゴ Pro W3" charset="0"/>
          <a:cs typeface="+mn-cs"/>
        </a:defRPr>
      </a:lvl2pPr>
      <a:lvl3pPr marL="1143000" indent="-228600" algn="l" defTabSz="457200" rtl="0" eaLnBrk="1" fontAlgn="base" hangingPunct="1">
        <a:spcBef>
          <a:spcPct val="20000"/>
        </a:spcBef>
        <a:spcAft>
          <a:spcPct val="0"/>
        </a:spcAft>
        <a:buClr>
          <a:schemeClr val="accent2"/>
        </a:buClr>
        <a:buFont typeface="Lucida Grande" charset="0"/>
        <a:buChar char="•"/>
        <a:defRPr kern="1200">
          <a:solidFill>
            <a:schemeClr val="accent1"/>
          </a:solidFill>
          <a:latin typeface="Verdana"/>
          <a:ea typeface="ヒラギノ角ゴ Pro W3" charset="0"/>
          <a:cs typeface="+mn-cs"/>
        </a:defRPr>
      </a:lvl3pPr>
      <a:lvl4pPr marL="1600200" indent="-228600" algn="l" defTabSz="457200" rtl="0" eaLnBrk="1" fontAlgn="base" hangingPunct="1">
        <a:spcBef>
          <a:spcPct val="20000"/>
        </a:spcBef>
        <a:spcAft>
          <a:spcPct val="0"/>
        </a:spcAft>
        <a:buClr>
          <a:schemeClr val="accent2"/>
        </a:buClr>
        <a:buFont typeface="Lucida Grande" charset="0"/>
        <a:buChar char="•"/>
        <a:defRPr sz="1400" kern="1200">
          <a:solidFill>
            <a:schemeClr val="accent1"/>
          </a:solidFill>
          <a:latin typeface="Verdana"/>
          <a:ea typeface="ヒラギノ角ゴ Pro W3" charset="0"/>
          <a:cs typeface="+mn-cs"/>
        </a:defRPr>
      </a:lvl4pPr>
      <a:lvl5pPr marL="2057400" indent="-228600" algn="l" defTabSz="457200" rtl="0" eaLnBrk="1" fontAlgn="base" hangingPunct="1">
        <a:spcBef>
          <a:spcPct val="20000"/>
        </a:spcBef>
        <a:spcAft>
          <a:spcPct val="0"/>
        </a:spcAft>
        <a:buClr>
          <a:schemeClr val="accent2"/>
        </a:buClr>
        <a:buFont typeface="Lucida Grande" charset="0"/>
        <a:buChar char="•"/>
        <a:defRPr sz="1200" kern="1200">
          <a:solidFill>
            <a:schemeClr val="accent1"/>
          </a:solidFill>
          <a:latin typeface="Verdana"/>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0" descr="Hoved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4" y="4407697"/>
            <a:ext cx="15652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ltLang="nb-NO"/>
              <a:t>Klikk for å redigere tittelstil</a:t>
            </a:r>
          </a:p>
        </p:txBody>
      </p:sp>
      <p:sp>
        <p:nvSpPr>
          <p:cNvPr id="1028" name="Rectangle 4"/>
          <p:cNvSpPr>
            <a:spLocks noGrp="1" noChangeArrowheads="1"/>
          </p:cNvSpPr>
          <p:nvPr>
            <p:ph type="dt" sz="half" idx="2"/>
          </p:nvPr>
        </p:nvSpPr>
        <p:spPr bwMode="auto">
          <a:xfrm>
            <a:off x="5651500" y="4806553"/>
            <a:ext cx="1657350" cy="2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solidFill>
                  <a:srgbClr val="000000"/>
                </a:solidFill>
                <a:latin typeface="Arial" charset="0"/>
                <a:cs typeface="+mn-cs"/>
              </a:defRPr>
            </a:lvl1pPr>
          </a:lstStyle>
          <a:p>
            <a:pPr defTabSz="914400">
              <a:defRPr/>
            </a:pPr>
            <a:fld id="{41F3EF20-9114-421B-9A48-0EAD1E394D5D}" type="datetime1">
              <a:rPr lang="nb-NO" altLang="nb-NO">
                <a:ea typeface="+mn-ea"/>
              </a:rPr>
              <a:pPr defTabSz="914400">
                <a:defRPr/>
              </a:pPr>
              <a:t>27.04.2023</a:t>
            </a:fld>
            <a:r>
              <a:rPr lang="nb-NO" altLang="nb-NO">
                <a:ea typeface="+mn-ea"/>
              </a:rPr>
              <a:t>17.2.2009</a:t>
            </a:r>
          </a:p>
        </p:txBody>
      </p:sp>
      <p:sp>
        <p:nvSpPr>
          <p:cNvPr id="4101" name="Rectangle 3"/>
          <p:cNvSpPr>
            <a:spLocks noGrp="1" noChangeArrowheads="1"/>
          </p:cNvSpPr>
          <p:nvPr>
            <p:ph type="body" idx="1"/>
          </p:nvPr>
        </p:nvSpPr>
        <p:spPr bwMode="auto">
          <a:xfrm>
            <a:off x="457200" y="1221581"/>
            <a:ext cx="8229600" cy="337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1029" name="Rectangle 5"/>
          <p:cNvSpPr>
            <a:spLocks noGrp="1" noChangeArrowheads="1"/>
          </p:cNvSpPr>
          <p:nvPr>
            <p:ph type="ftr" sz="quarter" idx="3"/>
          </p:nvPr>
        </p:nvSpPr>
        <p:spPr bwMode="auto">
          <a:xfrm>
            <a:off x="2195513" y="4806553"/>
            <a:ext cx="3327400" cy="2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Arial" charset="0"/>
                <a:cs typeface="+mn-cs"/>
              </a:defRPr>
            </a:lvl1pPr>
          </a:lstStyle>
          <a:p>
            <a:pPr defTabSz="914400">
              <a:defRPr/>
            </a:pPr>
            <a:r>
              <a:rPr lang="nb-NO" altLang="nb-NO">
                <a:ea typeface="+mn-ea"/>
              </a:rPr>
              <a:t>Pål Alm-Kruse                                                             .Torunn Janbu</a:t>
            </a:r>
          </a:p>
        </p:txBody>
      </p:sp>
      <p:sp>
        <p:nvSpPr>
          <p:cNvPr id="1030" name="Rectangle 6"/>
          <p:cNvSpPr>
            <a:spLocks noGrp="1" noChangeArrowheads="1"/>
          </p:cNvSpPr>
          <p:nvPr>
            <p:ph type="sldNum" sz="quarter" idx="4"/>
          </p:nvPr>
        </p:nvSpPr>
        <p:spPr bwMode="auto">
          <a:xfrm>
            <a:off x="7380288" y="4806553"/>
            <a:ext cx="1268412" cy="2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solidFill>
                  <a:srgbClr val="000000"/>
                </a:solidFill>
                <a:latin typeface="Arial" charset="0"/>
                <a:cs typeface="+mn-cs"/>
              </a:defRPr>
            </a:lvl1pPr>
          </a:lstStyle>
          <a:p>
            <a:pPr defTabSz="914400">
              <a:defRPr/>
            </a:pPr>
            <a:r>
              <a:rPr lang="nb-NO" altLang="nb-NO">
                <a:ea typeface="+mn-ea"/>
              </a:rPr>
              <a:t>Side </a:t>
            </a:r>
            <a:fld id="{04F02109-D8CB-4F2C-8FF8-BA8B8E64C349}" type="slidenum">
              <a:rPr lang="nb-NO" altLang="nb-NO">
                <a:ea typeface="+mn-ea"/>
              </a:rPr>
              <a:pPr defTabSz="914400">
                <a:defRPr/>
              </a:pPr>
              <a:t>‹#›</a:t>
            </a:fld>
            <a:endParaRPr lang="nb-NO" altLang="nb-NO">
              <a:ea typeface="+mn-ea"/>
            </a:endParaRPr>
          </a:p>
        </p:txBody>
      </p:sp>
      <p:sp>
        <p:nvSpPr>
          <p:cNvPr id="4104" name="Line 7"/>
          <p:cNvSpPr>
            <a:spLocks noChangeShapeType="1"/>
          </p:cNvSpPr>
          <p:nvPr/>
        </p:nvSpPr>
        <p:spPr bwMode="auto">
          <a:xfrm>
            <a:off x="5580063" y="4839893"/>
            <a:ext cx="0" cy="3036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nb-NO">
              <a:solidFill>
                <a:srgbClr val="000000"/>
              </a:solidFill>
              <a:latin typeface="Verdana" pitchFamily="34" charset="0"/>
              <a:ea typeface="+mn-ea"/>
              <a:cs typeface="Arial" charset="0"/>
            </a:endParaRPr>
          </a:p>
        </p:txBody>
      </p:sp>
    </p:spTree>
    <p:extLst>
      <p:ext uri="{BB962C8B-B14F-4D97-AF65-F5344CB8AC3E}">
        <p14:creationId xmlns:p14="http://schemas.microsoft.com/office/powerpoint/2010/main" val="196955850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266700" indent="-266700" algn="l" rtl="0" eaLnBrk="0" fontAlgn="base" hangingPunct="0">
        <a:spcBef>
          <a:spcPct val="20000"/>
        </a:spcBef>
        <a:spcAft>
          <a:spcPct val="0"/>
        </a:spcAft>
        <a:buClr>
          <a:srgbClr val="CC0000"/>
        </a:buClr>
        <a:buChar char="•"/>
        <a:defRPr sz="2800">
          <a:solidFill>
            <a:schemeClr val="tx1"/>
          </a:solidFill>
          <a:latin typeface="+mn-lt"/>
          <a:ea typeface="+mn-ea"/>
          <a:cs typeface="+mn-cs"/>
        </a:defRPr>
      </a:lvl1pPr>
      <a:lvl2pPr marL="533400" indent="-265113" algn="l" rtl="0" eaLnBrk="0" fontAlgn="base" hangingPunct="0">
        <a:spcBef>
          <a:spcPct val="20000"/>
        </a:spcBef>
        <a:spcAft>
          <a:spcPct val="0"/>
        </a:spcAft>
        <a:buClr>
          <a:srgbClr val="CC0000"/>
        </a:buClr>
        <a:buChar char="•"/>
        <a:defRPr sz="2400">
          <a:solidFill>
            <a:schemeClr val="tx1"/>
          </a:solidFill>
          <a:latin typeface="+mn-lt"/>
        </a:defRPr>
      </a:lvl2pPr>
      <a:lvl3pPr marL="801688" indent="-266700" algn="l" rtl="0" eaLnBrk="0" fontAlgn="base" hangingPunct="0">
        <a:spcBef>
          <a:spcPct val="20000"/>
        </a:spcBef>
        <a:spcAft>
          <a:spcPct val="0"/>
        </a:spcAft>
        <a:buClr>
          <a:srgbClr val="CC0000"/>
        </a:buClr>
        <a:buChar char="•"/>
        <a:defRPr sz="2400" i="1">
          <a:solidFill>
            <a:schemeClr val="tx1"/>
          </a:solidFill>
          <a:latin typeface="+mn-lt"/>
        </a:defRPr>
      </a:lvl3pPr>
      <a:lvl4pPr marL="1076325" indent="-273050" algn="l" rtl="0" eaLnBrk="0" fontAlgn="base" hangingPunct="0">
        <a:spcBef>
          <a:spcPct val="20000"/>
        </a:spcBef>
        <a:spcAft>
          <a:spcPct val="0"/>
        </a:spcAft>
        <a:buClr>
          <a:srgbClr val="CC0000"/>
        </a:buClr>
        <a:buChar char="•"/>
        <a:defRPr sz="2000">
          <a:solidFill>
            <a:schemeClr val="tx1"/>
          </a:solidFill>
          <a:latin typeface="+mn-lt"/>
        </a:defRPr>
      </a:lvl4pPr>
      <a:lvl5pPr marL="1344613" indent="-266700" algn="l" rtl="0" eaLnBrk="0" fontAlgn="base" hangingPunct="0">
        <a:spcBef>
          <a:spcPct val="20000"/>
        </a:spcBef>
        <a:spcAft>
          <a:spcPct val="0"/>
        </a:spcAft>
        <a:buClr>
          <a:srgbClr val="CC0000"/>
        </a:buClr>
        <a:buChar char="•"/>
        <a:defRPr sz="2000" i="1">
          <a:solidFill>
            <a:schemeClr val="tx1"/>
          </a:solidFill>
          <a:latin typeface="+mn-lt"/>
        </a:defRPr>
      </a:lvl5pPr>
      <a:lvl6pPr marL="1801813" indent="-266700" algn="l" rtl="0" fontAlgn="base">
        <a:spcBef>
          <a:spcPct val="20000"/>
        </a:spcBef>
        <a:spcAft>
          <a:spcPct val="0"/>
        </a:spcAft>
        <a:buClr>
          <a:srgbClr val="CC0000"/>
        </a:buClr>
        <a:buChar char="•"/>
        <a:defRPr sz="2000" i="1">
          <a:solidFill>
            <a:schemeClr val="tx1"/>
          </a:solidFill>
          <a:latin typeface="+mn-lt"/>
        </a:defRPr>
      </a:lvl6pPr>
      <a:lvl7pPr marL="2259013" indent="-266700" algn="l" rtl="0" fontAlgn="base">
        <a:spcBef>
          <a:spcPct val="20000"/>
        </a:spcBef>
        <a:spcAft>
          <a:spcPct val="0"/>
        </a:spcAft>
        <a:buClr>
          <a:srgbClr val="CC0000"/>
        </a:buClr>
        <a:buChar char="•"/>
        <a:defRPr sz="2000" i="1">
          <a:solidFill>
            <a:schemeClr val="tx1"/>
          </a:solidFill>
          <a:latin typeface="+mn-lt"/>
        </a:defRPr>
      </a:lvl7pPr>
      <a:lvl8pPr marL="2716213" indent="-266700" algn="l" rtl="0" fontAlgn="base">
        <a:spcBef>
          <a:spcPct val="20000"/>
        </a:spcBef>
        <a:spcAft>
          <a:spcPct val="0"/>
        </a:spcAft>
        <a:buClr>
          <a:srgbClr val="CC0000"/>
        </a:buClr>
        <a:buChar char="•"/>
        <a:defRPr sz="2000" i="1">
          <a:solidFill>
            <a:schemeClr val="tx1"/>
          </a:solidFill>
          <a:latin typeface="+mn-lt"/>
        </a:defRPr>
      </a:lvl8pPr>
      <a:lvl9pPr marL="3173413" indent="-266700" algn="l" rtl="0" fontAlgn="base">
        <a:spcBef>
          <a:spcPct val="20000"/>
        </a:spcBef>
        <a:spcAft>
          <a:spcPct val="0"/>
        </a:spcAft>
        <a:buClr>
          <a:srgbClr val="CC0000"/>
        </a:buClr>
        <a:buChar char="•"/>
        <a:defRPr sz="2000" i="1">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av.no/rettskildene/Vedlegg/vedlegg-4a-til-5-4-kollektivavtalen-01.01.2009?utm_source=kurs&amp;utm_medium=pdf&amp;utm_campaign=Lege_2018_02_0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post@helfo.n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helfo.no/takster/regelverk-og-takstar-for-lege#legens-bruk-av-hjelpepersonel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s://www.helfo.no/om-helfo/slik-kontrollerer-helfo-helseaktoren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5.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5.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post@helfo.no"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BC4E517-AA43-F9BF-D8FA-2FE7DBD55254}"/>
              </a:ext>
            </a:extLst>
          </p:cNvPr>
          <p:cNvPicPr>
            <a:picLocks noChangeAspect="1"/>
          </p:cNvPicPr>
          <p:nvPr/>
        </p:nvPicPr>
        <p:blipFill>
          <a:blip r:embed="rId3"/>
          <a:stretch>
            <a:fillRect/>
          </a:stretch>
        </p:blipFill>
        <p:spPr>
          <a:xfrm>
            <a:off x="65962" y="3171566"/>
            <a:ext cx="4323883" cy="1971935"/>
          </a:xfrm>
          <a:prstGeom prst="rect">
            <a:avLst/>
          </a:prstGeom>
        </p:spPr>
      </p:pic>
      <p:pic>
        <p:nvPicPr>
          <p:cNvPr id="8" name="Bilde 7">
            <a:extLst>
              <a:ext uri="{FF2B5EF4-FFF2-40B4-BE49-F238E27FC236}">
                <a16:creationId xmlns:a16="http://schemas.microsoft.com/office/drawing/2014/main" id="{79DFB347-15AF-0771-5DA8-D94A747F6DE4}"/>
              </a:ext>
            </a:extLst>
          </p:cNvPr>
          <p:cNvPicPr>
            <a:picLocks noChangeAspect="1"/>
          </p:cNvPicPr>
          <p:nvPr/>
        </p:nvPicPr>
        <p:blipFill>
          <a:blip r:embed="rId4"/>
          <a:stretch>
            <a:fillRect/>
          </a:stretch>
        </p:blipFill>
        <p:spPr>
          <a:xfrm>
            <a:off x="4501360" y="3410713"/>
            <a:ext cx="4576677" cy="1732788"/>
          </a:xfrm>
          <a:prstGeom prst="rect">
            <a:avLst/>
          </a:prstGeom>
        </p:spPr>
      </p:pic>
      <p:sp>
        <p:nvSpPr>
          <p:cNvPr id="3" name="Tittel 1">
            <a:extLst>
              <a:ext uri="{FF2B5EF4-FFF2-40B4-BE49-F238E27FC236}">
                <a16:creationId xmlns:a16="http://schemas.microsoft.com/office/drawing/2014/main" id="{E91479B0-3E37-43A2-90FC-C41FEB721DED}"/>
              </a:ext>
            </a:extLst>
          </p:cNvPr>
          <p:cNvSpPr>
            <a:spLocks noGrp="1"/>
          </p:cNvSpPr>
          <p:nvPr>
            <p:ph type="title"/>
          </p:nvPr>
        </p:nvSpPr>
        <p:spPr>
          <a:xfrm>
            <a:off x="393191" y="97275"/>
            <a:ext cx="8229600" cy="2032492"/>
          </a:xfrm>
        </p:spPr>
        <p:txBody>
          <a:bodyPr>
            <a:normAutofit/>
          </a:bodyPr>
          <a:lstStyle/>
          <a:p>
            <a:pPr algn="ctr"/>
            <a:r>
              <a:rPr lang="nb-NO" sz="4000" dirty="0" err="1">
                <a:solidFill>
                  <a:schemeClr val="accent4">
                    <a:lumMod val="50000"/>
                  </a:schemeClr>
                </a:solidFill>
              </a:rPr>
              <a:t>Takstar</a:t>
            </a:r>
            <a:r>
              <a:rPr lang="nb-NO" sz="4000" dirty="0">
                <a:solidFill>
                  <a:schemeClr val="accent4">
                    <a:lumMod val="50000"/>
                  </a:schemeClr>
                </a:solidFill>
              </a:rPr>
              <a:t> og regelverk </a:t>
            </a:r>
            <a:br>
              <a:rPr lang="nb-NO" dirty="0">
                <a:solidFill>
                  <a:schemeClr val="accent4">
                    <a:lumMod val="50000"/>
                  </a:schemeClr>
                </a:solidFill>
              </a:rPr>
            </a:br>
            <a:r>
              <a:rPr lang="nb-NO" sz="2800" dirty="0" err="1">
                <a:solidFill>
                  <a:schemeClr val="accent4">
                    <a:lumMod val="50000"/>
                  </a:schemeClr>
                </a:solidFill>
              </a:rPr>
              <a:t>Avtalespesialistar</a:t>
            </a:r>
            <a:br>
              <a:rPr lang="nb-NO" dirty="0"/>
            </a:br>
            <a:endParaRPr lang="nb-NO" dirty="0"/>
          </a:p>
        </p:txBody>
      </p:sp>
      <p:sp>
        <p:nvSpPr>
          <p:cNvPr id="4" name="Tittel 1">
            <a:extLst>
              <a:ext uri="{FF2B5EF4-FFF2-40B4-BE49-F238E27FC236}">
                <a16:creationId xmlns:a16="http://schemas.microsoft.com/office/drawing/2014/main" id="{98A459CC-0BB7-A8D6-7FCC-B127ADB2CE27}"/>
              </a:ext>
            </a:extLst>
          </p:cNvPr>
          <p:cNvSpPr txBox="1">
            <a:spLocks/>
          </p:cNvSpPr>
          <p:nvPr/>
        </p:nvSpPr>
        <p:spPr bwMode="auto">
          <a:xfrm>
            <a:off x="1398306" y="1760060"/>
            <a:ext cx="6219369" cy="18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fontScale="45000" lnSpcReduction="20000"/>
          </a:bodyPr>
          <a:lstStyle>
            <a:lvl1pPr algn="l" defTabSz="457200" rtl="0" eaLnBrk="1" fontAlgn="base" hangingPunct="1">
              <a:spcBef>
                <a:spcPct val="0"/>
              </a:spcBef>
              <a:spcAft>
                <a:spcPct val="0"/>
              </a:spcAft>
              <a:defRPr sz="3600" b="1" i="0" kern="1200">
                <a:solidFill>
                  <a:srgbClr val="003057"/>
                </a:solidFill>
                <a:latin typeface="Verdana"/>
                <a:ea typeface="ヒラギノ角ゴ Pro W3" charset="0"/>
                <a:cs typeface="ヒラギノ角ゴ Pro W3" charset="0"/>
              </a:defRPr>
            </a:lvl1pPr>
            <a:lvl2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2pPr>
            <a:lvl3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3pPr>
            <a:lvl4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4pPr>
            <a:lvl5pPr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5pPr>
            <a:lvl6pPr marL="4572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6pPr>
            <a:lvl7pPr marL="9144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7pPr>
            <a:lvl8pPr marL="13716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8pPr>
            <a:lvl9pPr marL="1828800" algn="l" defTabSz="457200" rtl="0" eaLnBrk="1" fontAlgn="base" hangingPunct="1">
              <a:spcBef>
                <a:spcPct val="0"/>
              </a:spcBef>
              <a:spcAft>
                <a:spcPct val="0"/>
              </a:spcAft>
              <a:defRPr sz="2800" b="1">
                <a:solidFill>
                  <a:schemeClr val="tx1"/>
                </a:solidFill>
                <a:latin typeface="Verdana" charset="0"/>
                <a:ea typeface="ヒラギノ角ゴ Pro W3" charset="0"/>
                <a:cs typeface="ヒラギノ角ゴ Pro W3" charset="0"/>
              </a:defRPr>
            </a:lvl9pPr>
          </a:lstStyle>
          <a:p>
            <a:pPr algn="ctr"/>
            <a:endParaRPr lang="nb-NO" sz="6100" dirty="0"/>
          </a:p>
          <a:p>
            <a:pPr algn="ctr"/>
            <a:r>
              <a:rPr lang="nb-NO" dirty="0"/>
              <a:t>22.April 2023</a:t>
            </a:r>
          </a:p>
          <a:p>
            <a:pPr algn="ctr"/>
            <a:endParaRPr lang="nb-NO" sz="6100" dirty="0"/>
          </a:p>
          <a:p>
            <a:pPr algn="ctr"/>
            <a:endParaRPr lang="nb-NO" dirty="0"/>
          </a:p>
          <a:p>
            <a:pPr algn="ctr"/>
            <a:r>
              <a:rPr lang="nb-NO" dirty="0"/>
              <a:t>Pål Alm Kruse, Legeforeningen</a:t>
            </a:r>
          </a:p>
          <a:p>
            <a:pPr algn="ctr"/>
            <a:endParaRPr lang="nb-NO" dirty="0"/>
          </a:p>
          <a:p>
            <a:pPr algn="ctr"/>
            <a:r>
              <a:rPr lang="nb-NO" sz="3600" dirty="0"/>
              <a:t>Torill Nydal, Helfo</a:t>
            </a:r>
          </a:p>
          <a:p>
            <a:endParaRPr lang="nb-NO" dirty="0"/>
          </a:p>
        </p:txBody>
      </p:sp>
    </p:spTree>
    <p:extLst>
      <p:ext uri="{BB962C8B-B14F-4D97-AF65-F5344CB8AC3E}">
        <p14:creationId xmlns:p14="http://schemas.microsoft.com/office/powerpoint/2010/main" val="32658463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tel 1"/>
          <p:cNvSpPr>
            <a:spLocks noGrp="1"/>
          </p:cNvSpPr>
          <p:nvPr>
            <p:ph type="title"/>
          </p:nvPr>
        </p:nvSpPr>
        <p:spPr>
          <a:xfrm>
            <a:off x="514350" y="234554"/>
            <a:ext cx="8229600" cy="638175"/>
          </a:xfrm>
        </p:spPr>
        <p:txBody>
          <a:bodyPr/>
          <a:lstStyle/>
          <a:p>
            <a:pPr algn="ctr"/>
            <a:r>
              <a:rPr lang="nb-NO" altLang="nb-NO"/>
              <a:t>Egenandeler</a:t>
            </a:r>
          </a:p>
        </p:txBody>
      </p:sp>
      <p:sp>
        <p:nvSpPr>
          <p:cNvPr id="3" name="Plassholder for innhold 2"/>
          <p:cNvSpPr>
            <a:spLocks noGrp="1"/>
          </p:cNvSpPr>
          <p:nvPr>
            <p:ph idx="1"/>
          </p:nvPr>
        </p:nvSpPr>
        <p:spPr>
          <a:xfrm>
            <a:off x="457200" y="773906"/>
            <a:ext cx="8229600" cy="3696891"/>
          </a:xfrm>
        </p:spPr>
        <p:txBody>
          <a:bodyPr/>
          <a:lstStyle/>
          <a:p>
            <a:pPr>
              <a:defRPr/>
            </a:pPr>
            <a:r>
              <a:rPr lang="nb-NO" sz="1800" dirty="0"/>
              <a:t>Frikort oppnås fra kr. 3 040</a:t>
            </a:r>
          </a:p>
          <a:p>
            <a:pPr marL="534988" lvl="2">
              <a:defRPr/>
            </a:pPr>
            <a:r>
              <a:rPr lang="nb-NO" sz="1800" dirty="0"/>
              <a:t>Frikort omfatter ikke egenbetalingstakstene 8 og 10</a:t>
            </a:r>
          </a:p>
          <a:p>
            <a:pPr>
              <a:defRPr/>
            </a:pPr>
            <a:r>
              <a:rPr lang="nb-NO" sz="1800" dirty="0"/>
              <a:t>Full refusjon (Folketrygden betaler)</a:t>
            </a:r>
          </a:p>
          <a:p>
            <a:pPr lvl="1">
              <a:defRPr/>
            </a:pPr>
            <a:r>
              <a:rPr lang="nb-NO" sz="1800" dirty="0"/>
              <a:t>Barn og unge under 16 år</a:t>
            </a:r>
          </a:p>
          <a:p>
            <a:pPr lvl="1">
              <a:defRPr/>
            </a:pPr>
            <a:r>
              <a:rPr lang="nb-NO" sz="1800" dirty="0" err="1"/>
              <a:t>Allmennfarlige</a:t>
            </a:r>
            <a:r>
              <a:rPr lang="nb-NO" sz="1800" dirty="0"/>
              <a:t> smittsomme sykdommer</a:t>
            </a:r>
          </a:p>
          <a:p>
            <a:pPr lvl="2">
              <a:defRPr/>
            </a:pPr>
            <a:r>
              <a:rPr lang="nb-NO" sz="1800" dirty="0"/>
              <a:t>Pasienten har grunn til å tro seg smittet</a:t>
            </a:r>
          </a:p>
          <a:p>
            <a:pPr lvl="1">
              <a:defRPr/>
            </a:pPr>
            <a:r>
              <a:rPr lang="nb-NO" sz="1800" dirty="0"/>
              <a:t>Gravide inkl. 6-ukers kontroll</a:t>
            </a:r>
          </a:p>
          <a:p>
            <a:pPr lvl="2">
              <a:defRPr/>
            </a:pPr>
            <a:r>
              <a:rPr lang="nb-NO" sz="1800" dirty="0"/>
              <a:t>Søknad om abort</a:t>
            </a:r>
          </a:p>
          <a:p>
            <a:pPr lvl="2">
              <a:defRPr/>
            </a:pPr>
            <a:r>
              <a:rPr lang="nb-NO" sz="1800" dirty="0"/>
              <a:t>Kun svangerskapsrelatert sykdom</a:t>
            </a:r>
          </a:p>
          <a:p>
            <a:pPr lvl="1">
              <a:defRPr/>
            </a:pPr>
            <a:r>
              <a:rPr lang="nb-NO" sz="1800" dirty="0"/>
              <a:t>Godkjent yrkesskade/yrkessykdom (vedtak fra NAV)</a:t>
            </a:r>
            <a:endParaRPr lang="nb-NO" sz="2000" dirty="0"/>
          </a:p>
          <a:p>
            <a:pPr lvl="1">
              <a:defRPr/>
            </a:pPr>
            <a:endParaRPr lang="nb-NO" sz="2000" dirty="0"/>
          </a:p>
          <a:p>
            <a:pPr lvl="1">
              <a:defRPr/>
            </a:pPr>
            <a:r>
              <a:rPr lang="nb-NO" sz="2000" dirty="0"/>
              <a:t> </a:t>
            </a:r>
          </a:p>
          <a:p>
            <a:pPr lvl="1">
              <a:defRPr/>
            </a:pPr>
            <a:endParaRPr lang="nb-NO" dirty="0"/>
          </a:p>
          <a:p>
            <a:pPr marL="268287" lvl="1" indent="0">
              <a:buFontTx/>
              <a:buNone/>
              <a:defRPr/>
            </a:pPr>
            <a:r>
              <a:rPr lang="nb-NO" dirty="0"/>
              <a:t>	</a:t>
            </a:r>
          </a:p>
          <a:p>
            <a:pPr>
              <a:defRPr/>
            </a:pPr>
            <a:endParaRPr lang="nb-NO" dirty="0"/>
          </a:p>
        </p:txBody>
      </p:sp>
      <p:sp>
        <p:nvSpPr>
          <p:cNvPr id="35844" name="Plassholder for bunntekst 3"/>
          <p:cNvSpPr>
            <a:spLocks noGrp="1"/>
          </p:cNvSpPr>
          <p:nvPr>
            <p:ph type="ftr" sz="quarter" idx="11"/>
          </p:nvPr>
        </p:nvSpPr>
        <p:spPr>
          <a:noFill/>
        </p:spPr>
        <p:txBody>
          <a:bodyPr/>
          <a:lstStyle>
            <a:lvl1pPr eaLnBrk="0" hangingPunct="0">
              <a:spcBef>
                <a:spcPct val="20000"/>
              </a:spcBef>
              <a:buClr>
                <a:srgbClr val="CC0000"/>
              </a:buClr>
              <a:buChar char="•"/>
              <a:defRPr sz="2800">
                <a:solidFill>
                  <a:schemeClr val="tx1"/>
                </a:solidFill>
                <a:latin typeface="Arial" charset="0"/>
              </a:defRPr>
            </a:lvl1pPr>
            <a:lvl2pPr marL="742950" indent="-285750" eaLnBrk="0" hangingPunct="0">
              <a:spcBef>
                <a:spcPct val="20000"/>
              </a:spcBef>
              <a:buClr>
                <a:srgbClr val="CC0000"/>
              </a:buClr>
              <a:buChar char="•"/>
              <a:defRPr sz="2400">
                <a:solidFill>
                  <a:schemeClr val="tx1"/>
                </a:solidFill>
                <a:latin typeface="Arial" charset="0"/>
              </a:defRPr>
            </a:lvl2pPr>
            <a:lvl3pPr marL="1143000" indent="-228600" eaLnBrk="0" hangingPunct="0">
              <a:spcBef>
                <a:spcPct val="20000"/>
              </a:spcBef>
              <a:buClr>
                <a:srgbClr val="CC0000"/>
              </a:buClr>
              <a:buChar char="•"/>
              <a:defRPr sz="2400" i="1">
                <a:solidFill>
                  <a:schemeClr val="tx1"/>
                </a:solidFill>
                <a:latin typeface="Arial" charset="0"/>
              </a:defRPr>
            </a:lvl3pPr>
            <a:lvl4pPr marL="1600200" indent="-228600" eaLnBrk="0" hangingPunct="0">
              <a:spcBef>
                <a:spcPct val="20000"/>
              </a:spcBef>
              <a:buClr>
                <a:srgbClr val="CC0000"/>
              </a:buClr>
              <a:buChar char="•"/>
              <a:defRPr sz="2000">
                <a:solidFill>
                  <a:schemeClr val="tx1"/>
                </a:solidFill>
                <a:latin typeface="Arial" charset="0"/>
              </a:defRPr>
            </a:lvl4pPr>
            <a:lvl5pPr marL="2057400" indent="-228600" eaLnBrk="0" hangingPunct="0">
              <a:spcBef>
                <a:spcPct val="20000"/>
              </a:spcBef>
              <a:buClr>
                <a:srgbClr val="CC0000"/>
              </a:buClr>
              <a:buChar char="•"/>
              <a:defRPr sz="2000" i="1">
                <a:solidFill>
                  <a:schemeClr val="tx1"/>
                </a:solidFill>
                <a:latin typeface="Arial" charset="0"/>
              </a:defRPr>
            </a:lvl5pPr>
            <a:lvl6pPr marL="2514600" indent="-228600" eaLnBrk="0" fontAlgn="base" hangingPunct="0">
              <a:spcBef>
                <a:spcPct val="20000"/>
              </a:spcBef>
              <a:spcAft>
                <a:spcPct val="0"/>
              </a:spcAft>
              <a:buClr>
                <a:srgbClr val="CC0000"/>
              </a:buClr>
              <a:buChar char="•"/>
              <a:defRPr sz="2000" i="1">
                <a:solidFill>
                  <a:schemeClr val="tx1"/>
                </a:solidFill>
                <a:latin typeface="Arial" charset="0"/>
              </a:defRPr>
            </a:lvl6pPr>
            <a:lvl7pPr marL="2971800" indent="-228600" eaLnBrk="0" fontAlgn="base" hangingPunct="0">
              <a:spcBef>
                <a:spcPct val="20000"/>
              </a:spcBef>
              <a:spcAft>
                <a:spcPct val="0"/>
              </a:spcAft>
              <a:buClr>
                <a:srgbClr val="CC0000"/>
              </a:buClr>
              <a:buChar char="•"/>
              <a:defRPr sz="2000" i="1">
                <a:solidFill>
                  <a:schemeClr val="tx1"/>
                </a:solidFill>
                <a:latin typeface="Arial" charset="0"/>
              </a:defRPr>
            </a:lvl7pPr>
            <a:lvl8pPr marL="3429000" indent="-228600" eaLnBrk="0" fontAlgn="base" hangingPunct="0">
              <a:spcBef>
                <a:spcPct val="20000"/>
              </a:spcBef>
              <a:spcAft>
                <a:spcPct val="0"/>
              </a:spcAft>
              <a:buClr>
                <a:srgbClr val="CC0000"/>
              </a:buClr>
              <a:buChar char="•"/>
              <a:defRPr sz="2000" i="1">
                <a:solidFill>
                  <a:schemeClr val="tx1"/>
                </a:solidFill>
                <a:latin typeface="Arial" charset="0"/>
              </a:defRPr>
            </a:lvl8pPr>
            <a:lvl9pPr marL="3886200" indent="-228600" eaLnBrk="0" fontAlgn="base" hangingPunct="0">
              <a:spcBef>
                <a:spcPct val="20000"/>
              </a:spcBef>
              <a:spcAft>
                <a:spcPct val="0"/>
              </a:spcAft>
              <a:buClr>
                <a:srgbClr val="CC0000"/>
              </a:buClr>
              <a:buChar char="•"/>
              <a:defRPr sz="2000" i="1">
                <a:solidFill>
                  <a:schemeClr val="tx1"/>
                </a:solidFill>
                <a:latin typeface="Arial"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nb-NO" altLang="nb-NO" sz="1200" b="1" i="0" u="none" strike="noStrike" kern="1200" cap="none" spc="0" normalizeH="0" baseline="0" noProof="0">
              <a:ln>
                <a:noFill/>
              </a:ln>
              <a:solidFill>
                <a:srgbClr val="000000"/>
              </a:solidFill>
              <a:effectLst/>
              <a:uLnTx/>
              <a:uFillTx/>
              <a:latin typeface="Verdana" pitchFamily="34" charset="0"/>
              <a:cs typeface="Arial" charset="0"/>
            </a:endParaRPr>
          </a:p>
        </p:txBody>
      </p:sp>
    </p:spTree>
    <p:extLst>
      <p:ext uri="{BB962C8B-B14F-4D97-AF65-F5344CB8AC3E}">
        <p14:creationId xmlns:p14="http://schemas.microsoft.com/office/powerpoint/2010/main" val="107399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a:xfrm>
            <a:off x="514350" y="234554"/>
            <a:ext cx="8229600" cy="638175"/>
          </a:xfrm>
        </p:spPr>
        <p:txBody>
          <a:bodyPr/>
          <a:lstStyle/>
          <a:p>
            <a:pPr algn="ctr"/>
            <a:r>
              <a:rPr lang="nb-NO" altLang="nb-NO"/>
              <a:t>Egenandeler</a:t>
            </a:r>
          </a:p>
        </p:txBody>
      </p:sp>
      <p:sp>
        <p:nvSpPr>
          <p:cNvPr id="3" name="Plassholder for innhold 2"/>
          <p:cNvSpPr>
            <a:spLocks noGrp="1"/>
          </p:cNvSpPr>
          <p:nvPr>
            <p:ph idx="1"/>
          </p:nvPr>
        </p:nvSpPr>
        <p:spPr>
          <a:xfrm>
            <a:off x="457200" y="897731"/>
            <a:ext cx="8229600" cy="3696891"/>
          </a:xfrm>
        </p:spPr>
        <p:txBody>
          <a:bodyPr/>
          <a:lstStyle/>
          <a:p>
            <a:pPr marL="268287" lvl="1" indent="0">
              <a:buFontTx/>
              <a:buNone/>
              <a:defRPr/>
            </a:pPr>
            <a:endParaRPr lang="nb-NO" sz="2000"/>
          </a:p>
          <a:p>
            <a:pPr lvl="1">
              <a:defRPr/>
            </a:pPr>
            <a:r>
              <a:rPr lang="nb-NO" sz="2000"/>
              <a:t> Kan man kreve pasienten for kostnader legen har som ikke står i normaltariffen? </a:t>
            </a:r>
            <a:r>
              <a:rPr lang="nb-NO" sz="2000" err="1"/>
              <a:t>Evt</a:t>
            </a:r>
            <a:r>
              <a:rPr lang="nb-NO" sz="2000"/>
              <a:t> for prosedyrer der honoraret ikke dekker utgifter godt nok?</a:t>
            </a:r>
          </a:p>
          <a:p>
            <a:pPr lvl="1">
              <a:defRPr/>
            </a:pPr>
            <a:endParaRPr lang="nb-NO"/>
          </a:p>
          <a:p>
            <a:pPr marL="268287" lvl="1" indent="0">
              <a:buFontTx/>
              <a:buNone/>
              <a:defRPr/>
            </a:pPr>
            <a:r>
              <a:rPr lang="nb-NO"/>
              <a:t>	</a:t>
            </a:r>
          </a:p>
          <a:p>
            <a:pPr>
              <a:defRPr/>
            </a:pPr>
            <a:endParaRPr lang="nb-NO"/>
          </a:p>
        </p:txBody>
      </p:sp>
    </p:spTree>
    <p:extLst>
      <p:ext uri="{BB962C8B-B14F-4D97-AF65-F5344CB8AC3E}">
        <p14:creationId xmlns:p14="http://schemas.microsoft.com/office/powerpoint/2010/main" val="363260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a:xfrm>
            <a:off x="514350" y="234554"/>
            <a:ext cx="8229600" cy="638175"/>
          </a:xfrm>
        </p:spPr>
        <p:txBody>
          <a:bodyPr/>
          <a:lstStyle/>
          <a:p>
            <a:pPr algn="ctr"/>
            <a:r>
              <a:rPr lang="nb-NO" altLang="nb-NO"/>
              <a:t>Egenandeler</a:t>
            </a:r>
          </a:p>
        </p:txBody>
      </p:sp>
      <p:sp>
        <p:nvSpPr>
          <p:cNvPr id="3" name="Plassholder for innhold 2"/>
          <p:cNvSpPr>
            <a:spLocks noGrp="1"/>
          </p:cNvSpPr>
          <p:nvPr>
            <p:ph idx="1"/>
          </p:nvPr>
        </p:nvSpPr>
        <p:spPr>
          <a:xfrm>
            <a:off x="457200" y="897731"/>
            <a:ext cx="8229600" cy="3696891"/>
          </a:xfrm>
        </p:spPr>
        <p:txBody>
          <a:bodyPr/>
          <a:lstStyle/>
          <a:p>
            <a:pPr marL="268287" lvl="1" indent="0">
              <a:buFontTx/>
              <a:buNone/>
              <a:defRPr/>
            </a:pPr>
            <a:endParaRPr lang="nb-NO" sz="2000"/>
          </a:p>
          <a:p>
            <a:pPr lvl="1">
              <a:defRPr/>
            </a:pPr>
            <a:r>
              <a:rPr lang="nb-NO" sz="2000"/>
              <a:t>Kan man kreve pasienten for kostnader legen har som ikke står i normaltariffen? </a:t>
            </a:r>
            <a:r>
              <a:rPr lang="nb-NO" sz="2000" err="1"/>
              <a:t>Evt</a:t>
            </a:r>
            <a:r>
              <a:rPr lang="nb-NO" sz="2000"/>
              <a:t> for prosedyrer der honoraret ikke dekker utgifter godt nok?</a:t>
            </a:r>
          </a:p>
          <a:p>
            <a:pPr lvl="1">
              <a:defRPr/>
            </a:pPr>
            <a:endParaRPr lang="nb-NO" sz="2000"/>
          </a:p>
          <a:p>
            <a:pPr lvl="1">
              <a:defRPr/>
            </a:pPr>
            <a:r>
              <a:rPr lang="nb-NO" sz="2000"/>
              <a:t>Nei – normaltariffen er uttømmende – kun egenandeler og egenbetaling som står der kan kreves!</a:t>
            </a:r>
          </a:p>
          <a:p>
            <a:pPr marL="534988" lvl="2" indent="0">
              <a:buNone/>
              <a:defRPr/>
            </a:pPr>
            <a:endParaRPr lang="nb-NO"/>
          </a:p>
          <a:p>
            <a:pPr marL="268287" lvl="1" indent="0">
              <a:buFontTx/>
              <a:buNone/>
              <a:defRPr/>
            </a:pPr>
            <a:r>
              <a:rPr lang="nb-NO"/>
              <a:t>	</a:t>
            </a:r>
          </a:p>
          <a:p>
            <a:pPr>
              <a:defRPr/>
            </a:pPr>
            <a:endParaRPr lang="nb-NO"/>
          </a:p>
        </p:txBody>
      </p:sp>
    </p:spTree>
    <p:extLst>
      <p:ext uri="{BB962C8B-B14F-4D97-AF65-F5344CB8AC3E}">
        <p14:creationId xmlns:p14="http://schemas.microsoft.com/office/powerpoint/2010/main" val="404086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F4FB13-321B-4C10-AE4B-6375F658C5C9}"/>
              </a:ext>
            </a:extLst>
          </p:cNvPr>
          <p:cNvSpPr>
            <a:spLocks noGrp="1"/>
          </p:cNvSpPr>
          <p:nvPr>
            <p:ph type="title"/>
          </p:nvPr>
        </p:nvSpPr>
        <p:spPr>
          <a:xfrm>
            <a:off x="788988" y="1709105"/>
            <a:ext cx="7810500" cy="725487"/>
          </a:xfrm>
        </p:spPr>
        <p:txBody>
          <a:bodyPr/>
          <a:lstStyle/>
          <a:p>
            <a:r>
              <a:rPr lang="nb-NO"/>
              <a:t>Litt om </a:t>
            </a:r>
            <a:r>
              <a:rPr lang="nb-NO" err="1"/>
              <a:t>avtalespesialistane</a:t>
            </a:r>
            <a:r>
              <a:rPr lang="nb-NO"/>
              <a:t> </a:t>
            </a:r>
            <a:r>
              <a:rPr lang="nb-NO">
                <a:sym typeface="Wingdings" panose="05000000000000000000" pitchFamily="2" charset="2"/>
              </a:rPr>
              <a:t></a:t>
            </a:r>
            <a:br>
              <a:rPr lang="nb-NO">
                <a:sym typeface="Wingdings" panose="05000000000000000000" pitchFamily="2" charset="2"/>
              </a:rPr>
            </a:br>
            <a:endParaRPr lang="nb-NO"/>
          </a:p>
        </p:txBody>
      </p:sp>
      <p:sp>
        <p:nvSpPr>
          <p:cNvPr id="4" name="Plassholder for dato 3">
            <a:extLst>
              <a:ext uri="{FF2B5EF4-FFF2-40B4-BE49-F238E27FC236}">
                <a16:creationId xmlns:a16="http://schemas.microsoft.com/office/drawing/2014/main" id="{284980FE-A23D-4325-84F8-930379AC833B}"/>
              </a:ext>
            </a:extLst>
          </p:cNvPr>
          <p:cNvSpPr>
            <a:spLocks noGrp="1"/>
          </p:cNvSpPr>
          <p:nvPr>
            <p:ph type="dt" sz="half" idx="10"/>
          </p:nvPr>
        </p:nvSpPr>
        <p:spPr/>
        <p:txBody>
          <a:bodyPr/>
          <a:lstStyle/>
          <a:p>
            <a:pPr>
              <a:defRPr/>
            </a:pPr>
            <a:endParaRPr lang="en-US"/>
          </a:p>
        </p:txBody>
      </p:sp>
      <p:sp>
        <p:nvSpPr>
          <p:cNvPr id="5" name="Plassholder for lysbildenummer 4">
            <a:extLst>
              <a:ext uri="{FF2B5EF4-FFF2-40B4-BE49-F238E27FC236}">
                <a16:creationId xmlns:a16="http://schemas.microsoft.com/office/drawing/2014/main" id="{C2CF39D0-3CDA-42DB-8DE0-B9140DCCB03A}"/>
              </a:ext>
            </a:extLst>
          </p:cNvPr>
          <p:cNvSpPr>
            <a:spLocks noGrp="1"/>
          </p:cNvSpPr>
          <p:nvPr>
            <p:ph type="sldNum" sz="quarter" idx="11"/>
          </p:nvPr>
        </p:nvSpPr>
        <p:spPr/>
        <p:txBody>
          <a:bodyPr/>
          <a:lstStyle/>
          <a:p>
            <a:pPr>
              <a:defRPr/>
            </a:pPr>
            <a:fld id="{58C2B5C7-4567-D746-B88E-48B473108884}" type="slidenum">
              <a:rPr lang="nb-NO" smtClean="0"/>
              <a:pPr>
                <a:defRPr/>
              </a:pPr>
              <a:t>13</a:t>
            </a:fld>
            <a:endParaRPr lang="nb-NO"/>
          </a:p>
        </p:txBody>
      </p:sp>
    </p:spTree>
    <p:extLst>
      <p:ext uri="{BB962C8B-B14F-4D97-AF65-F5344CB8AC3E}">
        <p14:creationId xmlns:p14="http://schemas.microsoft.com/office/powerpoint/2010/main" val="412314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7B500D8C-88BD-4765-84E2-D0E1C9F6F719}"/>
              </a:ext>
            </a:extLst>
          </p:cNvPr>
          <p:cNvSpPr>
            <a:spLocks noGrp="1"/>
          </p:cNvSpPr>
          <p:nvPr>
            <p:ph type="dt" sz="half" idx="10"/>
          </p:nvPr>
        </p:nvSpPr>
        <p:spPr/>
        <p:txBody>
          <a:bodyPr/>
          <a:lstStyle/>
          <a:p>
            <a:pPr>
              <a:defRPr/>
            </a:pPr>
            <a:endParaRPr lang="en-US"/>
          </a:p>
        </p:txBody>
      </p:sp>
      <p:sp>
        <p:nvSpPr>
          <p:cNvPr id="5" name="Plassholder for lysbildenummer 4">
            <a:extLst>
              <a:ext uri="{FF2B5EF4-FFF2-40B4-BE49-F238E27FC236}">
                <a16:creationId xmlns:a16="http://schemas.microsoft.com/office/drawing/2014/main" id="{B8C1065C-EAF8-45C7-85FF-4AC5FC7CD1D5}"/>
              </a:ext>
            </a:extLst>
          </p:cNvPr>
          <p:cNvSpPr>
            <a:spLocks noGrp="1"/>
          </p:cNvSpPr>
          <p:nvPr>
            <p:ph type="sldNum" sz="quarter" idx="11"/>
          </p:nvPr>
        </p:nvSpPr>
        <p:spPr/>
        <p:txBody>
          <a:bodyPr/>
          <a:lstStyle/>
          <a:p>
            <a:pPr>
              <a:defRPr/>
            </a:pPr>
            <a:fld id="{58C2B5C7-4567-D746-B88E-48B473108884}" type="slidenum">
              <a:rPr lang="nb-NO" smtClean="0"/>
              <a:pPr>
                <a:defRPr/>
              </a:pPr>
              <a:t>14</a:t>
            </a:fld>
            <a:endParaRPr lang="nb-NO"/>
          </a:p>
        </p:txBody>
      </p:sp>
      <p:pic>
        <p:nvPicPr>
          <p:cNvPr id="11" name="Plassholder for innhold 10">
            <a:extLst>
              <a:ext uri="{FF2B5EF4-FFF2-40B4-BE49-F238E27FC236}">
                <a16:creationId xmlns:a16="http://schemas.microsoft.com/office/drawing/2014/main" id="{9F45B728-722F-19C7-E723-1A93A931BDA1}"/>
              </a:ext>
            </a:extLst>
          </p:cNvPr>
          <p:cNvPicPr>
            <a:picLocks noGrp="1" noChangeAspect="1"/>
          </p:cNvPicPr>
          <p:nvPr>
            <p:ph idx="1"/>
          </p:nvPr>
        </p:nvPicPr>
        <p:blipFill>
          <a:blip r:embed="rId2"/>
          <a:stretch>
            <a:fillRect/>
          </a:stretch>
        </p:blipFill>
        <p:spPr>
          <a:xfrm>
            <a:off x="464421" y="344533"/>
            <a:ext cx="8089170" cy="4031524"/>
          </a:xfrm>
        </p:spPr>
      </p:pic>
    </p:spTree>
    <p:extLst>
      <p:ext uri="{BB962C8B-B14F-4D97-AF65-F5344CB8AC3E}">
        <p14:creationId xmlns:p14="http://schemas.microsoft.com/office/powerpoint/2010/main" val="337249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128D738-B5E7-4AD3-B5FE-B70C775F2F1E}"/>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2766415D-D7E5-4D16-BDEF-A4FB48F73A7A}"/>
              </a:ext>
            </a:extLst>
          </p:cNvPr>
          <p:cNvSpPr>
            <a:spLocks noGrp="1"/>
          </p:cNvSpPr>
          <p:nvPr>
            <p:ph type="sldNum" sz="quarter" idx="11"/>
          </p:nvPr>
        </p:nvSpPr>
        <p:spPr/>
        <p:txBody>
          <a:bodyPr/>
          <a:lstStyle/>
          <a:p>
            <a:pPr>
              <a:defRPr/>
            </a:pPr>
            <a:fld id="{207238C7-F4D7-2842-829D-06F27AC36144}" type="slidenum">
              <a:rPr lang="nb-NO" smtClean="0"/>
              <a:pPr>
                <a:defRPr/>
              </a:pPr>
              <a:t>15</a:t>
            </a:fld>
            <a:endParaRPr lang="nb-NO"/>
          </a:p>
        </p:txBody>
      </p:sp>
      <p:pic>
        <p:nvPicPr>
          <p:cNvPr id="6" name="Bilde 5">
            <a:extLst>
              <a:ext uri="{FF2B5EF4-FFF2-40B4-BE49-F238E27FC236}">
                <a16:creationId xmlns:a16="http://schemas.microsoft.com/office/drawing/2014/main" id="{069BA7FD-B191-6A12-EB58-DC52765D3D69}"/>
              </a:ext>
            </a:extLst>
          </p:cNvPr>
          <p:cNvPicPr>
            <a:picLocks noChangeAspect="1"/>
          </p:cNvPicPr>
          <p:nvPr/>
        </p:nvPicPr>
        <p:blipFill>
          <a:blip r:embed="rId2"/>
          <a:stretch>
            <a:fillRect/>
          </a:stretch>
        </p:blipFill>
        <p:spPr>
          <a:xfrm>
            <a:off x="788989" y="744691"/>
            <a:ext cx="7244668" cy="3654117"/>
          </a:xfrm>
          <a:prstGeom prst="rect">
            <a:avLst/>
          </a:prstGeom>
        </p:spPr>
      </p:pic>
    </p:spTree>
    <p:extLst>
      <p:ext uri="{BB962C8B-B14F-4D97-AF65-F5344CB8AC3E}">
        <p14:creationId xmlns:p14="http://schemas.microsoft.com/office/powerpoint/2010/main" val="241038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8E96060-E52A-4D7B-95C7-3A661D845BDF}"/>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E1929640-072B-4DEC-AD3D-99DC1D8CA24E}"/>
              </a:ext>
            </a:extLst>
          </p:cNvPr>
          <p:cNvSpPr>
            <a:spLocks noGrp="1"/>
          </p:cNvSpPr>
          <p:nvPr>
            <p:ph type="sldNum" sz="quarter" idx="11"/>
          </p:nvPr>
        </p:nvSpPr>
        <p:spPr/>
        <p:txBody>
          <a:bodyPr/>
          <a:lstStyle/>
          <a:p>
            <a:pPr>
              <a:defRPr/>
            </a:pPr>
            <a:fld id="{207238C7-F4D7-2842-829D-06F27AC36144}" type="slidenum">
              <a:rPr lang="nb-NO" smtClean="0"/>
              <a:pPr>
                <a:defRPr/>
              </a:pPr>
              <a:t>16</a:t>
            </a:fld>
            <a:endParaRPr lang="nb-NO"/>
          </a:p>
        </p:txBody>
      </p:sp>
      <p:pic>
        <p:nvPicPr>
          <p:cNvPr id="5" name="Bilde 4">
            <a:extLst>
              <a:ext uri="{FF2B5EF4-FFF2-40B4-BE49-F238E27FC236}">
                <a16:creationId xmlns:a16="http://schemas.microsoft.com/office/drawing/2014/main" id="{866DE24E-5FCA-B1B5-BC2D-1317CAA59CEC}"/>
              </a:ext>
            </a:extLst>
          </p:cNvPr>
          <p:cNvPicPr>
            <a:picLocks noChangeAspect="1"/>
          </p:cNvPicPr>
          <p:nvPr/>
        </p:nvPicPr>
        <p:blipFill>
          <a:blip r:embed="rId3"/>
          <a:stretch>
            <a:fillRect/>
          </a:stretch>
        </p:blipFill>
        <p:spPr>
          <a:xfrm>
            <a:off x="442912" y="557484"/>
            <a:ext cx="8258175" cy="3819525"/>
          </a:xfrm>
          <a:prstGeom prst="rect">
            <a:avLst/>
          </a:prstGeom>
        </p:spPr>
      </p:pic>
    </p:spTree>
    <p:extLst>
      <p:ext uri="{BB962C8B-B14F-4D97-AF65-F5344CB8AC3E}">
        <p14:creationId xmlns:p14="http://schemas.microsoft.com/office/powerpoint/2010/main" val="115286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3441CF7-31F6-4A1D-835A-A678954F897A}"/>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03935629-067F-4FDD-978E-AFE282A90E06}"/>
              </a:ext>
            </a:extLst>
          </p:cNvPr>
          <p:cNvSpPr>
            <a:spLocks noGrp="1"/>
          </p:cNvSpPr>
          <p:nvPr>
            <p:ph type="sldNum" sz="quarter" idx="11"/>
          </p:nvPr>
        </p:nvSpPr>
        <p:spPr/>
        <p:txBody>
          <a:bodyPr/>
          <a:lstStyle/>
          <a:p>
            <a:pPr>
              <a:defRPr/>
            </a:pPr>
            <a:fld id="{207238C7-F4D7-2842-829D-06F27AC36144}" type="slidenum">
              <a:rPr lang="nb-NO" smtClean="0"/>
              <a:pPr>
                <a:defRPr/>
              </a:pPr>
              <a:t>17</a:t>
            </a:fld>
            <a:endParaRPr lang="nb-NO"/>
          </a:p>
        </p:txBody>
      </p:sp>
      <p:pic>
        <p:nvPicPr>
          <p:cNvPr id="6" name="Bilde 5">
            <a:extLst>
              <a:ext uri="{FF2B5EF4-FFF2-40B4-BE49-F238E27FC236}">
                <a16:creationId xmlns:a16="http://schemas.microsoft.com/office/drawing/2014/main" id="{A122E0AA-7037-1A31-9EA4-54D04E33DC98}"/>
              </a:ext>
            </a:extLst>
          </p:cNvPr>
          <p:cNvPicPr>
            <a:picLocks noChangeAspect="1"/>
          </p:cNvPicPr>
          <p:nvPr/>
        </p:nvPicPr>
        <p:blipFill>
          <a:blip r:embed="rId2"/>
          <a:stretch>
            <a:fillRect/>
          </a:stretch>
        </p:blipFill>
        <p:spPr>
          <a:xfrm>
            <a:off x="481012" y="700087"/>
            <a:ext cx="8181975" cy="3743325"/>
          </a:xfrm>
          <a:prstGeom prst="rect">
            <a:avLst/>
          </a:prstGeom>
        </p:spPr>
      </p:pic>
    </p:spTree>
    <p:extLst>
      <p:ext uri="{BB962C8B-B14F-4D97-AF65-F5344CB8AC3E}">
        <p14:creationId xmlns:p14="http://schemas.microsoft.com/office/powerpoint/2010/main" val="285678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32DE6BF-9249-48C3-ABA3-EF1EB38EA296}"/>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C3E40292-9065-4478-8A6F-32045CB86017}"/>
              </a:ext>
            </a:extLst>
          </p:cNvPr>
          <p:cNvSpPr>
            <a:spLocks noGrp="1"/>
          </p:cNvSpPr>
          <p:nvPr>
            <p:ph type="sldNum" sz="quarter" idx="11"/>
          </p:nvPr>
        </p:nvSpPr>
        <p:spPr/>
        <p:txBody>
          <a:bodyPr/>
          <a:lstStyle/>
          <a:p>
            <a:pPr>
              <a:defRPr/>
            </a:pPr>
            <a:fld id="{207238C7-F4D7-2842-829D-06F27AC36144}" type="slidenum">
              <a:rPr lang="nb-NO" smtClean="0"/>
              <a:pPr>
                <a:defRPr/>
              </a:pPr>
              <a:t>18</a:t>
            </a:fld>
            <a:endParaRPr lang="nb-NO"/>
          </a:p>
        </p:txBody>
      </p:sp>
      <p:pic>
        <p:nvPicPr>
          <p:cNvPr id="6" name="Bilde 5">
            <a:extLst>
              <a:ext uri="{FF2B5EF4-FFF2-40B4-BE49-F238E27FC236}">
                <a16:creationId xmlns:a16="http://schemas.microsoft.com/office/drawing/2014/main" id="{DBB94D27-9340-DC63-CF9F-E30222C23A3D}"/>
              </a:ext>
            </a:extLst>
          </p:cNvPr>
          <p:cNvPicPr>
            <a:picLocks noChangeAspect="1"/>
          </p:cNvPicPr>
          <p:nvPr/>
        </p:nvPicPr>
        <p:blipFill>
          <a:blip r:embed="rId2"/>
          <a:stretch>
            <a:fillRect/>
          </a:stretch>
        </p:blipFill>
        <p:spPr>
          <a:xfrm>
            <a:off x="404812" y="385762"/>
            <a:ext cx="8334375" cy="4371975"/>
          </a:xfrm>
          <a:prstGeom prst="rect">
            <a:avLst/>
          </a:prstGeom>
        </p:spPr>
      </p:pic>
    </p:spTree>
    <p:extLst>
      <p:ext uri="{BB962C8B-B14F-4D97-AF65-F5344CB8AC3E}">
        <p14:creationId xmlns:p14="http://schemas.microsoft.com/office/powerpoint/2010/main" val="247595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11575E2-04A9-CFE2-463D-F16A8CCB1ABC}"/>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FA8663C7-F9D0-EFC0-DB65-15C399C934B6}"/>
              </a:ext>
            </a:extLst>
          </p:cNvPr>
          <p:cNvSpPr>
            <a:spLocks noGrp="1"/>
          </p:cNvSpPr>
          <p:nvPr>
            <p:ph type="sldNum" sz="quarter" idx="11"/>
          </p:nvPr>
        </p:nvSpPr>
        <p:spPr/>
        <p:txBody>
          <a:bodyPr/>
          <a:lstStyle/>
          <a:p>
            <a:pPr>
              <a:defRPr/>
            </a:pPr>
            <a:fld id="{207238C7-F4D7-2842-829D-06F27AC36144}" type="slidenum">
              <a:rPr lang="nb-NO" smtClean="0"/>
              <a:pPr>
                <a:defRPr/>
              </a:pPr>
              <a:t>19</a:t>
            </a:fld>
            <a:endParaRPr lang="nb-NO"/>
          </a:p>
        </p:txBody>
      </p:sp>
      <p:pic>
        <p:nvPicPr>
          <p:cNvPr id="9" name="Bilde 8">
            <a:extLst>
              <a:ext uri="{FF2B5EF4-FFF2-40B4-BE49-F238E27FC236}">
                <a16:creationId xmlns:a16="http://schemas.microsoft.com/office/drawing/2014/main" id="{2934059B-BB53-B737-1183-6C4F727AF151}"/>
              </a:ext>
            </a:extLst>
          </p:cNvPr>
          <p:cNvPicPr>
            <a:picLocks noChangeAspect="1"/>
          </p:cNvPicPr>
          <p:nvPr/>
        </p:nvPicPr>
        <p:blipFill>
          <a:blip r:embed="rId2"/>
          <a:stretch>
            <a:fillRect/>
          </a:stretch>
        </p:blipFill>
        <p:spPr>
          <a:xfrm>
            <a:off x="561703" y="125412"/>
            <a:ext cx="7857307" cy="4453618"/>
          </a:xfrm>
          <a:prstGeom prst="rect">
            <a:avLst/>
          </a:prstGeom>
        </p:spPr>
      </p:pic>
    </p:spTree>
    <p:extLst>
      <p:ext uri="{BB962C8B-B14F-4D97-AF65-F5344CB8AC3E}">
        <p14:creationId xmlns:p14="http://schemas.microsoft.com/office/powerpoint/2010/main" val="91939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42CC302-4C38-4FAE-A545-5D7CBC37298C}"/>
              </a:ext>
            </a:extLst>
          </p:cNvPr>
          <p:cNvSpPr/>
          <p:nvPr/>
        </p:nvSpPr>
        <p:spPr>
          <a:xfrm>
            <a:off x="846088" y="2070864"/>
            <a:ext cx="7200631" cy="2123658"/>
          </a:xfrm>
          <a:prstGeom prst="rect">
            <a:avLst/>
          </a:prstGeom>
        </p:spPr>
        <p:txBody>
          <a:bodyPr wrap="square">
            <a:spAutoFit/>
          </a:bodyPr>
          <a:lstStyle/>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Generelt om normaltariffen – bakgrunn, prinsipp, forhandlingar, </a:t>
            </a:r>
            <a:r>
              <a:rPr lang="nn-NO" sz="1200" b="0" i="0" u="none" strike="noStrike" dirty="0" err="1">
                <a:solidFill>
                  <a:srgbClr val="000000"/>
                </a:solidFill>
                <a:effectLst/>
                <a:latin typeface="Verdana" panose="020B0604030504040204" pitchFamily="34" charset="0"/>
                <a:ea typeface="Verdana" panose="020B0604030504040204" pitchFamily="34" charset="0"/>
              </a:rPr>
              <a:t>taksttolkning</a:t>
            </a:r>
            <a:r>
              <a:rPr lang="nn-NO" sz="1200" b="0" i="0" dirty="0">
                <a:solidFill>
                  <a:srgbClr val="000000"/>
                </a:solidFill>
                <a:effectLst/>
                <a:latin typeface="Verdana" panose="020B0604030504040204" pitchFamily="34" charset="0"/>
                <a:ea typeface="Verdana" panose="020B0604030504040204" pitchFamily="34" charset="0"/>
              </a:rPr>
              <a:t>​</a:t>
            </a:r>
            <a:endParaRPr lang="nn-NO"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Avtale om direkte </a:t>
            </a:r>
            <a:r>
              <a:rPr lang="nn-NO" sz="1200" b="0" i="0" u="none" strike="noStrike" dirty="0" err="1">
                <a:solidFill>
                  <a:srgbClr val="000000"/>
                </a:solidFill>
                <a:effectLst/>
                <a:latin typeface="Verdana" panose="020B0604030504040204" pitchFamily="34" charset="0"/>
                <a:ea typeface="Verdana" panose="020B0604030504040204" pitchFamily="34" charset="0"/>
              </a:rPr>
              <a:t>oppgjør</a:t>
            </a:r>
            <a:r>
              <a:rPr lang="nn-NO" sz="1200" b="0" i="0" u="none" strike="noStrike" dirty="0">
                <a:solidFill>
                  <a:srgbClr val="000000"/>
                </a:solidFill>
                <a:effectLst/>
                <a:latin typeface="Verdana" panose="020B0604030504040204" pitchFamily="34" charset="0"/>
                <a:ea typeface="Verdana" panose="020B0604030504040204" pitchFamily="34" charset="0"/>
              </a:rPr>
              <a:t> – regelverk</a:t>
            </a:r>
            <a:r>
              <a:rPr lang="en-US" sz="1200" b="0" i="0" dirty="0">
                <a:solidFill>
                  <a:srgbClr val="000000"/>
                </a:solidFill>
                <a:effectLst/>
                <a:latin typeface="Verdana" panose="020B0604030504040204" pitchFamily="34" charset="0"/>
                <a:ea typeface="Verdana" panose="020B0604030504040204" pitchFamily="34" charset="0"/>
              </a:rPr>
              <a:t>​</a:t>
            </a:r>
            <a:endParaRPr lang="en-US"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Statistikk om avtalespesialistane</a:t>
            </a:r>
            <a:r>
              <a:rPr lang="en-US" sz="1200" b="0" i="0" dirty="0">
                <a:solidFill>
                  <a:srgbClr val="000000"/>
                </a:solidFill>
                <a:effectLst/>
                <a:latin typeface="Verdana" panose="020B0604030504040204" pitchFamily="34" charset="0"/>
                <a:ea typeface="Verdana" panose="020B0604030504040204" pitchFamily="34" charset="0"/>
              </a:rPr>
              <a:t>​</a:t>
            </a:r>
            <a:endParaRPr lang="en-US"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err="1">
                <a:solidFill>
                  <a:srgbClr val="000000"/>
                </a:solidFill>
                <a:effectLst/>
                <a:latin typeface="Verdana" panose="020B0604030504040204" pitchFamily="34" charset="0"/>
                <a:ea typeface="Verdana" panose="020B0604030504040204" pitchFamily="34" charset="0"/>
              </a:rPr>
              <a:t>Henvisning</a:t>
            </a:r>
            <a:r>
              <a:rPr lang="nn-NO" sz="1200" b="0" i="0" dirty="0">
                <a:solidFill>
                  <a:srgbClr val="000000"/>
                </a:solidFill>
                <a:effectLst/>
                <a:latin typeface="Verdana" panose="020B0604030504040204" pitchFamily="34" charset="0"/>
                <a:ea typeface="Verdana" panose="020B0604030504040204" pitchFamily="34" charset="0"/>
              </a:rPr>
              <a:t>​</a:t>
            </a:r>
            <a:endParaRPr lang="nn-NO"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Konsultasjonstakstar og kontakttakster </a:t>
            </a:r>
            <a:r>
              <a:rPr lang="en-US" sz="1200" b="0" i="0" dirty="0">
                <a:solidFill>
                  <a:srgbClr val="000000"/>
                </a:solidFill>
                <a:effectLst/>
                <a:latin typeface="Verdana" panose="020B0604030504040204" pitchFamily="34" charset="0"/>
                <a:ea typeface="Verdana" panose="020B0604030504040204" pitchFamily="34" charset="0"/>
              </a:rPr>
              <a:t>​</a:t>
            </a:r>
            <a:endParaRPr lang="en-US"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Eigenbetalingstakstar, 10a-d</a:t>
            </a:r>
            <a:r>
              <a:rPr lang="en-US" sz="1200" b="0" i="0" dirty="0">
                <a:solidFill>
                  <a:srgbClr val="000000"/>
                </a:solidFill>
                <a:effectLst/>
                <a:latin typeface="Verdana" panose="020B0604030504040204" pitchFamily="34" charset="0"/>
                <a:ea typeface="Verdana" panose="020B0604030504040204" pitchFamily="34" charset="0"/>
              </a:rPr>
              <a:t>​</a:t>
            </a:r>
            <a:endParaRPr lang="en-US"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Kontroll av refusjonskrav</a:t>
            </a:r>
            <a:r>
              <a:rPr lang="en-US" sz="1200" b="0" i="0" dirty="0">
                <a:solidFill>
                  <a:srgbClr val="000000"/>
                </a:solidFill>
                <a:effectLst/>
                <a:latin typeface="Verdana" panose="020B0604030504040204" pitchFamily="34" charset="0"/>
                <a:ea typeface="Verdana" panose="020B0604030504040204" pitchFamily="34" charset="0"/>
              </a:rPr>
              <a:t>​</a:t>
            </a:r>
            <a:endParaRPr lang="en-US"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Dokumentasjon/journalføring</a:t>
            </a:r>
            <a:r>
              <a:rPr lang="en-US" sz="1200" b="0" i="0" dirty="0">
                <a:solidFill>
                  <a:srgbClr val="000000"/>
                </a:solidFill>
                <a:effectLst/>
                <a:latin typeface="Verdana" panose="020B0604030504040204" pitchFamily="34" charset="0"/>
                <a:ea typeface="Verdana" panose="020B0604030504040204" pitchFamily="34" charset="0"/>
              </a:rPr>
              <a:t>​</a:t>
            </a:r>
            <a:endParaRPr lang="en-US"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Legeforeningens bistand i kontrollsaker</a:t>
            </a:r>
            <a:r>
              <a:rPr lang="en-US" sz="1200" b="0" i="0" dirty="0">
                <a:solidFill>
                  <a:srgbClr val="000000"/>
                </a:solidFill>
                <a:effectLst/>
                <a:latin typeface="Verdana" panose="020B0604030504040204" pitchFamily="34" charset="0"/>
                <a:ea typeface="Verdana" panose="020B0604030504040204" pitchFamily="34" charset="0"/>
              </a:rPr>
              <a:t>​</a:t>
            </a:r>
            <a:endParaRPr lang="en-US"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Krav til journalføring</a:t>
            </a:r>
            <a:r>
              <a:rPr lang="en-US" sz="1200" b="0" i="0" dirty="0">
                <a:solidFill>
                  <a:srgbClr val="000000"/>
                </a:solidFill>
                <a:effectLst/>
                <a:latin typeface="Verdana" panose="020B0604030504040204" pitchFamily="34" charset="0"/>
                <a:ea typeface="Verdana" panose="020B0604030504040204" pitchFamily="34" charset="0"/>
              </a:rPr>
              <a:t>​</a:t>
            </a:r>
            <a:endParaRPr lang="en-US" sz="1200" b="0" i="0" dirty="0">
              <a:solidFill>
                <a:srgbClr val="003057"/>
              </a:solidFill>
              <a:effectLst/>
              <a:latin typeface="Verdana" panose="020B0604030504040204" pitchFamily="34" charset="0"/>
              <a:ea typeface="Verdana" panose="020B0604030504040204" pitchFamily="34" charset="0"/>
            </a:endParaRPr>
          </a:p>
          <a:p>
            <a:pPr marL="285750" indent="-285750" algn="l" rtl="0" fontAlgn="base">
              <a:buFont typeface="Arial" panose="020B0604020202020204" pitchFamily="34" charset="0"/>
              <a:buChar char="•"/>
            </a:pPr>
            <a:r>
              <a:rPr lang="nn-NO" sz="1200" b="0" i="0" u="none" strike="noStrike" dirty="0">
                <a:solidFill>
                  <a:srgbClr val="000000"/>
                </a:solidFill>
                <a:effectLst/>
                <a:latin typeface="Verdana" panose="020B0604030504040204" pitchFamily="34" charset="0"/>
                <a:ea typeface="Verdana" panose="020B0604030504040204" pitchFamily="34" charset="0"/>
              </a:rPr>
              <a:t>Råd ved kontroll</a:t>
            </a:r>
            <a:endParaRPr lang="en-US" sz="1200" b="0" i="0" dirty="0">
              <a:solidFill>
                <a:srgbClr val="003057"/>
              </a:solidFill>
              <a:effectLst/>
              <a:latin typeface="Verdana" panose="020B0604030504040204" pitchFamily="34" charset="0"/>
              <a:ea typeface="Verdana" panose="020B0604030504040204" pitchFamily="34" charset="0"/>
            </a:endParaRPr>
          </a:p>
        </p:txBody>
      </p:sp>
      <p:sp>
        <p:nvSpPr>
          <p:cNvPr id="3" name="Tittel 1">
            <a:extLst>
              <a:ext uri="{FF2B5EF4-FFF2-40B4-BE49-F238E27FC236}">
                <a16:creationId xmlns:a16="http://schemas.microsoft.com/office/drawing/2014/main" id="{E91479B0-3E37-43A2-90FC-C41FEB721DED}"/>
              </a:ext>
            </a:extLst>
          </p:cNvPr>
          <p:cNvSpPr>
            <a:spLocks noGrp="1"/>
          </p:cNvSpPr>
          <p:nvPr>
            <p:ph type="title"/>
          </p:nvPr>
        </p:nvSpPr>
        <p:spPr>
          <a:xfrm>
            <a:off x="457200" y="411480"/>
            <a:ext cx="8229600" cy="651748"/>
          </a:xfrm>
        </p:spPr>
        <p:txBody>
          <a:bodyPr/>
          <a:lstStyle/>
          <a:p>
            <a:pPr algn="ctr"/>
            <a:r>
              <a:rPr lang="nb-NO" dirty="0"/>
              <a:t>Agenda</a:t>
            </a:r>
          </a:p>
        </p:txBody>
      </p:sp>
    </p:spTree>
    <p:extLst>
      <p:ext uri="{BB962C8B-B14F-4D97-AF65-F5344CB8AC3E}">
        <p14:creationId xmlns:p14="http://schemas.microsoft.com/office/powerpoint/2010/main" val="303850989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267511B4-3A31-4871-8966-0A7BDAA1ACBB}"/>
              </a:ext>
            </a:extLst>
          </p:cNvPr>
          <p:cNvSpPr>
            <a:spLocks noGrp="1"/>
          </p:cNvSpPr>
          <p:nvPr>
            <p:ph type="dt" sz="half" idx="10"/>
          </p:nvPr>
        </p:nvSpPr>
        <p:spPr/>
        <p:txBody>
          <a:bodyPr/>
          <a:lstStyle/>
          <a:p>
            <a:pPr>
              <a:defRPr/>
            </a:pPr>
            <a:endParaRPr lang="en-US" dirty="0"/>
          </a:p>
        </p:txBody>
      </p:sp>
      <p:sp>
        <p:nvSpPr>
          <p:cNvPr id="5" name="Plassholder for lysbildenummer 4">
            <a:extLst>
              <a:ext uri="{FF2B5EF4-FFF2-40B4-BE49-F238E27FC236}">
                <a16:creationId xmlns:a16="http://schemas.microsoft.com/office/drawing/2014/main" id="{658F8D44-38E7-4785-8810-8209407AC0FB}"/>
              </a:ext>
            </a:extLst>
          </p:cNvPr>
          <p:cNvSpPr>
            <a:spLocks noGrp="1"/>
          </p:cNvSpPr>
          <p:nvPr>
            <p:ph type="sldNum" sz="quarter" idx="11"/>
          </p:nvPr>
        </p:nvSpPr>
        <p:spPr/>
        <p:txBody>
          <a:bodyPr/>
          <a:lstStyle/>
          <a:p>
            <a:pPr>
              <a:defRPr/>
            </a:pPr>
            <a:fld id="{58C2B5C7-4567-D746-B88E-48B473108884}" type="slidenum">
              <a:rPr lang="nb-NO" smtClean="0"/>
              <a:pPr>
                <a:defRPr/>
              </a:pPr>
              <a:t>20</a:t>
            </a:fld>
            <a:endParaRPr lang="nb-NO" dirty="0"/>
          </a:p>
        </p:txBody>
      </p:sp>
      <p:pic>
        <p:nvPicPr>
          <p:cNvPr id="3" name="Plassholder for innhold 2">
            <a:extLst>
              <a:ext uri="{FF2B5EF4-FFF2-40B4-BE49-F238E27FC236}">
                <a16:creationId xmlns:a16="http://schemas.microsoft.com/office/drawing/2014/main" id="{C99248FC-965B-963F-FB93-164D6BD42ED7}"/>
              </a:ext>
            </a:extLst>
          </p:cNvPr>
          <p:cNvPicPr>
            <a:picLocks noGrp="1" noChangeAspect="1"/>
          </p:cNvPicPr>
          <p:nvPr>
            <p:ph idx="1"/>
          </p:nvPr>
        </p:nvPicPr>
        <p:blipFill>
          <a:blip r:embed="rId3"/>
          <a:stretch>
            <a:fillRect/>
          </a:stretch>
        </p:blipFill>
        <p:spPr>
          <a:xfrm>
            <a:off x="234039" y="502602"/>
            <a:ext cx="8177137" cy="3682048"/>
          </a:xfrm>
        </p:spPr>
      </p:pic>
    </p:spTree>
    <p:extLst>
      <p:ext uri="{BB962C8B-B14F-4D97-AF65-F5344CB8AC3E}">
        <p14:creationId xmlns:p14="http://schemas.microsoft.com/office/powerpoint/2010/main" val="5332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F99745F1-E625-D7F1-F329-3EA6DD6773DA}"/>
              </a:ext>
            </a:extLst>
          </p:cNvPr>
          <p:cNvPicPr>
            <a:picLocks noGrp="1" noChangeAspect="1"/>
          </p:cNvPicPr>
          <p:nvPr>
            <p:ph idx="1"/>
          </p:nvPr>
        </p:nvPicPr>
        <p:blipFill>
          <a:blip r:embed="rId2"/>
          <a:stretch>
            <a:fillRect/>
          </a:stretch>
        </p:blipFill>
        <p:spPr>
          <a:xfrm>
            <a:off x="302830" y="751114"/>
            <a:ext cx="8239577" cy="3827417"/>
          </a:xfrm>
        </p:spPr>
      </p:pic>
      <p:sp>
        <p:nvSpPr>
          <p:cNvPr id="4" name="Plassholder for dato 3">
            <a:extLst>
              <a:ext uri="{FF2B5EF4-FFF2-40B4-BE49-F238E27FC236}">
                <a16:creationId xmlns:a16="http://schemas.microsoft.com/office/drawing/2014/main" id="{5E116370-E8D5-5880-08B9-97C33421BFA5}"/>
              </a:ext>
            </a:extLst>
          </p:cNvPr>
          <p:cNvSpPr>
            <a:spLocks noGrp="1"/>
          </p:cNvSpPr>
          <p:nvPr>
            <p:ph type="dt" sz="half" idx="10"/>
          </p:nvPr>
        </p:nvSpPr>
        <p:spPr/>
        <p:txBody>
          <a:bodyPr/>
          <a:lstStyle/>
          <a:p>
            <a:pPr>
              <a:defRPr/>
            </a:pPr>
            <a:endParaRPr lang="en-US"/>
          </a:p>
        </p:txBody>
      </p:sp>
      <p:sp>
        <p:nvSpPr>
          <p:cNvPr id="5" name="Plassholder for lysbildenummer 4">
            <a:extLst>
              <a:ext uri="{FF2B5EF4-FFF2-40B4-BE49-F238E27FC236}">
                <a16:creationId xmlns:a16="http://schemas.microsoft.com/office/drawing/2014/main" id="{AD633E67-5C75-2FF1-D795-30A204E7D422}"/>
              </a:ext>
            </a:extLst>
          </p:cNvPr>
          <p:cNvSpPr>
            <a:spLocks noGrp="1"/>
          </p:cNvSpPr>
          <p:nvPr>
            <p:ph type="sldNum" sz="quarter" idx="11"/>
          </p:nvPr>
        </p:nvSpPr>
        <p:spPr/>
        <p:txBody>
          <a:bodyPr/>
          <a:lstStyle/>
          <a:p>
            <a:pPr>
              <a:defRPr/>
            </a:pPr>
            <a:fld id="{58C2B5C7-4567-D746-B88E-48B473108884}" type="slidenum">
              <a:rPr lang="nb-NO" smtClean="0"/>
              <a:pPr>
                <a:defRPr/>
              </a:pPr>
              <a:t>21</a:t>
            </a:fld>
            <a:endParaRPr lang="nb-NO"/>
          </a:p>
        </p:txBody>
      </p:sp>
    </p:spTree>
    <p:extLst>
      <p:ext uri="{BB962C8B-B14F-4D97-AF65-F5344CB8AC3E}">
        <p14:creationId xmlns:p14="http://schemas.microsoft.com/office/powerpoint/2010/main" val="135265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A470A0-5B58-4281-B7A2-AB1B976ADCFA}"/>
              </a:ext>
            </a:extLst>
          </p:cNvPr>
          <p:cNvSpPr>
            <a:spLocks noGrp="1"/>
          </p:cNvSpPr>
          <p:nvPr>
            <p:ph type="title"/>
          </p:nvPr>
        </p:nvSpPr>
        <p:spPr/>
        <p:txBody>
          <a:bodyPr/>
          <a:lstStyle/>
          <a:p>
            <a:r>
              <a:rPr lang="nb-NO" dirty="0"/>
              <a:t>Avtale om direkte </a:t>
            </a:r>
            <a:r>
              <a:rPr lang="nb-NO" dirty="0" err="1"/>
              <a:t>oppgjer</a:t>
            </a:r>
            <a:r>
              <a:rPr lang="nb-NO" dirty="0"/>
              <a:t> med Helfo</a:t>
            </a:r>
          </a:p>
        </p:txBody>
      </p:sp>
      <p:sp>
        <p:nvSpPr>
          <p:cNvPr id="3" name="Plassholder for innhold 2">
            <a:extLst>
              <a:ext uri="{FF2B5EF4-FFF2-40B4-BE49-F238E27FC236}">
                <a16:creationId xmlns:a16="http://schemas.microsoft.com/office/drawing/2014/main" id="{93865D29-AF5F-4CC1-9FE0-710EA3E85014}"/>
              </a:ext>
            </a:extLst>
          </p:cNvPr>
          <p:cNvSpPr>
            <a:spLocks noGrp="1"/>
          </p:cNvSpPr>
          <p:nvPr>
            <p:ph idx="1"/>
          </p:nvPr>
        </p:nvSpPr>
        <p:spPr>
          <a:xfrm>
            <a:off x="788988" y="1205981"/>
            <a:ext cx="7810500" cy="2215277"/>
          </a:xfrm>
        </p:spPr>
        <p:txBody>
          <a:bodyPr/>
          <a:lstStyle/>
          <a:p>
            <a:endParaRPr lang="nb-NO" sz="1400" dirty="0"/>
          </a:p>
          <a:p>
            <a:r>
              <a:rPr lang="nb-NO" sz="1400" dirty="0"/>
              <a:t>Må inngå avtale FØR oppstart i praksis</a:t>
            </a:r>
            <a:endParaRPr lang="nb-NO" dirty="0"/>
          </a:p>
          <a:p>
            <a:endParaRPr lang="nb-NO" sz="1400" dirty="0"/>
          </a:p>
          <a:p>
            <a:r>
              <a:rPr lang="nb-NO" sz="1400" dirty="0"/>
              <a:t>Behandlings om er utført før det er inngått avtale med </a:t>
            </a:r>
            <a:r>
              <a:rPr lang="nb-NO" sz="1400" dirty="0" err="1"/>
              <a:t>Helfo</a:t>
            </a:r>
            <a:r>
              <a:rPr lang="nb-NO" sz="1400" dirty="0"/>
              <a:t> vil </a:t>
            </a:r>
            <a:r>
              <a:rPr lang="nb-NO" sz="1400" dirty="0" err="1"/>
              <a:t>ikkje</a:t>
            </a:r>
            <a:r>
              <a:rPr lang="nb-NO" sz="1400" dirty="0"/>
              <a:t> kunne </a:t>
            </a:r>
            <a:r>
              <a:rPr lang="nb-NO" sz="1400" dirty="0" err="1"/>
              <a:t>krevjast</a:t>
            </a:r>
            <a:r>
              <a:rPr lang="nb-NO" sz="1400" dirty="0"/>
              <a:t> refusjon for</a:t>
            </a:r>
            <a:endParaRPr lang="nb-NO"/>
          </a:p>
        </p:txBody>
      </p:sp>
      <p:sp>
        <p:nvSpPr>
          <p:cNvPr id="4" name="Plassholder for dato 3">
            <a:extLst>
              <a:ext uri="{FF2B5EF4-FFF2-40B4-BE49-F238E27FC236}">
                <a16:creationId xmlns:a16="http://schemas.microsoft.com/office/drawing/2014/main" id="{3AFCAEC5-EEEC-48E1-A30B-041A014D3F38}"/>
              </a:ext>
            </a:extLst>
          </p:cNvPr>
          <p:cNvSpPr>
            <a:spLocks noGrp="1"/>
          </p:cNvSpPr>
          <p:nvPr>
            <p:ph type="dt" sz="half" idx="10"/>
          </p:nvPr>
        </p:nvSpPr>
        <p:spPr/>
        <p:txBody>
          <a:bodyPr/>
          <a:lstStyle/>
          <a:p>
            <a:pPr>
              <a:defRPr/>
            </a:pPr>
            <a:endParaRPr lang="en-US"/>
          </a:p>
        </p:txBody>
      </p:sp>
      <p:sp>
        <p:nvSpPr>
          <p:cNvPr id="5" name="Plassholder for lysbildenummer 4">
            <a:extLst>
              <a:ext uri="{FF2B5EF4-FFF2-40B4-BE49-F238E27FC236}">
                <a16:creationId xmlns:a16="http://schemas.microsoft.com/office/drawing/2014/main" id="{ADC06659-CD14-4B18-94DC-BCA85F21EECF}"/>
              </a:ext>
            </a:extLst>
          </p:cNvPr>
          <p:cNvSpPr>
            <a:spLocks noGrp="1"/>
          </p:cNvSpPr>
          <p:nvPr>
            <p:ph type="sldNum" sz="quarter" idx="11"/>
          </p:nvPr>
        </p:nvSpPr>
        <p:spPr/>
        <p:txBody>
          <a:bodyPr/>
          <a:lstStyle/>
          <a:p>
            <a:pPr>
              <a:defRPr/>
            </a:pPr>
            <a:fld id="{58C2B5C7-4567-D746-B88E-48B473108884}" type="slidenum">
              <a:rPr lang="nb-NO" smtClean="0"/>
              <a:pPr>
                <a:defRPr/>
              </a:pPr>
              <a:t>22</a:t>
            </a:fld>
            <a:endParaRPr lang="nb-NO"/>
          </a:p>
        </p:txBody>
      </p:sp>
    </p:spTree>
    <p:extLst>
      <p:ext uri="{BB962C8B-B14F-4D97-AF65-F5344CB8AC3E}">
        <p14:creationId xmlns:p14="http://schemas.microsoft.com/office/powerpoint/2010/main" val="392861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EA0743C-BE35-4670-BD9C-D6AF8A5C367A}"/>
              </a:ext>
            </a:extLst>
          </p:cNvPr>
          <p:cNvSpPr>
            <a:spLocks noGrp="1"/>
          </p:cNvSpPr>
          <p:nvPr>
            <p:ph type="dt" sz="half" idx="10"/>
          </p:nvPr>
        </p:nvSpPr>
        <p:spPr/>
        <p:txBody>
          <a:bodyPr/>
          <a:lstStyle/>
          <a:p>
            <a:pPr>
              <a:defRPr/>
            </a:pPr>
            <a:endParaRPr lang="en-US" dirty="0"/>
          </a:p>
        </p:txBody>
      </p:sp>
      <p:sp>
        <p:nvSpPr>
          <p:cNvPr id="5" name="Plassholder for lysbildenummer 4">
            <a:extLst>
              <a:ext uri="{FF2B5EF4-FFF2-40B4-BE49-F238E27FC236}">
                <a16:creationId xmlns:a16="http://schemas.microsoft.com/office/drawing/2014/main" id="{65419E34-C434-4C56-B66E-389B78081061}"/>
              </a:ext>
            </a:extLst>
          </p:cNvPr>
          <p:cNvSpPr>
            <a:spLocks noGrp="1"/>
          </p:cNvSpPr>
          <p:nvPr>
            <p:ph type="sldNum" sz="quarter" idx="11"/>
          </p:nvPr>
        </p:nvSpPr>
        <p:spPr/>
        <p:txBody>
          <a:bodyPr/>
          <a:lstStyle/>
          <a:p>
            <a:pPr>
              <a:defRPr/>
            </a:pPr>
            <a:fld id="{58C2B5C7-4567-D746-B88E-48B473108884}" type="slidenum">
              <a:rPr lang="nb-NO" smtClean="0"/>
              <a:pPr>
                <a:defRPr/>
              </a:pPr>
              <a:t>23</a:t>
            </a:fld>
            <a:endParaRPr lang="nb-NO" dirty="0"/>
          </a:p>
        </p:txBody>
      </p:sp>
      <p:sp>
        <p:nvSpPr>
          <p:cNvPr id="6" name="Plassholder for innhold 2">
            <a:extLst>
              <a:ext uri="{FF2B5EF4-FFF2-40B4-BE49-F238E27FC236}">
                <a16:creationId xmlns:a16="http://schemas.microsoft.com/office/drawing/2014/main" id="{B5196FCD-D4ED-4042-8854-F259A0D99DA5}"/>
              </a:ext>
            </a:extLst>
          </p:cNvPr>
          <p:cNvSpPr>
            <a:spLocks noGrp="1"/>
          </p:cNvSpPr>
          <p:nvPr>
            <p:ph idx="1"/>
          </p:nvPr>
        </p:nvSpPr>
        <p:spPr>
          <a:xfrm>
            <a:off x="788988" y="1200150"/>
            <a:ext cx="7810500" cy="3259138"/>
          </a:xfrm>
        </p:spPr>
        <p:txBody>
          <a:bodyPr>
            <a:normAutofit/>
          </a:bodyPr>
          <a:lstStyle/>
          <a:p>
            <a:r>
              <a:rPr lang="nb-NO" altLang="nb-NO" sz="1400" dirty="0">
                <a:latin typeface="Verdana" panose="020B0604030504040204" pitchFamily="34" charset="0"/>
                <a:ea typeface="Verdana" panose="020B0604030504040204" pitchFamily="34" charset="0"/>
                <a:cs typeface="Verdana" panose="020B0604030504040204" pitchFamily="34" charset="0"/>
              </a:rPr>
              <a:t>Alle </a:t>
            </a:r>
            <a:r>
              <a:rPr lang="nn-NO" altLang="nb-NO" sz="1400" dirty="0">
                <a:latin typeface="Verdana" panose="020B0604030504040204" pitchFamily="34" charset="0"/>
                <a:ea typeface="Verdana" panose="020B0604030504040204" pitchFamily="34" charset="0"/>
                <a:cs typeface="Verdana" panose="020B0604030504040204" pitchFamily="34" charset="0"/>
              </a:rPr>
              <a:t>legar</a:t>
            </a:r>
            <a:r>
              <a:rPr lang="nb-NO" altLang="nb-NO" sz="1400" dirty="0">
                <a:latin typeface="Verdana" panose="020B0604030504040204" pitchFamily="34" charset="0"/>
                <a:ea typeface="Verdana" panose="020B0604030504040204" pitchFamily="34" charset="0"/>
                <a:cs typeface="Verdana" panose="020B0604030504040204" pitchFamily="34" charset="0"/>
              </a:rPr>
              <a:t>har plikt til å sette seg inn i takstsystemet</a:t>
            </a:r>
          </a:p>
          <a:p>
            <a:pPr lvl="1"/>
            <a:r>
              <a:rPr lang="nb-NO" altLang="nb-NO" sz="1400" dirty="0">
                <a:latin typeface="Verdana" panose="020B0604030504040204" pitchFamily="34" charset="0"/>
                <a:ea typeface="Verdana" panose="020B0604030504040204" pitchFamily="34" charset="0"/>
                <a:cs typeface="Verdana" panose="020B0604030504040204" pitchFamily="34" charset="0"/>
                <a:hlinkClick r:id="rId2"/>
              </a:rPr>
              <a:t>Kollektivavtalen punkt 4.1</a:t>
            </a:r>
            <a:r>
              <a:rPr lang="nb-NO" altLang="nb-NO" sz="1400" dirty="0">
                <a:latin typeface="Verdana" panose="020B0604030504040204" pitchFamily="34" charset="0"/>
                <a:ea typeface="Verdana" panose="020B0604030504040204" pitchFamily="34" charset="0"/>
                <a:cs typeface="Verdana" panose="020B0604030504040204" pitchFamily="34" charset="0"/>
              </a:rPr>
              <a:t> (lege)</a:t>
            </a:r>
          </a:p>
          <a:p>
            <a:pPr lvl="1"/>
            <a:r>
              <a:rPr lang="nb-NO" altLang="nb-NO" sz="1400" dirty="0">
                <a:latin typeface="Verdana" panose="020B0604030504040204" pitchFamily="34" charset="0"/>
                <a:ea typeface="Verdana" panose="020B0604030504040204" pitchFamily="34" charset="0"/>
                <a:cs typeface="Verdana" panose="020B0604030504040204" pitchFamily="34" charset="0"/>
              </a:rPr>
              <a:t>Er du i tvil, sjekk med Helfo eller Legeforeninga</a:t>
            </a:r>
          </a:p>
          <a:p>
            <a:endParaRPr lang="nb-NO" altLang="nb-NO" sz="1400" dirty="0">
              <a:ea typeface="Verdana"/>
              <a:cs typeface="Verdana" panose="020B0604030504040204" pitchFamily="34" charset="0"/>
            </a:endParaRPr>
          </a:p>
          <a:p>
            <a:r>
              <a:rPr lang="nb-NO" altLang="nb-NO" sz="1400" dirty="0">
                <a:ea typeface="Verdana"/>
                <a:cs typeface="Verdana" panose="020B0604030504040204" pitchFamily="34" charset="0"/>
              </a:rPr>
              <a:t>Følg med på eigen takstbruk, sjå utbetalingsvedtak</a:t>
            </a:r>
            <a:endParaRPr lang="nb-NO" dirty="0">
              <a:ea typeface="Verdana"/>
            </a:endParaRPr>
          </a:p>
          <a:p>
            <a:endParaRPr lang="nb-NO" altLang="nb-NO" sz="1400" dirty="0">
              <a:latin typeface="Verdana" panose="020B0604030504040204" pitchFamily="34" charset="0"/>
              <a:ea typeface="Verdana" panose="020B0604030504040204" pitchFamily="34" charset="0"/>
              <a:cs typeface="Verdana" panose="020B0604030504040204" pitchFamily="34" charset="0"/>
            </a:endParaRPr>
          </a:p>
          <a:p>
            <a:r>
              <a:rPr lang="nb-NO" altLang="nb-NO" sz="1400" dirty="0">
                <a:latin typeface="Verdana" panose="020B0604030504040204" pitchFamily="34" charset="0"/>
                <a:ea typeface="Verdana" panose="020B0604030504040204" pitchFamily="34" charset="0"/>
                <a:cs typeface="Verdana" panose="020B0604030504040204" pitchFamily="34" charset="0"/>
              </a:rPr>
              <a:t>Dokumenter grunnlaget for takstbruken </a:t>
            </a:r>
          </a:p>
          <a:p>
            <a:endParaRPr lang="nb-NO" altLang="nb-NO" sz="1400" dirty="0">
              <a:latin typeface="Verdana" panose="020B0604030504040204" pitchFamily="34" charset="0"/>
              <a:ea typeface="Verdana" panose="020B0604030504040204" pitchFamily="34" charset="0"/>
              <a:cs typeface="Verdana" panose="020B0604030504040204" pitchFamily="34" charset="0"/>
            </a:endParaRPr>
          </a:p>
          <a:p>
            <a:r>
              <a:rPr lang="nb-NO" altLang="nb-NO" sz="1400" dirty="0">
                <a:latin typeface="Verdana" panose="020B0604030504040204" pitchFamily="34" charset="0"/>
                <a:ea typeface="Verdana" panose="020B0604030504040204" pitchFamily="34" charset="0"/>
                <a:cs typeface="Verdana" panose="020B0604030504040204" pitchFamily="34" charset="0"/>
              </a:rPr>
              <a:t>Er du usikker på tolkninga av </a:t>
            </a:r>
            <a:r>
              <a:rPr lang="nb-NO" altLang="nb-NO" sz="1400" dirty="0" err="1">
                <a:latin typeface="Verdana" panose="020B0604030504040204" pitchFamily="34" charset="0"/>
                <a:ea typeface="Verdana" panose="020B0604030504040204" pitchFamily="34" charset="0"/>
                <a:cs typeface="Verdana" panose="020B0604030504040204" pitchFamily="34" charset="0"/>
              </a:rPr>
              <a:t>ein</a:t>
            </a:r>
            <a:r>
              <a:rPr lang="nb-NO" altLang="nb-NO" sz="1400" dirty="0">
                <a:latin typeface="Verdana" panose="020B0604030504040204" pitchFamily="34" charset="0"/>
                <a:ea typeface="Verdana" panose="020B0604030504040204" pitchFamily="34" charset="0"/>
                <a:cs typeface="Verdana" panose="020B0604030504040204" pitchFamily="34" charset="0"/>
              </a:rPr>
              <a:t> takst/regelverk så ta kontakt med Helfo (evt. Legeforeninga) for å finne ut av det.  </a:t>
            </a:r>
          </a:p>
          <a:p>
            <a:pPr lvl="1"/>
            <a:r>
              <a:rPr lang="nb-NO" altLang="nb-NO" sz="1400" dirty="0">
                <a:latin typeface="Verdana" panose="020B0604030504040204" pitchFamily="34" charset="0"/>
                <a:ea typeface="Verdana" panose="020B0604030504040204" pitchFamily="34" charset="0"/>
              </a:rPr>
              <a:t>Ønske om å få inn nye </a:t>
            </a:r>
            <a:r>
              <a:rPr lang="nb-NO" altLang="nb-NO" sz="1400" dirty="0" err="1">
                <a:latin typeface="Verdana" panose="020B0604030504040204" pitchFamily="34" charset="0"/>
                <a:ea typeface="Verdana" panose="020B0604030504040204" pitchFamily="34" charset="0"/>
              </a:rPr>
              <a:t>takstar</a:t>
            </a:r>
            <a:r>
              <a:rPr lang="nb-NO" altLang="nb-NO" sz="1400" dirty="0">
                <a:latin typeface="Verdana" panose="020B0604030504040204" pitchFamily="34" charset="0"/>
                <a:ea typeface="Verdana" panose="020B0604030504040204" pitchFamily="34" charset="0"/>
              </a:rPr>
              <a:t>/endre </a:t>
            </a:r>
            <a:r>
              <a:rPr lang="nb-NO" altLang="nb-NO" sz="1400" dirty="0" err="1">
                <a:latin typeface="Verdana" panose="020B0604030504040204" pitchFamily="34" charset="0"/>
                <a:ea typeface="Verdana" panose="020B0604030504040204" pitchFamily="34" charset="0"/>
              </a:rPr>
              <a:t>takstar</a:t>
            </a:r>
            <a:r>
              <a:rPr lang="nb-NO" altLang="nb-NO" sz="1400" dirty="0">
                <a:latin typeface="Verdana" panose="020B0604030504040204" pitchFamily="34" charset="0"/>
                <a:ea typeface="Verdana" panose="020B0604030504040204" pitchFamily="34" charset="0"/>
              </a:rPr>
              <a:t> må </a:t>
            </a:r>
            <a:r>
              <a:rPr lang="nb-NO" altLang="nb-NO" sz="1400" dirty="0" err="1">
                <a:latin typeface="Verdana" panose="020B0604030504040204" pitchFamily="34" charset="0"/>
                <a:ea typeface="Verdana" panose="020B0604030504040204" pitchFamily="34" charset="0"/>
              </a:rPr>
              <a:t>spelast</a:t>
            </a:r>
            <a:r>
              <a:rPr lang="nb-NO" altLang="nb-NO" sz="1400" dirty="0">
                <a:latin typeface="Verdana" panose="020B0604030504040204" pitchFamily="34" charset="0"/>
                <a:ea typeface="Verdana" panose="020B0604030504040204" pitchFamily="34" charset="0"/>
              </a:rPr>
              <a:t> inn via legeforeninga til </a:t>
            </a:r>
            <a:r>
              <a:rPr lang="nb-NO" altLang="nb-NO" sz="1400" dirty="0" err="1">
                <a:latin typeface="Verdana" panose="020B0604030504040204" pitchFamily="34" charset="0"/>
                <a:ea typeface="Verdana" panose="020B0604030504040204" pitchFamily="34" charset="0"/>
              </a:rPr>
              <a:t>takstforhandlingane</a:t>
            </a:r>
            <a:endParaRPr lang="nb-NO" altLang="nb-NO" sz="1400" dirty="0">
              <a:latin typeface="Verdana" panose="020B0604030504040204" pitchFamily="34" charset="0"/>
              <a:ea typeface="Verdana" panose="020B0604030504040204" pitchFamily="34" charset="0"/>
            </a:endParaRPr>
          </a:p>
          <a:p>
            <a:pPr marL="0" indent="0">
              <a:buNone/>
            </a:pPr>
            <a:endParaRPr lang="nb-NO" altLang="nb-NO" sz="2000" dirty="0"/>
          </a:p>
          <a:p>
            <a:endParaRPr lang="nn-NO" dirty="0"/>
          </a:p>
        </p:txBody>
      </p:sp>
    </p:spTree>
    <p:extLst>
      <p:ext uri="{BB962C8B-B14F-4D97-AF65-F5344CB8AC3E}">
        <p14:creationId xmlns:p14="http://schemas.microsoft.com/office/powerpoint/2010/main" val="3125251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CAA13-2C5B-4B34-AAC0-DCE6E3210DC7}"/>
              </a:ext>
            </a:extLst>
          </p:cNvPr>
          <p:cNvSpPr>
            <a:spLocks noGrp="1"/>
          </p:cNvSpPr>
          <p:nvPr>
            <p:ph type="title"/>
          </p:nvPr>
        </p:nvSpPr>
        <p:spPr>
          <a:xfrm>
            <a:off x="590514" y="1693865"/>
            <a:ext cx="7810500" cy="725487"/>
          </a:xfrm>
        </p:spPr>
        <p:txBody>
          <a:bodyPr/>
          <a:lstStyle/>
          <a:p>
            <a:r>
              <a:rPr lang="nn-NO" dirty="0"/>
              <a:t>Takstforskrifta</a:t>
            </a:r>
          </a:p>
        </p:txBody>
      </p:sp>
      <p:sp>
        <p:nvSpPr>
          <p:cNvPr id="4" name="Plassholder for dato 3">
            <a:extLst>
              <a:ext uri="{FF2B5EF4-FFF2-40B4-BE49-F238E27FC236}">
                <a16:creationId xmlns:a16="http://schemas.microsoft.com/office/drawing/2014/main" id="{5F99A3C4-DF56-4ACF-A945-4DCB34407D9C}"/>
              </a:ext>
            </a:extLst>
          </p:cNvPr>
          <p:cNvSpPr>
            <a:spLocks noGrp="1"/>
          </p:cNvSpPr>
          <p:nvPr>
            <p:ph type="dt" sz="half" idx="10"/>
          </p:nvPr>
        </p:nvSpPr>
        <p:spPr/>
        <p:txBody>
          <a:bodyPr/>
          <a:lstStyle/>
          <a:p>
            <a:pPr>
              <a:defRPr/>
            </a:pPr>
            <a:endParaRPr lang="en-US" dirty="0"/>
          </a:p>
        </p:txBody>
      </p:sp>
      <p:sp>
        <p:nvSpPr>
          <p:cNvPr id="5" name="Plassholder for lysbildenummer 4">
            <a:extLst>
              <a:ext uri="{FF2B5EF4-FFF2-40B4-BE49-F238E27FC236}">
                <a16:creationId xmlns:a16="http://schemas.microsoft.com/office/drawing/2014/main" id="{0FA42F60-9395-4990-A1AA-4934FB66B67D}"/>
              </a:ext>
            </a:extLst>
          </p:cNvPr>
          <p:cNvSpPr>
            <a:spLocks noGrp="1"/>
          </p:cNvSpPr>
          <p:nvPr>
            <p:ph type="sldNum" sz="quarter" idx="11"/>
          </p:nvPr>
        </p:nvSpPr>
        <p:spPr/>
        <p:txBody>
          <a:bodyPr/>
          <a:lstStyle/>
          <a:p>
            <a:pPr>
              <a:defRPr/>
            </a:pPr>
            <a:fld id="{58C2B5C7-4567-D746-B88E-48B473108884}" type="slidenum">
              <a:rPr lang="nb-NO" smtClean="0"/>
              <a:pPr>
                <a:defRPr/>
              </a:pPr>
              <a:t>24</a:t>
            </a:fld>
            <a:endParaRPr lang="nb-NO" dirty="0"/>
          </a:p>
        </p:txBody>
      </p:sp>
    </p:spTree>
    <p:extLst>
      <p:ext uri="{BB962C8B-B14F-4D97-AF65-F5344CB8AC3E}">
        <p14:creationId xmlns:p14="http://schemas.microsoft.com/office/powerpoint/2010/main" val="70197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2"/>
          <p:cNvSpPr>
            <a:spLocks noGrp="1"/>
          </p:cNvSpPr>
          <p:nvPr>
            <p:ph type="dt" sz="quarter" idx="10"/>
          </p:nvPr>
        </p:nvSpPr>
        <p:spPr/>
        <p:txBody>
          <a:bodyPr/>
          <a:lstStyle>
            <a:lvl1pPr>
              <a:defRPr>
                <a:solidFill>
                  <a:schemeClr val="tx1"/>
                </a:solidFill>
                <a:latin typeface="Candara" charset="0"/>
                <a:ea typeface="ヒラギノ角ゴ Pro W3" charset="0"/>
                <a:cs typeface="ヒラギノ角ゴ Pro W3" charset="0"/>
              </a:defRPr>
            </a:lvl1pPr>
            <a:lvl2pPr marL="742950" indent="-285750">
              <a:defRPr>
                <a:solidFill>
                  <a:schemeClr val="tx1"/>
                </a:solidFill>
                <a:latin typeface="Candara" charset="0"/>
                <a:ea typeface="ヒラギノ角ゴ Pro W3" charset="0"/>
              </a:defRPr>
            </a:lvl2pPr>
            <a:lvl3pPr marL="1143000" indent="-228600">
              <a:defRPr>
                <a:solidFill>
                  <a:schemeClr val="tx1"/>
                </a:solidFill>
                <a:latin typeface="Candara" charset="0"/>
                <a:ea typeface="ヒラギノ角ゴ Pro W3" charset="0"/>
              </a:defRPr>
            </a:lvl3pPr>
            <a:lvl4pPr marL="1600200" indent="-228600">
              <a:defRPr>
                <a:solidFill>
                  <a:schemeClr val="tx1"/>
                </a:solidFill>
                <a:latin typeface="Candara" charset="0"/>
                <a:ea typeface="ヒラギノ角ゴ Pro W3" charset="0"/>
              </a:defRPr>
            </a:lvl4pPr>
            <a:lvl5pPr marL="2057400" indent="-228600">
              <a:defRPr>
                <a:solidFill>
                  <a:schemeClr val="tx1"/>
                </a:solidFill>
                <a:latin typeface="Candara" charset="0"/>
                <a:ea typeface="ヒラギノ角ゴ Pro W3" charset="0"/>
              </a:defRPr>
            </a:lvl5pPr>
            <a:lvl6pPr marL="2514600" indent="-228600" fontAlgn="base">
              <a:spcBef>
                <a:spcPct val="0"/>
              </a:spcBef>
              <a:spcAft>
                <a:spcPct val="0"/>
              </a:spcAft>
              <a:defRPr>
                <a:solidFill>
                  <a:schemeClr val="tx1"/>
                </a:solidFill>
                <a:latin typeface="Candara" charset="0"/>
                <a:ea typeface="ヒラギノ角ゴ Pro W3" charset="0"/>
              </a:defRPr>
            </a:lvl6pPr>
            <a:lvl7pPr marL="2971800" indent="-228600" fontAlgn="base">
              <a:spcBef>
                <a:spcPct val="0"/>
              </a:spcBef>
              <a:spcAft>
                <a:spcPct val="0"/>
              </a:spcAft>
              <a:defRPr>
                <a:solidFill>
                  <a:schemeClr val="tx1"/>
                </a:solidFill>
                <a:latin typeface="Candara" charset="0"/>
                <a:ea typeface="ヒラギノ角ゴ Pro W3" charset="0"/>
              </a:defRPr>
            </a:lvl7pPr>
            <a:lvl8pPr marL="3429000" indent="-228600" fontAlgn="base">
              <a:spcBef>
                <a:spcPct val="0"/>
              </a:spcBef>
              <a:spcAft>
                <a:spcPct val="0"/>
              </a:spcAft>
              <a:defRPr>
                <a:solidFill>
                  <a:schemeClr val="tx1"/>
                </a:solidFill>
                <a:latin typeface="Candara" charset="0"/>
                <a:ea typeface="ヒラギノ角ゴ Pro W3" charset="0"/>
              </a:defRPr>
            </a:lvl8pPr>
            <a:lvl9pPr marL="3886200" indent="-228600" fontAlgn="base">
              <a:spcBef>
                <a:spcPct val="0"/>
              </a:spcBef>
              <a:spcAft>
                <a:spcPct val="0"/>
              </a:spcAft>
              <a:defRPr>
                <a:solidFill>
                  <a:schemeClr val="tx1"/>
                </a:solidFill>
                <a:latin typeface="Candara" charset="0"/>
                <a:ea typeface="ヒラギノ角ゴ Pro W3" charset="0"/>
              </a:defRPr>
            </a:lvl9pPr>
          </a:lstStyle>
          <a:p>
            <a:fld id="{CA563005-9380-204B-B7DC-20CD34C8969D}" type="datetime1">
              <a:rPr lang="nb-NO" smtClean="0"/>
              <a:pPr/>
              <a:t>27.04.2023</a:t>
            </a:fld>
            <a:endParaRPr lang="en-US"/>
          </a:p>
        </p:txBody>
      </p:sp>
      <p:sp>
        <p:nvSpPr>
          <p:cNvPr id="17411" name="Slide Number Placeholder 3"/>
          <p:cNvSpPr>
            <a:spLocks noGrp="1"/>
          </p:cNvSpPr>
          <p:nvPr>
            <p:ph type="sldNum" sz="quarter" idx="11"/>
          </p:nvPr>
        </p:nvSpPr>
        <p:spPr/>
        <p:txBody>
          <a:bodyPr/>
          <a:lstStyle>
            <a:lvl1pPr>
              <a:defRPr>
                <a:solidFill>
                  <a:schemeClr val="tx1"/>
                </a:solidFill>
                <a:latin typeface="Candara" charset="0"/>
                <a:ea typeface="ヒラギノ角ゴ Pro W3" charset="0"/>
                <a:cs typeface="ヒラギノ角ゴ Pro W3" charset="0"/>
              </a:defRPr>
            </a:lvl1pPr>
            <a:lvl2pPr marL="742950" indent="-285750">
              <a:defRPr>
                <a:solidFill>
                  <a:schemeClr val="tx1"/>
                </a:solidFill>
                <a:latin typeface="Candara" charset="0"/>
                <a:ea typeface="ヒラギノ角ゴ Pro W3" charset="0"/>
              </a:defRPr>
            </a:lvl2pPr>
            <a:lvl3pPr marL="1143000" indent="-228600">
              <a:defRPr>
                <a:solidFill>
                  <a:schemeClr val="tx1"/>
                </a:solidFill>
                <a:latin typeface="Candara" charset="0"/>
                <a:ea typeface="ヒラギノ角ゴ Pro W3" charset="0"/>
              </a:defRPr>
            </a:lvl3pPr>
            <a:lvl4pPr marL="1600200" indent="-228600">
              <a:defRPr>
                <a:solidFill>
                  <a:schemeClr val="tx1"/>
                </a:solidFill>
                <a:latin typeface="Candara" charset="0"/>
                <a:ea typeface="ヒラギノ角ゴ Pro W3" charset="0"/>
              </a:defRPr>
            </a:lvl4pPr>
            <a:lvl5pPr marL="2057400" indent="-228600">
              <a:defRPr>
                <a:solidFill>
                  <a:schemeClr val="tx1"/>
                </a:solidFill>
                <a:latin typeface="Candara" charset="0"/>
                <a:ea typeface="ヒラギノ角ゴ Pro W3" charset="0"/>
              </a:defRPr>
            </a:lvl5pPr>
            <a:lvl6pPr marL="2514600" indent="-228600" fontAlgn="base">
              <a:spcBef>
                <a:spcPct val="0"/>
              </a:spcBef>
              <a:spcAft>
                <a:spcPct val="0"/>
              </a:spcAft>
              <a:defRPr>
                <a:solidFill>
                  <a:schemeClr val="tx1"/>
                </a:solidFill>
                <a:latin typeface="Candara" charset="0"/>
                <a:ea typeface="ヒラギノ角ゴ Pro W3" charset="0"/>
              </a:defRPr>
            </a:lvl6pPr>
            <a:lvl7pPr marL="2971800" indent="-228600" fontAlgn="base">
              <a:spcBef>
                <a:spcPct val="0"/>
              </a:spcBef>
              <a:spcAft>
                <a:spcPct val="0"/>
              </a:spcAft>
              <a:defRPr>
                <a:solidFill>
                  <a:schemeClr val="tx1"/>
                </a:solidFill>
                <a:latin typeface="Candara" charset="0"/>
                <a:ea typeface="ヒラギノ角ゴ Pro W3" charset="0"/>
              </a:defRPr>
            </a:lvl7pPr>
            <a:lvl8pPr marL="3429000" indent="-228600" fontAlgn="base">
              <a:spcBef>
                <a:spcPct val="0"/>
              </a:spcBef>
              <a:spcAft>
                <a:spcPct val="0"/>
              </a:spcAft>
              <a:defRPr>
                <a:solidFill>
                  <a:schemeClr val="tx1"/>
                </a:solidFill>
                <a:latin typeface="Candara" charset="0"/>
                <a:ea typeface="ヒラギノ角ゴ Pro W3" charset="0"/>
              </a:defRPr>
            </a:lvl8pPr>
            <a:lvl9pPr marL="3886200" indent="-228600" fontAlgn="base">
              <a:spcBef>
                <a:spcPct val="0"/>
              </a:spcBef>
              <a:spcAft>
                <a:spcPct val="0"/>
              </a:spcAft>
              <a:defRPr>
                <a:solidFill>
                  <a:schemeClr val="tx1"/>
                </a:solidFill>
                <a:latin typeface="Candara" charset="0"/>
                <a:ea typeface="ヒラギノ角ゴ Pro W3" charset="0"/>
              </a:defRPr>
            </a:lvl9pPr>
          </a:lstStyle>
          <a:p>
            <a:fld id="{9FE6989B-CBE5-6A45-AE48-53D7A24BBDE4}" type="slidenum">
              <a:rPr lang="en-US" smtClean="0"/>
              <a:pPr/>
              <a:t>25</a:t>
            </a:fld>
            <a:endParaRPr lang="en-US"/>
          </a:p>
        </p:txBody>
      </p:sp>
      <p:pic>
        <p:nvPicPr>
          <p:cNvPr id="3" name="Plassholder for innhold 2">
            <a:extLst>
              <a:ext uri="{FF2B5EF4-FFF2-40B4-BE49-F238E27FC236}">
                <a16:creationId xmlns:a16="http://schemas.microsoft.com/office/drawing/2014/main" id="{9D033B79-AF4C-41A8-9014-C751A0469C5D}"/>
              </a:ext>
            </a:extLst>
          </p:cNvPr>
          <p:cNvPicPr>
            <a:picLocks noGrp="1" noChangeAspect="1"/>
          </p:cNvPicPr>
          <p:nvPr>
            <p:ph idx="1"/>
          </p:nvPr>
        </p:nvPicPr>
        <p:blipFill>
          <a:blip r:embed="rId2"/>
          <a:stretch>
            <a:fillRect/>
          </a:stretch>
        </p:blipFill>
        <p:spPr>
          <a:xfrm>
            <a:off x="0" y="0"/>
            <a:ext cx="9185438" cy="51435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9565A3-A3FA-4885-A4DD-A2E600C7AD64}"/>
              </a:ext>
            </a:extLst>
          </p:cNvPr>
          <p:cNvSpPr>
            <a:spLocks noGrp="1"/>
          </p:cNvSpPr>
          <p:nvPr>
            <p:ph type="title"/>
          </p:nvPr>
        </p:nvSpPr>
        <p:spPr/>
        <p:txBody>
          <a:bodyPr/>
          <a:lstStyle/>
          <a:p>
            <a:r>
              <a:rPr lang="nb-NO" dirty="0"/>
              <a:t>Veiledningstelefon og epost til Helfo</a:t>
            </a:r>
            <a:br>
              <a:rPr lang="nb-NO" dirty="0"/>
            </a:br>
            <a:endParaRPr lang="nb-NO" dirty="0"/>
          </a:p>
        </p:txBody>
      </p:sp>
      <p:sp>
        <p:nvSpPr>
          <p:cNvPr id="3" name="Plassholder for innhold 2">
            <a:extLst>
              <a:ext uri="{FF2B5EF4-FFF2-40B4-BE49-F238E27FC236}">
                <a16:creationId xmlns:a16="http://schemas.microsoft.com/office/drawing/2014/main" id="{DC45B5A1-05A7-478C-93EA-599AD2638805}"/>
              </a:ext>
            </a:extLst>
          </p:cNvPr>
          <p:cNvSpPr>
            <a:spLocks noGrp="1"/>
          </p:cNvSpPr>
          <p:nvPr>
            <p:ph idx="1"/>
          </p:nvPr>
        </p:nvSpPr>
        <p:spPr/>
        <p:txBody>
          <a:bodyPr/>
          <a:lstStyle/>
          <a:p>
            <a:endParaRPr lang="nb-NO" dirty="0"/>
          </a:p>
          <a:p>
            <a:endParaRPr lang="nb-NO" dirty="0"/>
          </a:p>
        </p:txBody>
      </p:sp>
      <p:sp>
        <p:nvSpPr>
          <p:cNvPr id="4" name="Plassholder for dato 3">
            <a:extLst>
              <a:ext uri="{FF2B5EF4-FFF2-40B4-BE49-F238E27FC236}">
                <a16:creationId xmlns:a16="http://schemas.microsoft.com/office/drawing/2014/main" id="{8CAF3BFA-346D-4A3A-B65F-C05EF9095622}"/>
              </a:ext>
            </a:extLst>
          </p:cNvPr>
          <p:cNvSpPr>
            <a:spLocks noGrp="1"/>
          </p:cNvSpPr>
          <p:nvPr>
            <p:ph type="dt" sz="half" idx="10"/>
          </p:nvPr>
        </p:nvSpPr>
        <p:spPr/>
        <p:txBody>
          <a:bodyPr/>
          <a:lstStyle/>
          <a:p>
            <a:pPr>
              <a:defRPr/>
            </a:pPr>
            <a:endParaRPr lang="en-US"/>
          </a:p>
        </p:txBody>
      </p:sp>
      <p:sp>
        <p:nvSpPr>
          <p:cNvPr id="5" name="Plassholder for lysbildenummer 4">
            <a:extLst>
              <a:ext uri="{FF2B5EF4-FFF2-40B4-BE49-F238E27FC236}">
                <a16:creationId xmlns:a16="http://schemas.microsoft.com/office/drawing/2014/main" id="{04079138-BD52-4B97-8718-89B5CE82DFAA}"/>
              </a:ext>
            </a:extLst>
          </p:cNvPr>
          <p:cNvSpPr>
            <a:spLocks noGrp="1"/>
          </p:cNvSpPr>
          <p:nvPr>
            <p:ph type="sldNum" sz="quarter" idx="11"/>
          </p:nvPr>
        </p:nvSpPr>
        <p:spPr/>
        <p:txBody>
          <a:bodyPr/>
          <a:lstStyle/>
          <a:p>
            <a:pPr>
              <a:defRPr/>
            </a:pPr>
            <a:fld id="{58C2B5C7-4567-D746-B88E-48B473108884}" type="slidenum">
              <a:rPr lang="nb-NO" smtClean="0"/>
              <a:pPr>
                <a:defRPr/>
              </a:pPr>
              <a:t>26</a:t>
            </a:fld>
            <a:endParaRPr lang="nb-NO"/>
          </a:p>
        </p:txBody>
      </p:sp>
      <p:sp>
        <p:nvSpPr>
          <p:cNvPr id="7" name="TekstSylinder 6">
            <a:extLst>
              <a:ext uri="{FF2B5EF4-FFF2-40B4-BE49-F238E27FC236}">
                <a16:creationId xmlns:a16="http://schemas.microsoft.com/office/drawing/2014/main" id="{0B8FB3EA-6508-42A0-B644-BFDDDDD3CB66}"/>
              </a:ext>
            </a:extLst>
          </p:cNvPr>
          <p:cNvSpPr txBox="1"/>
          <p:nvPr/>
        </p:nvSpPr>
        <p:spPr>
          <a:xfrm>
            <a:off x="2286000" y="2104008"/>
            <a:ext cx="4407763" cy="1384995"/>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n-NO" sz="2800" b="1" i="0" u="none" strike="noStrike" kern="1200" cap="none" spc="0" normalizeH="0" baseline="0" noProof="0" dirty="0" err="1">
                <a:ln>
                  <a:noFill/>
                </a:ln>
                <a:solidFill>
                  <a:srgbClr val="003057"/>
                </a:solidFill>
                <a:effectLst/>
                <a:uLnTx/>
                <a:uFillTx/>
                <a:latin typeface="Verdana" panose="020B0604030504040204" pitchFamily="34" charset="0"/>
                <a:ea typeface="Verdana" panose="020B0604030504040204" pitchFamily="34" charset="0"/>
                <a:cs typeface="Verdana" panose="020B0604030504040204" pitchFamily="34" charset="0"/>
              </a:rPr>
              <a:t>Tlf</a:t>
            </a:r>
            <a:r>
              <a:rPr kumimoji="0" lang="nn-NO" sz="2800" b="1" i="0" u="none" strike="noStrike" kern="1200" cap="none" spc="0" normalizeH="0" baseline="0" noProof="0" dirty="0">
                <a:ln>
                  <a:noFill/>
                </a:ln>
                <a:solidFill>
                  <a:srgbClr val="003057"/>
                </a:solidFill>
                <a:effectLst/>
                <a:uLnTx/>
                <a:uFillTx/>
                <a:latin typeface="Verdana" panose="020B0604030504040204" pitchFamily="34" charset="0"/>
                <a:ea typeface="Verdana" panose="020B0604030504040204" pitchFamily="34" charset="0"/>
                <a:cs typeface="Verdana" panose="020B0604030504040204" pitchFamily="34" charset="0"/>
              </a:rPr>
              <a:t> 23 32 70 40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n-NO" sz="2800" b="1" i="0" u="none" strike="noStrike" kern="1200" cap="none" spc="0" normalizeH="0" baseline="0" noProof="0" dirty="0">
                <a:ln>
                  <a:noFill/>
                </a:ln>
                <a:solidFill>
                  <a:srgbClr val="003057"/>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n-NO" sz="2800" b="1" i="0" u="none" strike="noStrike" kern="1200" cap="none" spc="0" normalizeH="0" baseline="0" noProof="0" dirty="0">
                <a:ln>
                  <a:noFill/>
                </a:ln>
                <a:solidFill>
                  <a:srgbClr val="003057"/>
                </a:solidFill>
                <a:effectLst/>
                <a:uLnTx/>
                <a:uFillTx/>
                <a:latin typeface="Verdana" panose="020B0604030504040204" pitchFamily="34" charset="0"/>
                <a:ea typeface="Verdana" panose="020B0604030504040204" pitchFamily="34" charset="0"/>
                <a:cs typeface="Verdana" panose="020B0604030504040204" pitchFamily="34" charset="0"/>
                <a:hlinkClick r:id="rId2"/>
              </a:rPr>
              <a:t>post@helfo.no</a:t>
            </a:r>
            <a:endParaRPr kumimoji="0" lang="nn-NO" sz="2800" b="1" i="0" u="none" strike="noStrike" kern="1200" cap="none" spc="0" normalizeH="0" baseline="0" noProof="0" dirty="0">
              <a:ln>
                <a:noFill/>
              </a:ln>
              <a:solidFill>
                <a:srgbClr val="00305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1367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5A9B47-3C69-469B-B234-DC723B06B918}"/>
              </a:ext>
            </a:extLst>
          </p:cNvPr>
          <p:cNvSpPr>
            <a:spLocks noGrp="1"/>
          </p:cNvSpPr>
          <p:nvPr>
            <p:ph type="title"/>
          </p:nvPr>
        </p:nvSpPr>
        <p:spPr/>
        <p:txBody>
          <a:bodyPr/>
          <a:lstStyle/>
          <a:p>
            <a:r>
              <a:rPr lang="nn-NO" dirty="0"/>
              <a:t>Diagnosar</a:t>
            </a:r>
          </a:p>
        </p:txBody>
      </p:sp>
      <p:sp>
        <p:nvSpPr>
          <p:cNvPr id="3" name="Plassholder for innhold 2">
            <a:extLst>
              <a:ext uri="{FF2B5EF4-FFF2-40B4-BE49-F238E27FC236}">
                <a16:creationId xmlns:a16="http://schemas.microsoft.com/office/drawing/2014/main" id="{8C85CF4A-A329-444E-A7C5-13275A769736}"/>
              </a:ext>
            </a:extLst>
          </p:cNvPr>
          <p:cNvSpPr>
            <a:spLocks noGrp="1"/>
          </p:cNvSpPr>
          <p:nvPr>
            <p:ph idx="1"/>
          </p:nvPr>
        </p:nvSpPr>
        <p:spPr/>
        <p:txBody>
          <a:bodyPr/>
          <a:lstStyle/>
          <a:p>
            <a:r>
              <a:rPr lang="nn-NO" sz="1400" dirty="0"/>
              <a:t>Primært skal det brukast ei sjukdomsdiagnose (70-99)</a:t>
            </a:r>
          </a:p>
          <a:p>
            <a:endParaRPr lang="nn-NO" sz="1400" dirty="0"/>
          </a:p>
          <a:p>
            <a:r>
              <a:rPr lang="nn-NO" sz="1400" dirty="0"/>
              <a:t>Dersom det ikkje er </a:t>
            </a:r>
            <a:r>
              <a:rPr lang="nn-NO" sz="1400" dirty="0" err="1"/>
              <a:t>mulig</a:t>
            </a:r>
            <a:r>
              <a:rPr lang="nn-NO" sz="1400" dirty="0"/>
              <a:t> å sette ei sjukdomsdiagnose skal ein sekundært bruke ei symptomdiagnose (1-29)</a:t>
            </a:r>
          </a:p>
          <a:p>
            <a:endParaRPr lang="nn-NO" sz="1400" dirty="0"/>
          </a:p>
          <a:p>
            <a:r>
              <a:rPr lang="nn-NO" sz="1400" dirty="0"/>
              <a:t>På rekninga skal dei sjukdomar/symptom/plager som er grunnlaget for takstbruken kodast.</a:t>
            </a:r>
          </a:p>
          <a:p>
            <a:pPr lvl="1"/>
            <a:r>
              <a:rPr lang="nn-NO" sz="1000" dirty="0"/>
              <a:t>Hovuddiagnosen først</a:t>
            </a:r>
          </a:p>
          <a:p>
            <a:endParaRPr lang="nn-NO" sz="1400" dirty="0"/>
          </a:p>
          <a:p>
            <a:r>
              <a:rPr lang="nn-NO" sz="1400" dirty="0"/>
              <a:t>Alle </a:t>
            </a:r>
            <a:r>
              <a:rPr lang="nn-NO" sz="1400" dirty="0" err="1"/>
              <a:t>diagnoser</a:t>
            </a:r>
            <a:r>
              <a:rPr lang="nn-NO" sz="1400" dirty="0"/>
              <a:t> som vert ført opp på rekninga vert med ved innsending av oppgjer til Helfo</a:t>
            </a:r>
          </a:p>
        </p:txBody>
      </p:sp>
      <p:sp>
        <p:nvSpPr>
          <p:cNvPr id="4" name="Plassholder for dato 3">
            <a:extLst>
              <a:ext uri="{FF2B5EF4-FFF2-40B4-BE49-F238E27FC236}">
                <a16:creationId xmlns:a16="http://schemas.microsoft.com/office/drawing/2014/main" id="{E2BA8165-4515-4E3A-BEF7-0F0D0F382088}"/>
              </a:ext>
            </a:extLst>
          </p:cNvPr>
          <p:cNvSpPr>
            <a:spLocks noGrp="1"/>
          </p:cNvSpPr>
          <p:nvPr>
            <p:ph type="dt" sz="half" idx="10"/>
          </p:nvPr>
        </p:nvSpPr>
        <p:spPr/>
        <p:txBody>
          <a:bodyPr/>
          <a:lstStyle/>
          <a:p>
            <a:pPr>
              <a:defRPr/>
            </a:pPr>
            <a:endParaRPr lang="en-US" dirty="0"/>
          </a:p>
        </p:txBody>
      </p:sp>
      <p:sp>
        <p:nvSpPr>
          <p:cNvPr id="5" name="Plassholder for lysbildenummer 4">
            <a:extLst>
              <a:ext uri="{FF2B5EF4-FFF2-40B4-BE49-F238E27FC236}">
                <a16:creationId xmlns:a16="http://schemas.microsoft.com/office/drawing/2014/main" id="{30BB7F84-DB33-47D8-9AD0-35CB8505C366}"/>
              </a:ext>
            </a:extLst>
          </p:cNvPr>
          <p:cNvSpPr>
            <a:spLocks noGrp="1"/>
          </p:cNvSpPr>
          <p:nvPr>
            <p:ph type="sldNum" sz="quarter" idx="11"/>
          </p:nvPr>
        </p:nvSpPr>
        <p:spPr/>
        <p:txBody>
          <a:bodyPr/>
          <a:lstStyle/>
          <a:p>
            <a:pPr>
              <a:defRPr/>
            </a:pPr>
            <a:fld id="{1F96BEB5-9B3A-4F47-934E-7029C6AC77DC}" type="slidenum">
              <a:rPr lang="en-US" smtClean="0"/>
              <a:pPr>
                <a:defRPr/>
              </a:pPr>
              <a:t>27</a:t>
            </a:fld>
            <a:endParaRPr lang="en-US" dirty="0"/>
          </a:p>
        </p:txBody>
      </p:sp>
    </p:spTree>
    <p:extLst>
      <p:ext uri="{BB962C8B-B14F-4D97-AF65-F5344CB8AC3E}">
        <p14:creationId xmlns:p14="http://schemas.microsoft.com/office/powerpoint/2010/main" val="291364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B00EE4-FE7F-44FE-87D3-BEA8E753F4ED}"/>
              </a:ext>
            </a:extLst>
          </p:cNvPr>
          <p:cNvSpPr>
            <a:spLocks noGrp="1"/>
          </p:cNvSpPr>
          <p:nvPr>
            <p:ph type="title"/>
          </p:nvPr>
        </p:nvSpPr>
        <p:spPr/>
        <p:txBody>
          <a:bodyPr/>
          <a:lstStyle/>
          <a:p>
            <a:r>
              <a:rPr lang="nn-NO"/>
              <a:t>Rett klokkeslett på rekningane</a:t>
            </a:r>
          </a:p>
        </p:txBody>
      </p:sp>
      <p:sp>
        <p:nvSpPr>
          <p:cNvPr id="3" name="Plassholder for innhold 2">
            <a:extLst>
              <a:ext uri="{FF2B5EF4-FFF2-40B4-BE49-F238E27FC236}">
                <a16:creationId xmlns:a16="http://schemas.microsoft.com/office/drawing/2014/main" id="{55135DC3-AC19-4326-A321-BB62B9EE5EE1}"/>
              </a:ext>
            </a:extLst>
          </p:cNvPr>
          <p:cNvSpPr>
            <a:spLocks noGrp="1"/>
          </p:cNvSpPr>
          <p:nvPr>
            <p:ph idx="1"/>
          </p:nvPr>
        </p:nvSpPr>
        <p:spPr>
          <a:xfrm>
            <a:off x="724252" y="1086862"/>
            <a:ext cx="7810500" cy="3436586"/>
          </a:xfrm>
        </p:spPr>
        <p:txBody>
          <a:bodyPr/>
          <a:lstStyle/>
          <a:p>
            <a:endParaRPr lang="nn-NO" sz="1400"/>
          </a:p>
          <a:p>
            <a:r>
              <a:rPr lang="nn-NO" sz="1400"/>
              <a:t>Viktig at kvar rekning viser klokkeslettet for oppstart av kontakt/konsultasjon</a:t>
            </a:r>
          </a:p>
          <a:p>
            <a:endParaRPr lang="nn-NO" sz="1400"/>
          </a:p>
          <a:p>
            <a:r>
              <a:rPr lang="nn-NO" sz="1400"/>
              <a:t>Dersom pasienten er innom hjelpepersonell før dei er inn til legen, skal klokkeslettet på rekninga vere når konsultasjonen hos legen startar. </a:t>
            </a:r>
          </a:p>
          <a:p>
            <a:endParaRPr lang="nn-NO" sz="1400"/>
          </a:p>
          <a:p>
            <a:r>
              <a:rPr lang="nn-NO" sz="1400"/>
              <a:t>Der legen har fleire konsultasjonar, og tidstillegg innanfor ei periode, og dette overstig </a:t>
            </a:r>
            <a:r>
              <a:rPr lang="nn-NO" sz="1400" err="1"/>
              <a:t>tilgjengelig</a:t>
            </a:r>
            <a:r>
              <a:rPr lang="nn-NO" sz="1400"/>
              <a:t> tid, vil rekningar verte avvist i tidskravkontroll eller kontroll på at ikkje fleire konsultasjonar er utløyst på same klokkeslett.</a:t>
            </a:r>
          </a:p>
          <a:p>
            <a:endParaRPr lang="nn-NO" sz="1400"/>
          </a:p>
          <a:p>
            <a:r>
              <a:rPr lang="nn-NO" sz="1400"/>
              <a:t>Der ein opnar journalen FØR pasienten kjem og det automatisk vert generert rekning, må klokkeslettet på rekninga endrast til faktisk konsultasjonstidspunkt.</a:t>
            </a:r>
          </a:p>
          <a:p>
            <a:endParaRPr lang="nn-NO" sz="1400"/>
          </a:p>
          <a:p>
            <a:r>
              <a:rPr lang="nn-NO" sz="1400"/>
              <a:t>Der rekning vert skrive i ettertid av konsultasjon må også klokkeslett på rekninga endrast til faktisk tidspunkt konsultasjonen starta.</a:t>
            </a:r>
          </a:p>
          <a:p>
            <a:endParaRPr lang="nn-NO" sz="1400"/>
          </a:p>
        </p:txBody>
      </p:sp>
      <p:sp>
        <p:nvSpPr>
          <p:cNvPr id="4" name="Plassholder for dato 3">
            <a:extLst>
              <a:ext uri="{FF2B5EF4-FFF2-40B4-BE49-F238E27FC236}">
                <a16:creationId xmlns:a16="http://schemas.microsoft.com/office/drawing/2014/main" id="{FE7B411C-7910-4375-9567-32E70ADF4486}"/>
              </a:ext>
            </a:extLst>
          </p:cNvPr>
          <p:cNvSpPr>
            <a:spLocks noGrp="1"/>
          </p:cNvSpPr>
          <p:nvPr>
            <p:ph type="dt" sz="half" idx="10"/>
          </p:nvPr>
        </p:nvSpPr>
        <p:spPr/>
        <p:txBody>
          <a:bodyPr/>
          <a:lstStyle/>
          <a:p>
            <a:pPr>
              <a:defRPr/>
            </a:pPr>
            <a:endParaRPr lang="en-US"/>
          </a:p>
        </p:txBody>
      </p:sp>
      <p:sp>
        <p:nvSpPr>
          <p:cNvPr id="5" name="Plassholder for lysbildenummer 4">
            <a:extLst>
              <a:ext uri="{FF2B5EF4-FFF2-40B4-BE49-F238E27FC236}">
                <a16:creationId xmlns:a16="http://schemas.microsoft.com/office/drawing/2014/main" id="{45802927-0E03-4164-93E2-E6759DF1CAFA}"/>
              </a:ext>
            </a:extLst>
          </p:cNvPr>
          <p:cNvSpPr>
            <a:spLocks noGrp="1"/>
          </p:cNvSpPr>
          <p:nvPr>
            <p:ph type="sldNum" sz="quarter" idx="11"/>
          </p:nvPr>
        </p:nvSpPr>
        <p:spPr/>
        <p:txBody>
          <a:bodyPr/>
          <a:lstStyle/>
          <a:p>
            <a:pPr>
              <a:defRPr/>
            </a:pPr>
            <a:fld id="{58C2B5C7-4567-D746-B88E-48B473108884}" type="slidenum">
              <a:rPr lang="nb-NO" smtClean="0"/>
              <a:pPr>
                <a:defRPr/>
              </a:pPr>
              <a:t>28</a:t>
            </a:fld>
            <a:endParaRPr lang="nb-NO"/>
          </a:p>
        </p:txBody>
      </p:sp>
    </p:spTree>
    <p:extLst>
      <p:ext uri="{BB962C8B-B14F-4D97-AF65-F5344CB8AC3E}">
        <p14:creationId xmlns:p14="http://schemas.microsoft.com/office/powerpoint/2010/main" val="3349661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p:cNvSpPr>
          <p:nvPr/>
        </p:nvSpPr>
        <p:spPr>
          <a:xfrm>
            <a:off x="295182" y="647928"/>
            <a:ext cx="8429348" cy="4153084"/>
          </a:xfrm>
          <a:prstGeom prst="rect">
            <a:avLst/>
          </a:prstGeom>
        </p:spPr>
        <p:txBody>
          <a:bodyPr/>
          <a:lstStyle>
            <a:lvl1pPr marL="342900" indent="-342900" algn="l" defTabSz="457200" rtl="0" eaLnBrk="0" fontAlgn="base" hangingPunct="0">
              <a:spcBef>
                <a:spcPct val="20000"/>
              </a:spcBef>
              <a:spcAft>
                <a:spcPct val="0"/>
              </a:spcAft>
              <a:buSzPct val="100000"/>
              <a:buBlip>
                <a:blip r:embed="rId3"/>
              </a:buBlip>
              <a:defRPr sz="2000" kern="1200">
                <a:solidFill>
                  <a:srgbClr val="675C53"/>
                </a:solidFill>
                <a:latin typeface="Verdana"/>
                <a:ea typeface="ＭＳ Ｐゴシック" pitchFamily="90"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rgbClr val="675C53"/>
                </a:solidFill>
                <a:latin typeface="Verdana"/>
                <a:ea typeface="ＭＳ Ｐゴシック" pitchFamily="90"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rgbClr val="675C53"/>
                </a:solidFill>
                <a:latin typeface="Verdana"/>
                <a:ea typeface="ＭＳ Ｐゴシック" pitchFamily="90"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675C53"/>
                </a:solidFill>
                <a:latin typeface="Verdana"/>
                <a:ea typeface="ＭＳ Ｐゴシック" pitchFamily="90" charset="-128"/>
                <a:cs typeface="Verdana"/>
              </a:defRPr>
            </a:lvl4pPr>
            <a:lvl5pPr marL="2057400" indent="-228600" algn="l" defTabSz="457200" rtl="0" eaLnBrk="0" fontAlgn="base" hangingPunct="0">
              <a:spcBef>
                <a:spcPct val="20000"/>
              </a:spcBef>
              <a:spcAft>
                <a:spcPct val="0"/>
              </a:spcAft>
              <a:buFont typeface="Arial" charset="0"/>
              <a:buChar char="»"/>
              <a:defRPr sz="1200" kern="1200">
                <a:solidFill>
                  <a:srgbClr val="675C53"/>
                </a:solidFill>
                <a:latin typeface="Verdana"/>
                <a:ea typeface="ＭＳ Ｐゴシック" pitchFamily="9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n-NO" sz="1200" dirty="0">
                <a:latin typeface="Verdana" pitchFamily="34" charset="0"/>
                <a:ea typeface="ＭＳ Ｐゴシック" charset="-128"/>
                <a:cs typeface="Verdana" pitchFamily="34" charset="0"/>
              </a:rPr>
              <a:t>For at Helfo skal yte refusjon må </a:t>
            </a:r>
            <a:r>
              <a:rPr lang="nn-NO" sz="1200" dirty="0" err="1">
                <a:latin typeface="Verdana" pitchFamily="34" charset="0"/>
                <a:ea typeface="ＭＳ Ｐゴシック" charset="-128"/>
                <a:cs typeface="Verdana" pitchFamily="34" charset="0"/>
              </a:rPr>
              <a:t>henvisninga</a:t>
            </a:r>
            <a:r>
              <a:rPr lang="nn-NO" sz="1200" dirty="0">
                <a:latin typeface="Verdana" pitchFamily="34" charset="0"/>
                <a:ea typeface="ＭＳ Ｐゴシック" charset="-128"/>
                <a:cs typeface="Verdana" pitchFamily="34" charset="0"/>
              </a:rPr>
              <a:t> kome frå lege, kiropraktor, </a:t>
            </a:r>
            <a:r>
              <a:rPr lang="nn-NO" sz="1200" dirty="0" err="1">
                <a:latin typeface="Verdana" pitchFamily="34" charset="0"/>
                <a:ea typeface="ＭＳ Ｐゴシック" charset="-128"/>
                <a:cs typeface="Verdana" pitchFamily="34" charset="0"/>
              </a:rPr>
              <a:t>manuellterapuet</a:t>
            </a:r>
            <a:r>
              <a:rPr lang="nn-NO" sz="1200" dirty="0">
                <a:latin typeface="Verdana" pitchFamily="34" charset="0"/>
                <a:ea typeface="ＭＳ Ｐゴシック" charset="-128"/>
                <a:cs typeface="Verdana" pitchFamily="34" charset="0"/>
              </a:rPr>
              <a:t>, tannlege eller psykolog. </a:t>
            </a:r>
          </a:p>
          <a:p>
            <a:pPr lvl="1"/>
            <a:r>
              <a:rPr lang="nn-NO" sz="1200" dirty="0">
                <a:latin typeface="Verdana" pitchFamily="34" charset="0"/>
                <a:ea typeface="ＭＳ Ｐゴシック" charset="-128"/>
                <a:cs typeface="Verdana" pitchFamily="34" charset="0"/>
              </a:rPr>
              <a:t>Optikar kan </a:t>
            </a:r>
            <a:r>
              <a:rPr lang="nn-NO" sz="1200" dirty="0" err="1">
                <a:latin typeface="Verdana" pitchFamily="34" charset="0"/>
                <a:ea typeface="ＭＳ Ｐゴシック" charset="-128"/>
                <a:cs typeface="Verdana" pitchFamily="34" charset="0"/>
              </a:rPr>
              <a:t>henvise</a:t>
            </a:r>
            <a:r>
              <a:rPr lang="nn-NO" sz="1200" dirty="0">
                <a:latin typeface="Verdana" pitchFamily="34" charset="0"/>
                <a:ea typeface="ＭＳ Ｐゴシック" charset="-128"/>
                <a:cs typeface="Verdana" pitchFamily="34" charset="0"/>
              </a:rPr>
              <a:t> til øyelege</a:t>
            </a:r>
          </a:p>
          <a:p>
            <a:pPr lvl="1"/>
            <a:r>
              <a:rPr lang="nn-NO" sz="1200" dirty="0" err="1">
                <a:latin typeface="Verdana" pitchFamily="34" charset="0"/>
                <a:ea typeface="ＭＳ Ｐゴシック" charset="-128"/>
                <a:cs typeface="Verdana" pitchFamily="34" charset="0"/>
              </a:rPr>
              <a:t>Henvisning</a:t>
            </a:r>
            <a:r>
              <a:rPr lang="nn-NO" sz="1200" dirty="0">
                <a:latin typeface="Verdana" pitchFamily="34" charset="0"/>
                <a:ea typeface="ＭＳ Ｐゴシック" charset="-128"/>
                <a:cs typeface="Verdana" pitchFamily="34" charset="0"/>
              </a:rPr>
              <a:t> frå helsesøster ved helsestasjon/skulehelseteneste til spesialist i augesjukdommar og øre-nase-halssjukdommar er også gyldig </a:t>
            </a:r>
            <a:r>
              <a:rPr lang="nn-NO" sz="1200" dirty="0" err="1">
                <a:latin typeface="Verdana" pitchFamily="34" charset="0"/>
                <a:ea typeface="ＭＳ Ｐゴシック" charset="-128"/>
                <a:cs typeface="Verdana" pitchFamily="34" charset="0"/>
              </a:rPr>
              <a:t>henvisning</a:t>
            </a:r>
            <a:r>
              <a:rPr lang="nn-NO" sz="1200" dirty="0">
                <a:latin typeface="Verdana" pitchFamily="34" charset="0"/>
                <a:ea typeface="ＭＳ Ｐゴシック" charset="-128"/>
                <a:cs typeface="Verdana" pitchFamily="34" charset="0"/>
              </a:rPr>
              <a:t>.  </a:t>
            </a:r>
          </a:p>
          <a:p>
            <a:pPr lvl="1"/>
            <a:r>
              <a:rPr lang="nn-NO" sz="1200" dirty="0" err="1">
                <a:latin typeface="Verdana" pitchFamily="34" charset="0"/>
                <a:ea typeface="ＭＳ Ｐゴシック" charset="-128"/>
                <a:cs typeface="Verdana" pitchFamily="34" charset="0"/>
              </a:rPr>
              <a:t>Henvisning</a:t>
            </a:r>
            <a:r>
              <a:rPr lang="nn-NO" sz="1200" dirty="0">
                <a:latin typeface="Verdana" pitchFamily="34" charset="0"/>
                <a:ea typeface="ＭＳ Ｐゴシック" charset="-128"/>
                <a:cs typeface="Verdana" pitchFamily="34" charset="0"/>
              </a:rPr>
              <a:t> frå lege, underskrive av hjelpepersonell på vegne av legen kan også godtakast.</a:t>
            </a:r>
          </a:p>
          <a:p>
            <a:pPr lvl="1"/>
            <a:endParaRPr lang="nn-NO" sz="1200" dirty="0">
              <a:latin typeface="Verdana" pitchFamily="34" charset="0"/>
              <a:ea typeface="ＭＳ Ｐゴシック" charset="-128"/>
              <a:cs typeface="Verdana" pitchFamily="34" charset="0"/>
            </a:endParaRPr>
          </a:p>
          <a:p>
            <a:r>
              <a:rPr lang="nn-NO" sz="1200" dirty="0">
                <a:latin typeface="Verdana" pitchFamily="34" charset="0"/>
                <a:ea typeface="ＭＳ Ｐゴシック" charset="-128"/>
                <a:cs typeface="Verdana" pitchFamily="34" charset="0"/>
              </a:rPr>
              <a:t>Ei </a:t>
            </a:r>
            <a:r>
              <a:rPr lang="nn-NO" sz="1200" dirty="0" err="1">
                <a:latin typeface="Verdana" pitchFamily="34" charset="0"/>
                <a:ea typeface="ＭＳ Ｐゴシック" charset="-128"/>
                <a:cs typeface="Verdana" pitchFamily="34" charset="0"/>
              </a:rPr>
              <a:t>henvisning</a:t>
            </a:r>
            <a:r>
              <a:rPr lang="nn-NO" sz="1200" dirty="0">
                <a:latin typeface="Verdana" pitchFamily="34" charset="0"/>
                <a:ea typeface="ＭＳ Ｐゴシック" charset="-128"/>
                <a:cs typeface="Verdana" pitchFamily="34" charset="0"/>
              </a:rPr>
              <a:t> varer til behandlinga for den aktuelle sjukdomstilstanden er avslutta</a:t>
            </a:r>
          </a:p>
          <a:p>
            <a:endParaRPr lang="nn-NO" sz="1200" dirty="0">
              <a:latin typeface="Verdana" pitchFamily="34" charset="0"/>
              <a:ea typeface="ＭＳ Ｐゴシック" charset="-128"/>
              <a:cs typeface="Verdana" pitchFamily="34" charset="0"/>
            </a:endParaRPr>
          </a:p>
          <a:p>
            <a:r>
              <a:rPr lang="nn-NO" sz="1200" dirty="0">
                <a:latin typeface="Verdana" pitchFamily="34" charset="0"/>
                <a:ea typeface="ＭＳ Ｐゴシック" charset="-128"/>
                <a:cs typeface="Verdana" pitchFamily="34" charset="0"/>
              </a:rPr>
              <a:t>Dersom pasienten treng behandling for ein annan </a:t>
            </a:r>
            <a:r>
              <a:rPr lang="nn-NO" sz="1200" dirty="0" err="1">
                <a:latin typeface="Verdana" pitchFamily="34" charset="0"/>
                <a:ea typeface="ＭＳ Ｐゴシック" charset="-128"/>
                <a:cs typeface="Verdana" pitchFamily="34" charset="0"/>
              </a:rPr>
              <a:t>lidelse</a:t>
            </a:r>
            <a:r>
              <a:rPr lang="nn-NO" sz="1200" dirty="0">
                <a:latin typeface="Verdana" pitchFamily="34" charset="0"/>
                <a:ea typeface="ＭＳ Ｐゴシック" charset="-128"/>
                <a:cs typeface="Verdana" pitchFamily="34" charset="0"/>
              </a:rPr>
              <a:t> enn det han er </a:t>
            </a:r>
            <a:r>
              <a:rPr lang="nn-NO" sz="1200" dirty="0" err="1">
                <a:latin typeface="Verdana" pitchFamily="34" charset="0"/>
                <a:ea typeface="ＭＳ Ｐゴシック" charset="-128"/>
                <a:cs typeface="Verdana" pitchFamily="34" charset="0"/>
              </a:rPr>
              <a:t>henvist</a:t>
            </a:r>
            <a:r>
              <a:rPr lang="nn-NO" sz="1200" dirty="0">
                <a:latin typeface="Verdana" pitchFamily="34" charset="0"/>
                <a:ea typeface="ＭＳ Ｐゴシック" charset="-128"/>
                <a:cs typeface="Verdana" pitchFamily="34" charset="0"/>
              </a:rPr>
              <a:t> for må pasienten ha ny </a:t>
            </a:r>
            <a:r>
              <a:rPr lang="nn-NO" sz="1200" dirty="0" err="1">
                <a:latin typeface="Verdana" pitchFamily="34" charset="0"/>
                <a:ea typeface="ＭＳ Ｐゴシック" charset="-128"/>
                <a:cs typeface="Verdana" pitchFamily="34" charset="0"/>
              </a:rPr>
              <a:t>henvisning</a:t>
            </a:r>
            <a:endParaRPr lang="nn-NO" sz="1200" dirty="0">
              <a:latin typeface="Verdana" pitchFamily="34" charset="0"/>
              <a:ea typeface="ＭＳ Ｐゴシック" charset="-128"/>
              <a:cs typeface="Verdana" pitchFamily="34" charset="0"/>
            </a:endParaRPr>
          </a:p>
          <a:p>
            <a:endParaRPr lang="nn-NO" sz="1200" dirty="0">
              <a:latin typeface="Verdana" pitchFamily="34" charset="0"/>
              <a:ea typeface="ＭＳ Ｐゴシック" charset="-128"/>
              <a:cs typeface="Verdana" pitchFamily="34" charset="0"/>
            </a:endParaRPr>
          </a:p>
          <a:p>
            <a:r>
              <a:rPr lang="nn-NO" sz="1200" dirty="0">
                <a:latin typeface="Verdana" pitchFamily="34" charset="0"/>
                <a:ea typeface="ＭＳ Ｐゴシック" charset="-128"/>
                <a:cs typeface="Verdana" pitchFamily="34" charset="0"/>
              </a:rPr>
              <a:t>Der </a:t>
            </a:r>
            <a:r>
              <a:rPr lang="nn-NO" sz="1200" dirty="0" err="1">
                <a:latin typeface="Verdana" pitchFamily="34" charset="0"/>
                <a:ea typeface="ＭＳ Ｐゴシック" charset="-128"/>
                <a:cs typeface="Verdana" pitchFamily="34" charset="0"/>
              </a:rPr>
              <a:t>henvisninga</a:t>
            </a:r>
            <a:r>
              <a:rPr lang="nn-NO" sz="1200" dirty="0">
                <a:latin typeface="Verdana" pitchFamily="34" charset="0"/>
                <a:ea typeface="ＭＳ Ｐゴシック" charset="-128"/>
                <a:cs typeface="Verdana" pitchFamily="34" charset="0"/>
              </a:rPr>
              <a:t> inneheld to eller fleire tilstandar og ulike diagnosar kan det sjåast på som ulike </a:t>
            </a:r>
            <a:r>
              <a:rPr lang="nn-NO" sz="1200" dirty="0" err="1">
                <a:latin typeface="Verdana" pitchFamily="34" charset="0"/>
                <a:ea typeface="ＭＳ Ｐゴシック" charset="-128"/>
                <a:cs typeface="Verdana" pitchFamily="34" charset="0"/>
              </a:rPr>
              <a:t>henvisningar</a:t>
            </a:r>
            <a:r>
              <a:rPr lang="nn-NO" sz="1200" dirty="0">
                <a:latin typeface="Verdana" pitchFamily="34" charset="0"/>
                <a:ea typeface="ＭＳ Ｐゴシック" charset="-128"/>
                <a:cs typeface="Verdana" pitchFamily="34" charset="0"/>
              </a:rPr>
              <a:t> der det er behov for ulike behandlingsforløp på tilstandane/diagnosane, og takst 4 kan krevjast per behandlingsforløp. </a:t>
            </a:r>
          </a:p>
          <a:p>
            <a:pPr lvl="1"/>
            <a:r>
              <a:rPr lang="nn-NO" sz="1200" dirty="0">
                <a:latin typeface="Verdana" pitchFamily="34" charset="0"/>
                <a:ea typeface="ＭＳ Ｐゴシック" charset="-128"/>
              </a:rPr>
              <a:t>Der begge problemstillingar er behandla i same kontakt er det takst 4 </a:t>
            </a:r>
            <a:r>
              <a:rPr lang="nn-NO" sz="1200" dirty="0" err="1">
                <a:latin typeface="Verdana" pitchFamily="34" charset="0"/>
                <a:ea typeface="ＭＳ Ｐゴシック" charset="-128"/>
              </a:rPr>
              <a:t>kun</a:t>
            </a:r>
            <a:r>
              <a:rPr lang="nn-NO" sz="1200" dirty="0">
                <a:latin typeface="Verdana" pitchFamily="34" charset="0"/>
                <a:ea typeface="ＭＳ Ｐゴシック" charset="-128"/>
              </a:rPr>
              <a:t> ein gong </a:t>
            </a:r>
          </a:p>
          <a:p>
            <a:pPr marL="457200" lvl="1" indent="0">
              <a:buNone/>
            </a:pPr>
            <a:endParaRPr lang="nn-NO" sz="1200" dirty="0">
              <a:latin typeface="Verdana" pitchFamily="34" charset="0"/>
              <a:ea typeface="ＭＳ Ｐゴシック" charset="-128"/>
              <a:cs typeface="Verdana" pitchFamily="34" charset="0"/>
            </a:endParaRPr>
          </a:p>
          <a:p>
            <a:r>
              <a:rPr lang="nn-NO" sz="1200" dirty="0">
                <a:latin typeface="Verdana" pitchFamily="34" charset="0"/>
                <a:ea typeface="ＭＳ Ｐゴシック" charset="-128"/>
                <a:cs typeface="Verdana" pitchFamily="34" charset="0"/>
              </a:rPr>
              <a:t>Der annan lege overtek spesialistens praksis treng ikkje pasienten ny </a:t>
            </a:r>
            <a:r>
              <a:rPr lang="nn-NO" sz="1200" dirty="0" err="1">
                <a:latin typeface="Verdana" pitchFamily="34" charset="0"/>
                <a:ea typeface="ＭＳ Ｐゴシック" charset="-128"/>
                <a:cs typeface="Verdana" pitchFamily="34" charset="0"/>
              </a:rPr>
              <a:t>henvisning</a:t>
            </a:r>
            <a:r>
              <a:rPr lang="nn-NO" sz="1200" dirty="0">
                <a:latin typeface="Verdana" pitchFamily="34" charset="0"/>
                <a:ea typeface="ＭＳ Ｐゴシック" charset="-128"/>
                <a:cs typeface="Verdana" pitchFamily="34" charset="0"/>
              </a:rPr>
              <a:t> dersom pasienten har behov for å fortsette med behandlinga</a:t>
            </a:r>
          </a:p>
          <a:p>
            <a:pPr lvl="1"/>
            <a:r>
              <a:rPr lang="nn-NO" sz="1200" dirty="0">
                <a:latin typeface="Verdana" pitchFamily="34" charset="0"/>
                <a:ea typeface="ＭＳ Ｐゴシック" charset="-128"/>
                <a:cs typeface="Verdana" pitchFamily="34" charset="0"/>
              </a:rPr>
              <a:t>Men takst 4 kan ikkje krevjast på nytt før 1 år etter at den «gamle» legen kravde taksten</a:t>
            </a:r>
          </a:p>
          <a:p>
            <a:pPr lvl="1"/>
            <a:endParaRPr lang="nn-NO" sz="1200" dirty="0">
              <a:latin typeface="Verdana" pitchFamily="34" charset="0"/>
              <a:ea typeface="ＭＳ Ｐゴシック" charset="-128"/>
              <a:cs typeface="Verdana" pitchFamily="34" charset="0"/>
            </a:endParaRPr>
          </a:p>
          <a:p>
            <a:pPr marL="457200" lvl="1" indent="0">
              <a:buFont typeface="Arial" charset="0"/>
              <a:buNone/>
            </a:pPr>
            <a:endParaRPr lang="nn-NO" dirty="0"/>
          </a:p>
        </p:txBody>
      </p:sp>
      <p:sp>
        <p:nvSpPr>
          <p:cNvPr id="3" name="Tittel 1"/>
          <p:cNvSpPr txBox="1">
            <a:spLocks/>
          </p:cNvSpPr>
          <p:nvPr/>
        </p:nvSpPr>
        <p:spPr>
          <a:xfrm>
            <a:off x="395056" y="229722"/>
            <a:ext cx="8229600" cy="677466"/>
          </a:xfrm>
          <a:prstGeom prst="rect">
            <a:avLst/>
          </a:prstGeom>
        </p:spPr>
        <p:txBody>
          <a:bodyPr/>
          <a:lstStyle>
            <a:lvl1pPr algn="ctr" defTabSz="457200" rtl="0" eaLnBrk="0" fontAlgn="base" hangingPunct="0">
              <a:spcBef>
                <a:spcPct val="0"/>
              </a:spcBef>
              <a:spcAft>
                <a:spcPct val="0"/>
              </a:spcAft>
              <a:defRPr sz="2400" b="1" kern="1200">
                <a:solidFill>
                  <a:srgbClr val="3D92AF"/>
                </a:solidFill>
                <a:latin typeface="Verdana"/>
                <a:ea typeface="ＭＳ Ｐゴシック" pitchFamily="90" charset="-128"/>
                <a:cs typeface="Verdana"/>
              </a:defRPr>
            </a:lvl1pPr>
            <a:lvl2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2pPr>
            <a:lvl3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3pPr>
            <a:lvl4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4pPr>
            <a:lvl5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5pPr>
            <a:lvl6pPr marL="4572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6pPr>
            <a:lvl7pPr marL="9144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7pPr>
            <a:lvl8pPr marL="13716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8pPr>
            <a:lvl9pPr marL="18288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9pPr>
          </a:lstStyle>
          <a:p>
            <a:r>
              <a:rPr lang="nn-NO" sz="1800" err="1">
                <a:solidFill>
                  <a:schemeClr val="tx1">
                    <a:lumMod val="90000"/>
                    <a:lumOff val="10000"/>
                  </a:schemeClr>
                </a:solidFill>
                <a:latin typeface="Verdana" pitchFamily="34" charset="0"/>
                <a:ea typeface="ＭＳ Ｐゴシック" charset="-128"/>
                <a:cs typeface="Verdana" pitchFamily="34" charset="0"/>
              </a:rPr>
              <a:t>Henvisning</a:t>
            </a:r>
            <a:endParaRPr lang="nn-NO" sz="1800">
              <a:solidFill>
                <a:schemeClr val="tx1">
                  <a:lumMod val="90000"/>
                  <a:lumOff val="10000"/>
                </a:schemeClr>
              </a:solidFill>
              <a:latin typeface="Verdana" pitchFamily="34" charset="0"/>
              <a:ea typeface="ＭＳ Ｐゴシック" charset="-128"/>
              <a:cs typeface="Verdana" pitchFamily="34" charset="0"/>
            </a:endParaRPr>
          </a:p>
        </p:txBody>
      </p:sp>
    </p:spTree>
    <p:extLst>
      <p:ext uri="{BB962C8B-B14F-4D97-AF65-F5344CB8AC3E}">
        <p14:creationId xmlns:p14="http://schemas.microsoft.com/office/powerpoint/2010/main" val="353215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1">
            <a:extLst>
              <a:ext uri="{FF2B5EF4-FFF2-40B4-BE49-F238E27FC236}">
                <a16:creationId xmlns:a16="http://schemas.microsoft.com/office/drawing/2014/main" id="{37355831-C909-4460-8E35-4BDFFC30EDD6}"/>
              </a:ext>
            </a:extLst>
          </p:cNvPr>
          <p:cNvSpPr>
            <a:spLocks noGrp="1"/>
          </p:cNvSpPr>
          <p:nvPr>
            <p:ph type="title"/>
          </p:nvPr>
        </p:nvSpPr>
        <p:spPr/>
        <p:txBody>
          <a:bodyPr/>
          <a:lstStyle/>
          <a:p>
            <a:r>
              <a:rPr lang="nb-NO" altLang="nb-NO"/>
              <a:t>Hvordan blir takstene til?</a:t>
            </a:r>
          </a:p>
        </p:txBody>
      </p:sp>
      <p:sp>
        <p:nvSpPr>
          <p:cNvPr id="27651" name="Plassholder for innhold 2">
            <a:extLst>
              <a:ext uri="{FF2B5EF4-FFF2-40B4-BE49-F238E27FC236}">
                <a16:creationId xmlns:a16="http://schemas.microsoft.com/office/drawing/2014/main" id="{62164DED-B4E3-45FE-B833-184D1EB8EC7D}"/>
              </a:ext>
            </a:extLst>
          </p:cNvPr>
          <p:cNvSpPr>
            <a:spLocks noGrp="1"/>
          </p:cNvSpPr>
          <p:nvPr>
            <p:ph idx="1"/>
          </p:nvPr>
        </p:nvSpPr>
        <p:spPr/>
        <p:txBody>
          <a:bodyPr/>
          <a:lstStyle/>
          <a:p>
            <a:r>
              <a:rPr lang="nb-NO" altLang="nb-NO" sz="1800" dirty="0"/>
              <a:t>Interne forberedelser</a:t>
            </a:r>
          </a:p>
          <a:p>
            <a:pPr lvl="2"/>
            <a:r>
              <a:rPr lang="nb-NO" altLang="nb-NO" sz="1800" dirty="0"/>
              <a:t>Krav fra yrkesforeningene</a:t>
            </a:r>
          </a:p>
          <a:p>
            <a:pPr lvl="2"/>
            <a:r>
              <a:rPr lang="nb-NO" altLang="nb-NO" sz="1800" dirty="0"/>
              <a:t>Tariffutvalget</a:t>
            </a:r>
          </a:p>
          <a:p>
            <a:pPr lvl="2"/>
            <a:r>
              <a:rPr lang="nb-NO" altLang="nb-NO" sz="1800" dirty="0"/>
              <a:t>Rammekravbrev med takstkrav</a:t>
            </a:r>
          </a:p>
          <a:p>
            <a:r>
              <a:rPr lang="nb-NO" altLang="nb-NO" sz="1800" dirty="0"/>
              <a:t>Årlige forhandlinger</a:t>
            </a:r>
          </a:p>
          <a:p>
            <a:pPr lvl="1"/>
            <a:r>
              <a:rPr lang="nb-NO" altLang="nb-NO" sz="1800" dirty="0"/>
              <a:t>Staten, </a:t>
            </a:r>
            <a:r>
              <a:rPr lang="nb-NO" altLang="nb-NO" sz="1800" dirty="0" err="1"/>
              <a:t>Hdir</a:t>
            </a:r>
            <a:r>
              <a:rPr lang="nb-NO" altLang="nb-NO" sz="1800" dirty="0"/>
              <a:t>, KS, RHF og Legeforeningen</a:t>
            </a:r>
          </a:p>
          <a:p>
            <a:pPr lvl="1"/>
            <a:r>
              <a:rPr lang="nb-NO" altLang="nb-NO" sz="1800" dirty="0"/>
              <a:t>Totalramme, takstfordeling, per-</a:t>
            </a:r>
            <a:r>
              <a:rPr lang="nb-NO" altLang="nb-NO" sz="1800" dirty="0" err="1"/>
              <a:t>capita</a:t>
            </a:r>
            <a:r>
              <a:rPr lang="nb-NO" altLang="nb-NO" sz="1800" dirty="0"/>
              <a:t>, fond og </a:t>
            </a:r>
            <a:r>
              <a:rPr lang="nb-NO" altLang="nb-NO" sz="1800" dirty="0" err="1"/>
              <a:t>epj.utvikling</a:t>
            </a:r>
            <a:r>
              <a:rPr lang="nb-NO" altLang="nb-NO" sz="1800" dirty="0"/>
              <a:t>.</a:t>
            </a:r>
          </a:p>
          <a:p>
            <a:r>
              <a:rPr lang="nb-NO" altLang="nb-NO" sz="1800" dirty="0" err="1"/>
              <a:t>Taksttolkning</a:t>
            </a:r>
            <a:r>
              <a:rPr lang="nb-NO" altLang="nb-NO" sz="1800" dirty="0"/>
              <a:t> </a:t>
            </a:r>
          </a:p>
          <a:p>
            <a:pPr lvl="1"/>
            <a:r>
              <a:rPr lang="nb-NO" altLang="nb-NO" sz="1800" dirty="0"/>
              <a:t>Kommentarutgave, løpende kontakt med Helfo</a:t>
            </a:r>
          </a:p>
        </p:txBody>
      </p:sp>
    </p:spTree>
    <p:extLst>
      <p:ext uri="{BB962C8B-B14F-4D97-AF65-F5344CB8AC3E}">
        <p14:creationId xmlns:p14="http://schemas.microsoft.com/office/powerpoint/2010/main" val="2586031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p:cNvSpPr>
          <p:nvPr/>
        </p:nvSpPr>
        <p:spPr>
          <a:xfrm>
            <a:off x="457200" y="1200151"/>
            <a:ext cx="8229600" cy="3394472"/>
          </a:xfrm>
          <a:prstGeom prst="rect">
            <a:avLst/>
          </a:prstGeom>
        </p:spPr>
        <p:txBody>
          <a:bodyPr/>
          <a:lstStyle>
            <a:lvl1pPr marL="342900" indent="-342900" algn="l" defTabSz="457200" rtl="0" eaLnBrk="0" fontAlgn="base" hangingPunct="0">
              <a:spcBef>
                <a:spcPct val="20000"/>
              </a:spcBef>
              <a:spcAft>
                <a:spcPct val="0"/>
              </a:spcAft>
              <a:buSzPct val="100000"/>
              <a:buBlip>
                <a:blip r:embed="rId3"/>
              </a:buBlip>
              <a:defRPr sz="2000" kern="1200">
                <a:solidFill>
                  <a:srgbClr val="675C53"/>
                </a:solidFill>
                <a:latin typeface="Verdana"/>
                <a:ea typeface="ＭＳ Ｐゴシック" pitchFamily="90"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rgbClr val="675C53"/>
                </a:solidFill>
                <a:latin typeface="Verdana"/>
                <a:ea typeface="ＭＳ Ｐゴシック" pitchFamily="90"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rgbClr val="675C53"/>
                </a:solidFill>
                <a:latin typeface="Verdana"/>
                <a:ea typeface="ＭＳ Ｐゴシック" pitchFamily="90"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675C53"/>
                </a:solidFill>
                <a:latin typeface="Verdana"/>
                <a:ea typeface="ＭＳ Ｐゴシック" pitchFamily="90" charset="-128"/>
                <a:cs typeface="Verdana"/>
              </a:defRPr>
            </a:lvl4pPr>
            <a:lvl5pPr marL="2057400" indent="-228600" algn="l" defTabSz="457200" rtl="0" eaLnBrk="0" fontAlgn="base" hangingPunct="0">
              <a:spcBef>
                <a:spcPct val="20000"/>
              </a:spcBef>
              <a:spcAft>
                <a:spcPct val="0"/>
              </a:spcAft>
              <a:buFont typeface="Arial" charset="0"/>
              <a:buChar char="»"/>
              <a:defRPr sz="1200" kern="1200">
                <a:solidFill>
                  <a:srgbClr val="675C53"/>
                </a:solidFill>
                <a:latin typeface="Verdana"/>
                <a:ea typeface="ＭＳ Ｐゴシック" pitchFamily="9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n-NO" sz="1200" dirty="0">
                <a:latin typeface="Verdana" pitchFamily="34" charset="0"/>
                <a:ea typeface="ＭＳ Ｐゴシック" charset="-128"/>
                <a:cs typeface="Verdana" pitchFamily="34" charset="0"/>
              </a:rPr>
              <a:t>Forskrifta: </a:t>
            </a:r>
            <a:r>
              <a:rPr lang="nn-NO" sz="1200" dirty="0" err="1">
                <a:latin typeface="Verdana" pitchFamily="34" charset="0"/>
                <a:ea typeface="ＭＳ Ｐゴシック" charset="-128"/>
                <a:cs typeface="Verdana" pitchFamily="34" charset="0"/>
              </a:rPr>
              <a:t>Henvisninga</a:t>
            </a:r>
            <a:r>
              <a:rPr lang="nn-NO" sz="1200" dirty="0">
                <a:latin typeface="Verdana" pitchFamily="34" charset="0"/>
                <a:ea typeface="ＭＳ Ｐゴシック" charset="-128"/>
                <a:cs typeface="Verdana" pitchFamily="34" charset="0"/>
              </a:rPr>
              <a:t> skal følgje første rekning som vert sendt Helfo</a:t>
            </a:r>
          </a:p>
          <a:p>
            <a:endParaRPr lang="nn-NO" sz="1200" dirty="0">
              <a:latin typeface="Verdana" pitchFamily="34" charset="0"/>
              <a:ea typeface="ＭＳ Ｐゴシック" charset="-128"/>
              <a:cs typeface="Verdana" pitchFamily="34" charset="0"/>
            </a:endParaRPr>
          </a:p>
          <a:p>
            <a:r>
              <a:rPr lang="nn-NO" sz="1200" dirty="0">
                <a:latin typeface="Verdana" pitchFamily="34" charset="0"/>
                <a:ea typeface="ＭＳ Ｐゴシック" charset="-128"/>
                <a:cs typeface="Verdana" pitchFamily="34" charset="0"/>
              </a:rPr>
              <a:t>Kan no i dei fleste av EPJ systema registrere inn </a:t>
            </a:r>
            <a:r>
              <a:rPr lang="nn-NO" sz="1200" dirty="0" err="1">
                <a:latin typeface="Verdana" pitchFamily="34" charset="0"/>
                <a:ea typeface="ＭＳ Ｐゴシック" charset="-128"/>
                <a:cs typeface="Verdana" pitchFamily="34" charset="0"/>
              </a:rPr>
              <a:t>henvisningsopplysningane</a:t>
            </a:r>
            <a:r>
              <a:rPr lang="nn-NO" sz="1200" dirty="0">
                <a:latin typeface="Verdana" pitchFamily="34" charset="0"/>
                <a:ea typeface="ＭＳ Ｐゴシック" charset="-128"/>
                <a:cs typeface="Verdana" pitchFamily="34" charset="0"/>
              </a:rPr>
              <a:t> i systemet, slika at desse automatisk kjem fram på rekninga</a:t>
            </a:r>
          </a:p>
          <a:p>
            <a:pPr lvl="1"/>
            <a:r>
              <a:rPr lang="nn-NO" sz="1200" dirty="0" err="1">
                <a:latin typeface="Verdana" pitchFamily="34" charset="0"/>
                <a:ea typeface="ＭＳ Ｐゴシック" charset="-128"/>
                <a:cs typeface="Verdana" pitchFamily="34" charset="0"/>
              </a:rPr>
              <a:t>Henvisande</a:t>
            </a:r>
            <a:r>
              <a:rPr lang="nn-NO" sz="1200" dirty="0">
                <a:latin typeface="Verdana" pitchFamily="34" charset="0"/>
                <a:ea typeface="ＭＳ Ｐゴシック" charset="-128"/>
                <a:cs typeface="Verdana" pitchFamily="34" charset="0"/>
              </a:rPr>
              <a:t> behandlars ID</a:t>
            </a:r>
          </a:p>
          <a:p>
            <a:pPr lvl="1"/>
            <a:r>
              <a:rPr lang="nn-NO" sz="1200" dirty="0" err="1">
                <a:latin typeface="Verdana" pitchFamily="34" charset="0"/>
                <a:ea typeface="ＭＳ Ｐゴシック" charset="-128"/>
                <a:cs typeface="Verdana" pitchFamily="34" charset="0"/>
              </a:rPr>
              <a:t>Henvisningsdato</a:t>
            </a:r>
            <a:endParaRPr lang="nn-NO" sz="1200" dirty="0">
              <a:latin typeface="Verdana" pitchFamily="34" charset="0"/>
              <a:ea typeface="ＭＳ Ｐゴシック" charset="-128"/>
              <a:cs typeface="Verdana" pitchFamily="34" charset="0"/>
            </a:endParaRPr>
          </a:p>
          <a:p>
            <a:pPr lvl="1"/>
            <a:r>
              <a:rPr lang="nn-NO" sz="1200" dirty="0" err="1">
                <a:latin typeface="Verdana" pitchFamily="34" charset="0"/>
                <a:ea typeface="ＭＳ Ｐゴシック" charset="-128"/>
                <a:cs typeface="Verdana" pitchFamily="34" charset="0"/>
              </a:rPr>
              <a:t>Henvisningsdiagnose</a:t>
            </a:r>
            <a:endParaRPr lang="nn-NO" sz="1200" dirty="0">
              <a:latin typeface="Verdana" pitchFamily="34" charset="0"/>
              <a:ea typeface="ＭＳ Ｐゴシック" charset="-128"/>
              <a:cs typeface="Verdana" pitchFamily="34" charset="0"/>
            </a:endParaRPr>
          </a:p>
          <a:p>
            <a:endParaRPr lang="nn-NO" sz="1200" dirty="0">
              <a:latin typeface="Verdana" pitchFamily="34" charset="0"/>
              <a:ea typeface="ＭＳ Ｐゴシック" charset="-128"/>
              <a:cs typeface="Verdana" pitchFamily="34" charset="0"/>
            </a:endParaRPr>
          </a:p>
          <a:p>
            <a:r>
              <a:rPr lang="nn-NO" sz="1200" dirty="0">
                <a:latin typeface="Verdana" pitchFamily="34" charset="0"/>
                <a:ea typeface="ＭＳ Ｐゴシック" charset="-128"/>
                <a:cs typeface="Verdana" pitchFamily="34" charset="0"/>
              </a:rPr>
              <a:t>Slepp då å sende </a:t>
            </a:r>
            <a:r>
              <a:rPr lang="nn-NO" sz="1200" dirty="0" err="1">
                <a:latin typeface="Verdana" pitchFamily="34" charset="0"/>
                <a:ea typeface="ＭＳ Ｐゴシック" charset="-128"/>
                <a:cs typeface="Verdana" pitchFamily="34" charset="0"/>
              </a:rPr>
              <a:t>henvisningane</a:t>
            </a:r>
            <a:r>
              <a:rPr lang="nn-NO" sz="1200" dirty="0">
                <a:latin typeface="Verdana" pitchFamily="34" charset="0"/>
                <a:ea typeface="ＭＳ Ｐゴシック" charset="-128"/>
                <a:cs typeface="Verdana" pitchFamily="34" charset="0"/>
              </a:rPr>
              <a:t> manuelt til Helfo</a:t>
            </a:r>
          </a:p>
          <a:p>
            <a:pPr lvl="1"/>
            <a:r>
              <a:rPr lang="nn-NO" sz="1200" dirty="0">
                <a:latin typeface="Verdana" pitchFamily="34" charset="0"/>
                <a:ea typeface="ＭＳ Ｐゴシック" charset="-128"/>
                <a:cs typeface="Verdana" pitchFamily="34" charset="0"/>
              </a:rPr>
              <a:t>Viktig at behandlar likevel </a:t>
            </a:r>
            <a:r>
              <a:rPr lang="nn-NO" sz="1200" dirty="0" err="1">
                <a:latin typeface="Verdana" pitchFamily="34" charset="0"/>
                <a:ea typeface="ＭＳ Ｐゴシック" charset="-128"/>
                <a:cs typeface="Verdana" pitchFamily="34" charset="0"/>
              </a:rPr>
              <a:t>oppbevarar</a:t>
            </a:r>
            <a:r>
              <a:rPr lang="nn-NO" sz="1200" dirty="0">
                <a:latin typeface="Verdana" pitchFamily="34" charset="0"/>
                <a:ea typeface="ＭＳ Ｐゴシック" charset="-128"/>
                <a:cs typeface="Verdana" pitchFamily="34" charset="0"/>
              </a:rPr>
              <a:t> </a:t>
            </a:r>
            <a:r>
              <a:rPr lang="nn-NO" sz="1200" dirty="0" err="1">
                <a:latin typeface="Verdana" pitchFamily="34" charset="0"/>
                <a:ea typeface="ＭＳ Ｐゴシック" charset="-128"/>
                <a:cs typeface="Verdana" pitchFamily="34" charset="0"/>
              </a:rPr>
              <a:t>henvisningane</a:t>
            </a:r>
            <a:r>
              <a:rPr lang="nn-NO" sz="1200" dirty="0">
                <a:latin typeface="Verdana" pitchFamily="34" charset="0"/>
                <a:ea typeface="ＭＳ Ｐゴシック" charset="-128"/>
                <a:cs typeface="Verdana" pitchFamily="34" charset="0"/>
              </a:rPr>
              <a:t> for eventuelt kontroll</a:t>
            </a:r>
          </a:p>
        </p:txBody>
      </p:sp>
      <p:sp>
        <p:nvSpPr>
          <p:cNvPr id="3" name="Tittel 1"/>
          <p:cNvSpPr txBox="1">
            <a:spLocks/>
          </p:cNvSpPr>
          <p:nvPr/>
        </p:nvSpPr>
        <p:spPr>
          <a:xfrm>
            <a:off x="457200" y="550068"/>
            <a:ext cx="8229600" cy="513160"/>
          </a:xfrm>
          <a:prstGeom prst="rect">
            <a:avLst/>
          </a:prstGeom>
        </p:spPr>
        <p:txBody>
          <a:bodyPr/>
          <a:lstStyle>
            <a:lvl1pPr algn="ctr" defTabSz="457200" rtl="0" eaLnBrk="0" fontAlgn="base" hangingPunct="0">
              <a:spcBef>
                <a:spcPct val="0"/>
              </a:spcBef>
              <a:spcAft>
                <a:spcPct val="0"/>
              </a:spcAft>
              <a:defRPr sz="2400" b="1" kern="1200">
                <a:solidFill>
                  <a:srgbClr val="3D92AF"/>
                </a:solidFill>
                <a:latin typeface="Verdana"/>
                <a:ea typeface="ＭＳ Ｐゴシック" pitchFamily="90" charset="-128"/>
                <a:cs typeface="Verdana"/>
              </a:defRPr>
            </a:lvl1pPr>
            <a:lvl2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2pPr>
            <a:lvl3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3pPr>
            <a:lvl4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4pPr>
            <a:lvl5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5pPr>
            <a:lvl6pPr marL="4572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6pPr>
            <a:lvl7pPr marL="9144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7pPr>
            <a:lvl8pPr marL="13716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8pPr>
            <a:lvl9pPr marL="18288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9pPr>
          </a:lstStyle>
          <a:p>
            <a:r>
              <a:rPr lang="nn-NO" sz="1800" err="1">
                <a:solidFill>
                  <a:srgbClr val="003057"/>
                </a:solidFill>
                <a:latin typeface="Verdana" pitchFamily="34" charset="0"/>
                <a:ea typeface="ＭＳ Ｐゴシック" charset="-128"/>
                <a:cs typeface="Verdana" pitchFamily="34" charset="0"/>
              </a:rPr>
              <a:t>Henvisningsopplysningar</a:t>
            </a:r>
            <a:r>
              <a:rPr lang="nn-NO" sz="1800">
                <a:solidFill>
                  <a:srgbClr val="003057"/>
                </a:solidFill>
                <a:latin typeface="Verdana" pitchFamily="34" charset="0"/>
                <a:ea typeface="ＭＳ Ｐゴシック" charset="-128"/>
                <a:cs typeface="Verdana" pitchFamily="34" charset="0"/>
              </a:rPr>
              <a:t> på rekningane</a:t>
            </a:r>
          </a:p>
        </p:txBody>
      </p:sp>
    </p:spTree>
    <p:extLst>
      <p:ext uri="{BB962C8B-B14F-4D97-AF65-F5344CB8AC3E}">
        <p14:creationId xmlns:p14="http://schemas.microsoft.com/office/powerpoint/2010/main" val="344672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endParaRPr lang="en-US"/>
          </a:p>
        </p:txBody>
      </p:sp>
      <p:sp>
        <p:nvSpPr>
          <p:cNvPr id="3" name="Plassholder for lysbildenummer 2"/>
          <p:cNvSpPr>
            <a:spLocks noGrp="1"/>
          </p:cNvSpPr>
          <p:nvPr>
            <p:ph type="sldNum" sz="quarter" idx="11"/>
          </p:nvPr>
        </p:nvSpPr>
        <p:spPr/>
        <p:txBody>
          <a:bodyPr/>
          <a:lstStyle/>
          <a:p>
            <a:pPr>
              <a:defRPr/>
            </a:pPr>
            <a:fld id="{207238C7-F4D7-2842-829D-06F27AC36144}" type="slidenum">
              <a:rPr lang="nn-NO" smtClean="0"/>
              <a:pPr>
                <a:defRPr/>
              </a:pPr>
              <a:t>31</a:t>
            </a:fld>
            <a:endParaRPr lang="nn-NO"/>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0663"/>
            <a:ext cx="9144000"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a:extLst>
              <a:ext uri="{FF2B5EF4-FFF2-40B4-BE49-F238E27FC236}">
                <a16:creationId xmlns:a16="http://schemas.microsoft.com/office/drawing/2014/main" id="{5C1F176F-79BE-410E-A0B6-DF6D04B80508}"/>
              </a:ext>
            </a:extLst>
          </p:cNvPr>
          <p:cNvSpPr/>
          <p:nvPr/>
        </p:nvSpPr>
        <p:spPr>
          <a:xfrm>
            <a:off x="4391025" y="1034493"/>
            <a:ext cx="4438650" cy="2076450"/>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solidFill>
                <a:srgbClr val="003057"/>
              </a:solidFill>
              <a:latin typeface="Verdana"/>
              <a:cs typeface="Verdana"/>
            </a:endParaRPr>
          </a:p>
        </p:txBody>
      </p:sp>
    </p:spTree>
    <p:extLst>
      <p:ext uri="{BB962C8B-B14F-4D97-AF65-F5344CB8AC3E}">
        <p14:creationId xmlns:p14="http://schemas.microsoft.com/office/powerpoint/2010/main" val="2680428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DF4E241-4CF2-4925-B82A-E1464FEE939D}"/>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317D9858-656C-497E-848B-B946D98D8A4F}"/>
              </a:ext>
            </a:extLst>
          </p:cNvPr>
          <p:cNvSpPr>
            <a:spLocks noGrp="1"/>
          </p:cNvSpPr>
          <p:nvPr>
            <p:ph type="sldNum" sz="quarter" idx="11"/>
          </p:nvPr>
        </p:nvSpPr>
        <p:spPr/>
        <p:txBody>
          <a:bodyPr/>
          <a:lstStyle/>
          <a:p>
            <a:pPr>
              <a:defRPr/>
            </a:pPr>
            <a:fld id="{207238C7-F4D7-2842-829D-06F27AC36144}" type="slidenum">
              <a:rPr lang="nb-NO" smtClean="0"/>
              <a:pPr>
                <a:defRPr/>
              </a:pPr>
              <a:t>32</a:t>
            </a:fld>
            <a:endParaRPr lang="nb-NO"/>
          </a:p>
        </p:txBody>
      </p:sp>
      <p:sp>
        <p:nvSpPr>
          <p:cNvPr id="4" name="TekstSylinder 3">
            <a:extLst>
              <a:ext uri="{FF2B5EF4-FFF2-40B4-BE49-F238E27FC236}">
                <a16:creationId xmlns:a16="http://schemas.microsoft.com/office/drawing/2014/main" id="{91D4A257-7877-472A-9070-6F07BB2648D2}"/>
              </a:ext>
            </a:extLst>
          </p:cNvPr>
          <p:cNvSpPr txBox="1"/>
          <p:nvPr/>
        </p:nvSpPr>
        <p:spPr>
          <a:xfrm>
            <a:off x="546212" y="1294726"/>
            <a:ext cx="8051575" cy="2251899"/>
          </a:xfrm>
          <a:prstGeom prst="rect">
            <a:avLst/>
          </a:prstGeom>
          <a:noFill/>
        </p:spPr>
        <p:txBody>
          <a:bodyPr wrap="square" rtlCol="0">
            <a:spAutoFit/>
          </a:bodyPr>
          <a:lstStyle/>
          <a:p>
            <a:r>
              <a:rPr lang="nn-NO" sz="1200" b="1" dirty="0">
                <a:solidFill>
                  <a:srgbClr val="675C53"/>
                </a:solidFill>
                <a:latin typeface="Verdana" pitchFamily="34" charset="0"/>
                <a:ea typeface="ＭＳ Ｐゴシック" charset="-128"/>
              </a:rPr>
              <a:t>Spørsmål:</a:t>
            </a:r>
          </a:p>
          <a:p>
            <a:pPr>
              <a:spcBef>
                <a:spcPts val="500"/>
              </a:spcBef>
              <a:spcAft>
                <a:spcPts val="500"/>
              </a:spcAft>
            </a:pPr>
            <a:r>
              <a:rPr lang="nb-NO" sz="1200" dirty="0">
                <a:solidFill>
                  <a:srgbClr val="675C53"/>
                </a:solidFill>
                <a:latin typeface="Verdana" pitchFamily="34" charset="0"/>
                <a:ea typeface="ＭＳ Ｐゴシック" charset="-128"/>
              </a:rPr>
              <a:t>«Vi har i likhet med andre en enorm portefølje med pasienter som vi følger opp etter beste evne.  Er det slik at HELFO krever ny henvisning fra fastlegen etter et visst antall år for at vi skal kunne bruke takstene? (Hvert 3. år er det noen som sier? Hvert 6. år andre, hvert år? Det er jo som oftest en kronisk tilstand som bør følges opp livslangt) Skal våre fastleger virkelig behøve å belastes med dette?»</a:t>
            </a: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latin typeface="Liberation Serif"/>
              <a:ea typeface="SimSun" panose="02010600030101010101" pitchFamily="2" charset="-122"/>
              <a:cs typeface="Arial" panose="020B0604020202020204" pitchFamily="34" charset="0"/>
            </a:endParaRPr>
          </a:p>
          <a:p>
            <a:endParaRPr lang="nn-NO" dirty="0"/>
          </a:p>
        </p:txBody>
      </p:sp>
    </p:spTree>
    <p:extLst>
      <p:ext uri="{BB962C8B-B14F-4D97-AF65-F5344CB8AC3E}">
        <p14:creationId xmlns:p14="http://schemas.microsoft.com/office/powerpoint/2010/main" val="179177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DF4E241-4CF2-4925-B82A-E1464FEE939D}"/>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317D9858-656C-497E-848B-B946D98D8A4F}"/>
              </a:ext>
            </a:extLst>
          </p:cNvPr>
          <p:cNvSpPr>
            <a:spLocks noGrp="1"/>
          </p:cNvSpPr>
          <p:nvPr>
            <p:ph type="sldNum" sz="quarter" idx="11"/>
          </p:nvPr>
        </p:nvSpPr>
        <p:spPr/>
        <p:txBody>
          <a:bodyPr/>
          <a:lstStyle/>
          <a:p>
            <a:pPr>
              <a:defRPr/>
            </a:pPr>
            <a:fld id="{207238C7-F4D7-2842-829D-06F27AC36144}" type="slidenum">
              <a:rPr lang="nb-NO" smtClean="0"/>
              <a:pPr>
                <a:defRPr/>
              </a:pPr>
              <a:t>33</a:t>
            </a:fld>
            <a:endParaRPr lang="nb-NO"/>
          </a:p>
        </p:txBody>
      </p:sp>
      <p:sp>
        <p:nvSpPr>
          <p:cNvPr id="4" name="TekstSylinder 3">
            <a:extLst>
              <a:ext uri="{FF2B5EF4-FFF2-40B4-BE49-F238E27FC236}">
                <a16:creationId xmlns:a16="http://schemas.microsoft.com/office/drawing/2014/main" id="{91D4A257-7877-472A-9070-6F07BB2648D2}"/>
              </a:ext>
            </a:extLst>
          </p:cNvPr>
          <p:cNvSpPr txBox="1"/>
          <p:nvPr/>
        </p:nvSpPr>
        <p:spPr>
          <a:xfrm>
            <a:off x="501706" y="380326"/>
            <a:ext cx="8051575" cy="4098558"/>
          </a:xfrm>
          <a:prstGeom prst="rect">
            <a:avLst/>
          </a:prstGeom>
          <a:noFill/>
        </p:spPr>
        <p:txBody>
          <a:bodyPr wrap="square" rtlCol="0">
            <a:spAutoFit/>
          </a:bodyPr>
          <a:lstStyle/>
          <a:p>
            <a:r>
              <a:rPr lang="nn-NO" sz="900" b="1" i="1" dirty="0">
                <a:solidFill>
                  <a:srgbClr val="675C53"/>
                </a:solidFill>
                <a:latin typeface="Verdana" pitchFamily="34" charset="0"/>
                <a:ea typeface="ＭＳ Ｐゴシック" charset="-128"/>
              </a:rPr>
              <a:t>Spørsmål:</a:t>
            </a:r>
          </a:p>
          <a:p>
            <a:pPr>
              <a:spcBef>
                <a:spcPts val="500"/>
              </a:spcBef>
              <a:spcAft>
                <a:spcPts val="500"/>
              </a:spcAft>
            </a:pPr>
            <a:r>
              <a:rPr lang="nb-NO" sz="900" i="1" dirty="0">
                <a:solidFill>
                  <a:srgbClr val="675C53"/>
                </a:solidFill>
                <a:latin typeface="Verdana" pitchFamily="34" charset="0"/>
                <a:ea typeface="ＭＳ Ｐゴシック" charset="-128"/>
              </a:rPr>
              <a:t>«Vi har i likhet med andre en enorm portefølje med pasienter som vi følger opp etter beste evne.  Er det slik at HELFO krever ny henvisning fra fastlegen etter et visst antall år for at vi skal kunne bruke takstene? (Hvert 3. år er det noen som sier? Hvert 6. år andre, hvert år? Det er jo som oftest en kronisk tilstand som bør følges opp livslangt) Skal våre fastleger virkelig behøve å belastes med dette?»</a:t>
            </a: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effectLst/>
              <a:latin typeface="Liberation Serif"/>
              <a:ea typeface="SimSun" panose="02010600030101010101" pitchFamily="2" charset="-122"/>
              <a:cs typeface="Arial" panose="020B0604020202020204" pitchFamily="34" charset="0"/>
            </a:endParaRPr>
          </a:p>
          <a:p>
            <a:r>
              <a:rPr lang="nb-NO" sz="1200" b="1" dirty="0">
                <a:solidFill>
                  <a:srgbClr val="675C53"/>
                </a:solidFill>
                <a:latin typeface="Verdana" pitchFamily="34" charset="0"/>
                <a:ea typeface="ＭＳ Ｐゴシック" charset="-128"/>
              </a:rPr>
              <a:t>Svar:</a:t>
            </a:r>
          </a:p>
          <a:p>
            <a:pPr>
              <a:spcBef>
                <a:spcPts val="500"/>
              </a:spcBef>
              <a:spcAft>
                <a:spcPts val="500"/>
              </a:spcAft>
            </a:pPr>
            <a:r>
              <a:rPr lang="nb-NO" sz="1200" dirty="0">
                <a:solidFill>
                  <a:srgbClr val="675C53"/>
                </a:solidFill>
                <a:latin typeface="Verdana" pitchFamily="34" charset="0"/>
                <a:ea typeface="ＭＳ Ｐゴシック" charset="-128"/>
              </a:rPr>
              <a:t>Ei henvisning gjeld til behandlinga for den aktuelle sjukdomstilstanden er avslutta.  Der pasienten går til </a:t>
            </a:r>
            <a:r>
              <a:rPr lang="nb-NO" sz="1200" dirty="0" err="1">
                <a:solidFill>
                  <a:srgbClr val="675C53"/>
                </a:solidFill>
                <a:latin typeface="Verdana" pitchFamily="34" charset="0"/>
                <a:ea typeface="ＭＳ Ｐゴシック" charset="-128"/>
              </a:rPr>
              <a:t>gjentakande</a:t>
            </a:r>
            <a:r>
              <a:rPr lang="nb-NO" sz="1200" dirty="0">
                <a:solidFill>
                  <a:srgbClr val="675C53"/>
                </a:solidFill>
                <a:latin typeface="Verdana" pitchFamily="34" charset="0"/>
                <a:ea typeface="ＭＳ Ｐゴシック" charset="-128"/>
              </a:rPr>
              <a:t> kontroll for same problemstilling han er henvist for, vil henvisninga gjelde så lenge det er behov for </a:t>
            </a:r>
            <a:r>
              <a:rPr lang="nb-NO" sz="1200" dirty="0" err="1">
                <a:solidFill>
                  <a:srgbClr val="675C53"/>
                </a:solidFill>
                <a:latin typeface="Verdana" pitchFamily="34" charset="0"/>
                <a:ea typeface="ＭＳ Ｐゴシック" charset="-128"/>
              </a:rPr>
              <a:t>oppfølgande</a:t>
            </a:r>
            <a:r>
              <a:rPr lang="nb-NO" sz="1200" dirty="0">
                <a:solidFill>
                  <a:srgbClr val="675C53"/>
                </a:solidFill>
                <a:latin typeface="Verdana" pitchFamily="34" charset="0"/>
                <a:ea typeface="ＭＳ Ｐゴシック" charset="-128"/>
              </a:rPr>
              <a:t> </a:t>
            </a:r>
            <a:r>
              <a:rPr lang="nb-NO" sz="1200" dirty="0" err="1">
                <a:solidFill>
                  <a:srgbClr val="675C53"/>
                </a:solidFill>
                <a:latin typeface="Verdana" pitchFamily="34" charset="0"/>
                <a:ea typeface="ＭＳ Ｐゴシック" charset="-128"/>
              </a:rPr>
              <a:t>kontrollar</a:t>
            </a:r>
            <a:r>
              <a:rPr lang="nb-NO" sz="1200" dirty="0">
                <a:solidFill>
                  <a:srgbClr val="675C53"/>
                </a:solidFill>
                <a:latin typeface="Verdana" pitchFamily="34" charset="0"/>
                <a:ea typeface="ＭＳ Ｐゴシック" charset="-128"/>
              </a:rPr>
              <a:t> for denne problemstillinga/</a:t>
            </a:r>
            <a:r>
              <a:rPr lang="nb-NO" sz="1200" dirty="0" err="1">
                <a:solidFill>
                  <a:srgbClr val="675C53"/>
                </a:solidFill>
                <a:latin typeface="Verdana" pitchFamily="34" charset="0"/>
                <a:ea typeface="ＭＳ Ｐゴシック" charset="-128"/>
              </a:rPr>
              <a:t>diagnosa</a:t>
            </a:r>
            <a:r>
              <a:rPr lang="nb-NO" sz="1200" dirty="0">
                <a:solidFill>
                  <a:srgbClr val="675C53"/>
                </a:solidFill>
                <a:latin typeface="Verdana" pitchFamily="34" charset="0"/>
                <a:ea typeface="ＭＳ Ｐゴシック" charset="-128"/>
              </a:rPr>
              <a:t>.</a:t>
            </a:r>
          </a:p>
          <a:p>
            <a:pPr>
              <a:spcBef>
                <a:spcPts val="500"/>
              </a:spcBef>
              <a:spcAft>
                <a:spcPts val="500"/>
              </a:spcAft>
            </a:pPr>
            <a:endParaRPr lang="nb-NO" sz="1200" dirty="0">
              <a:solidFill>
                <a:srgbClr val="675C53"/>
              </a:solidFill>
              <a:latin typeface="Verdana" pitchFamily="34" charset="0"/>
              <a:ea typeface="ＭＳ Ｐゴシック" charset="-128"/>
            </a:endParaRPr>
          </a:p>
          <a:p>
            <a:pPr>
              <a:spcBef>
                <a:spcPts val="500"/>
              </a:spcBef>
              <a:spcAft>
                <a:spcPts val="500"/>
              </a:spcAft>
            </a:pPr>
            <a:r>
              <a:rPr lang="nb-NO" sz="1200" dirty="0">
                <a:solidFill>
                  <a:srgbClr val="675C53"/>
                </a:solidFill>
                <a:latin typeface="Verdana" pitchFamily="34" charset="0"/>
                <a:ea typeface="ＭＳ Ｐゴシック" charset="-128"/>
              </a:rPr>
              <a:t>Der det undervegs i behandlinga vert oppdaga andre </a:t>
            </a:r>
            <a:r>
              <a:rPr lang="nb-NO" sz="1200" dirty="0" err="1">
                <a:solidFill>
                  <a:srgbClr val="675C53"/>
                </a:solidFill>
                <a:latin typeface="Verdana" pitchFamily="34" charset="0"/>
                <a:ea typeface="ＭＳ Ｐゴシック" charset="-128"/>
              </a:rPr>
              <a:t>diagnosar</a:t>
            </a:r>
            <a:r>
              <a:rPr lang="nb-NO" sz="1200" dirty="0">
                <a:solidFill>
                  <a:srgbClr val="675C53"/>
                </a:solidFill>
                <a:latin typeface="Verdana" pitchFamily="34" charset="0"/>
                <a:ea typeface="ＭＳ Ｐゴシック" charset="-128"/>
              </a:rPr>
              <a:t>/problemstillinga pasienten treng behandling for, eller pasienten tek kontakt for andre problemstillinga enn han er henvist for, MÅ det foreligge ei ny henvisning for den nye diagnosen/</a:t>
            </a:r>
            <a:r>
              <a:rPr lang="nb-NO" sz="1200" dirty="0" err="1">
                <a:solidFill>
                  <a:srgbClr val="675C53"/>
                </a:solidFill>
                <a:latin typeface="Verdana" pitchFamily="34" charset="0"/>
                <a:ea typeface="ＭＳ Ｐゴシック" charset="-128"/>
              </a:rPr>
              <a:t>sjukdomen</a:t>
            </a:r>
            <a:r>
              <a:rPr lang="nb-NO" sz="1200" dirty="0">
                <a:solidFill>
                  <a:srgbClr val="675C53"/>
                </a:solidFill>
                <a:latin typeface="Verdana" pitchFamily="34" charset="0"/>
                <a:ea typeface="ＭＳ Ｐゴシック" charset="-128"/>
              </a:rPr>
              <a:t>/tilstanden for at avtalespesialisten kan kreve </a:t>
            </a:r>
            <a:r>
              <a:rPr lang="nb-NO" sz="1200" dirty="0" err="1">
                <a:solidFill>
                  <a:srgbClr val="675C53"/>
                </a:solidFill>
                <a:latin typeface="Verdana" pitchFamily="34" charset="0"/>
                <a:ea typeface="ＭＳ Ｐゴシック" charset="-128"/>
              </a:rPr>
              <a:t>takstar</a:t>
            </a:r>
            <a:r>
              <a:rPr lang="nb-NO" sz="1200" dirty="0">
                <a:solidFill>
                  <a:srgbClr val="675C53"/>
                </a:solidFill>
                <a:latin typeface="Verdana" pitchFamily="34" charset="0"/>
                <a:ea typeface="ＭＳ Ｐゴシック" charset="-128"/>
              </a:rPr>
              <a:t> </a:t>
            </a:r>
            <a:r>
              <a:rPr lang="nb-NO" sz="1200" dirty="0" err="1">
                <a:solidFill>
                  <a:srgbClr val="675C53"/>
                </a:solidFill>
                <a:latin typeface="Verdana" pitchFamily="34" charset="0"/>
                <a:ea typeface="ＭＳ Ｐゴシック" charset="-128"/>
              </a:rPr>
              <a:t>frå</a:t>
            </a:r>
            <a:r>
              <a:rPr lang="nb-NO" sz="1200" dirty="0">
                <a:solidFill>
                  <a:srgbClr val="675C53"/>
                </a:solidFill>
                <a:latin typeface="Verdana" pitchFamily="34" charset="0"/>
                <a:ea typeface="ＭＳ Ｐゴシック" charset="-128"/>
              </a:rPr>
              <a:t> Helfo.</a:t>
            </a:r>
          </a:p>
          <a:p>
            <a:endParaRPr lang="nn-NO" dirty="0"/>
          </a:p>
        </p:txBody>
      </p:sp>
    </p:spTree>
    <p:extLst>
      <p:ext uri="{BB962C8B-B14F-4D97-AF65-F5344CB8AC3E}">
        <p14:creationId xmlns:p14="http://schemas.microsoft.com/office/powerpoint/2010/main" val="305380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E55203-EBE4-44D6-8DCF-5385546B7543}"/>
              </a:ext>
            </a:extLst>
          </p:cNvPr>
          <p:cNvSpPr>
            <a:spLocks noGrp="1"/>
          </p:cNvSpPr>
          <p:nvPr>
            <p:ph type="title"/>
          </p:nvPr>
        </p:nvSpPr>
        <p:spPr/>
        <p:txBody>
          <a:bodyPr/>
          <a:lstStyle/>
          <a:p>
            <a:r>
              <a:rPr lang="nn-NO"/>
              <a:t>Innsending og utbetaling av refusjon</a:t>
            </a:r>
          </a:p>
        </p:txBody>
      </p:sp>
      <p:sp>
        <p:nvSpPr>
          <p:cNvPr id="3" name="Plassholder for innhold 2">
            <a:extLst>
              <a:ext uri="{FF2B5EF4-FFF2-40B4-BE49-F238E27FC236}">
                <a16:creationId xmlns:a16="http://schemas.microsoft.com/office/drawing/2014/main" id="{CA9AC90B-D26A-498F-AF67-AAC8D4FBA84F}"/>
              </a:ext>
            </a:extLst>
          </p:cNvPr>
          <p:cNvSpPr>
            <a:spLocks noGrp="1"/>
          </p:cNvSpPr>
          <p:nvPr>
            <p:ph idx="1"/>
          </p:nvPr>
        </p:nvSpPr>
        <p:spPr/>
        <p:txBody>
          <a:bodyPr/>
          <a:lstStyle/>
          <a:p>
            <a:endParaRPr lang="nn-NO" sz="1400"/>
          </a:p>
          <a:p>
            <a:r>
              <a:rPr lang="nn-NO" sz="1400"/>
              <a:t>Rekning per pasientkontakt</a:t>
            </a:r>
          </a:p>
          <a:p>
            <a:endParaRPr lang="nn-NO" sz="1400"/>
          </a:p>
          <a:p>
            <a:r>
              <a:rPr lang="nn-NO" sz="1400"/>
              <a:t>Oppgjer/krav til Helfo</a:t>
            </a:r>
          </a:p>
          <a:p>
            <a:endParaRPr lang="nn-NO" sz="1400"/>
          </a:p>
          <a:p>
            <a:r>
              <a:rPr lang="nn-NO" sz="1400"/>
              <a:t>Automatisk kontroll</a:t>
            </a:r>
          </a:p>
          <a:p>
            <a:endParaRPr lang="nn-NO" sz="1400"/>
          </a:p>
          <a:p>
            <a:r>
              <a:rPr lang="nn-NO" sz="1400"/>
              <a:t>Utbetaling sendt bank</a:t>
            </a:r>
          </a:p>
          <a:p>
            <a:endParaRPr lang="nn-NO" sz="1400"/>
          </a:p>
          <a:p>
            <a:r>
              <a:rPr lang="nn-NO" sz="1400"/>
              <a:t>Utbetalingsvedtak sendt behandlar</a:t>
            </a:r>
          </a:p>
          <a:p>
            <a:endParaRPr lang="nn-NO"/>
          </a:p>
          <a:p>
            <a:endParaRPr lang="nn-NO"/>
          </a:p>
        </p:txBody>
      </p:sp>
      <p:sp>
        <p:nvSpPr>
          <p:cNvPr id="4" name="Plassholder for dato 3">
            <a:extLst>
              <a:ext uri="{FF2B5EF4-FFF2-40B4-BE49-F238E27FC236}">
                <a16:creationId xmlns:a16="http://schemas.microsoft.com/office/drawing/2014/main" id="{00D4C253-AA9B-4A4B-96EA-84B27D821E11}"/>
              </a:ext>
            </a:extLst>
          </p:cNvPr>
          <p:cNvSpPr>
            <a:spLocks noGrp="1"/>
          </p:cNvSpPr>
          <p:nvPr>
            <p:ph type="dt" sz="half" idx="10"/>
          </p:nvPr>
        </p:nvSpPr>
        <p:spPr/>
        <p:txBody>
          <a:bodyPr/>
          <a:lstStyle/>
          <a:p>
            <a:pPr>
              <a:defRPr/>
            </a:pPr>
            <a:endParaRPr lang="en-US"/>
          </a:p>
        </p:txBody>
      </p:sp>
      <p:sp>
        <p:nvSpPr>
          <p:cNvPr id="5" name="Plassholder for lysbildenummer 4">
            <a:extLst>
              <a:ext uri="{FF2B5EF4-FFF2-40B4-BE49-F238E27FC236}">
                <a16:creationId xmlns:a16="http://schemas.microsoft.com/office/drawing/2014/main" id="{7C15EC05-4F4D-4AC1-82C6-1EA22AD33B8E}"/>
              </a:ext>
            </a:extLst>
          </p:cNvPr>
          <p:cNvSpPr>
            <a:spLocks noGrp="1"/>
          </p:cNvSpPr>
          <p:nvPr>
            <p:ph type="sldNum" sz="quarter" idx="11"/>
          </p:nvPr>
        </p:nvSpPr>
        <p:spPr/>
        <p:txBody>
          <a:bodyPr/>
          <a:lstStyle/>
          <a:p>
            <a:pPr>
              <a:defRPr/>
            </a:pPr>
            <a:fld id="{58C2B5C7-4567-D746-B88E-48B473108884}" type="slidenum">
              <a:rPr lang="nb-NO" smtClean="0"/>
              <a:pPr>
                <a:defRPr/>
              </a:pPr>
              <a:t>34</a:t>
            </a:fld>
            <a:endParaRPr lang="nb-NO"/>
          </a:p>
        </p:txBody>
      </p:sp>
    </p:spTree>
    <p:extLst>
      <p:ext uri="{BB962C8B-B14F-4D97-AF65-F5344CB8AC3E}">
        <p14:creationId xmlns:p14="http://schemas.microsoft.com/office/powerpoint/2010/main" val="280009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p:cNvSpPr>
          <p:nvPr/>
        </p:nvSpPr>
        <p:spPr>
          <a:xfrm>
            <a:off x="457200" y="1091807"/>
            <a:ext cx="8229600" cy="3502819"/>
          </a:xfrm>
          <a:prstGeom prst="rect">
            <a:avLst/>
          </a:prstGeom>
        </p:spPr>
        <p:txBody>
          <a:bodyPr/>
          <a:lstStyle>
            <a:lvl1pPr marL="342900" indent="-342900" algn="l" defTabSz="457200" rtl="0" eaLnBrk="0" fontAlgn="base" hangingPunct="0">
              <a:spcBef>
                <a:spcPct val="20000"/>
              </a:spcBef>
              <a:spcAft>
                <a:spcPct val="0"/>
              </a:spcAft>
              <a:buSzPct val="100000"/>
              <a:buBlip>
                <a:blip r:embed="rId3"/>
              </a:buBlip>
              <a:defRPr sz="2000" kern="1200">
                <a:solidFill>
                  <a:srgbClr val="675C53"/>
                </a:solidFill>
                <a:latin typeface="Verdana"/>
                <a:ea typeface="ＭＳ Ｐゴシック" pitchFamily="90"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rgbClr val="675C53"/>
                </a:solidFill>
                <a:latin typeface="Verdana"/>
                <a:ea typeface="ＭＳ Ｐゴシック" pitchFamily="90"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rgbClr val="675C53"/>
                </a:solidFill>
                <a:latin typeface="Verdana"/>
                <a:ea typeface="ＭＳ Ｐゴシック" pitchFamily="90"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675C53"/>
                </a:solidFill>
                <a:latin typeface="Verdana"/>
                <a:ea typeface="ＭＳ Ｐゴシック" pitchFamily="90" charset="-128"/>
                <a:cs typeface="Verdana"/>
              </a:defRPr>
            </a:lvl4pPr>
            <a:lvl5pPr marL="2057400" indent="-228600" algn="l" defTabSz="457200" rtl="0" eaLnBrk="0" fontAlgn="base" hangingPunct="0">
              <a:spcBef>
                <a:spcPct val="20000"/>
              </a:spcBef>
              <a:spcAft>
                <a:spcPct val="0"/>
              </a:spcAft>
              <a:buFont typeface="Arial" charset="0"/>
              <a:buChar char="»"/>
              <a:defRPr sz="1200" kern="1200">
                <a:solidFill>
                  <a:srgbClr val="675C53"/>
                </a:solidFill>
                <a:latin typeface="Verdana"/>
                <a:ea typeface="ＭＳ Ｐゴシック" pitchFamily="9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Arial" panose="020B0604020202020204" pitchFamily="34" charset="0"/>
              <a:buChar char="•"/>
              <a:defRPr/>
            </a:pPr>
            <a:endParaRPr lang="nn-NO" sz="1600">
              <a:latin typeface="Verdana" pitchFamily="34" charset="0"/>
              <a:ea typeface="ＭＳ Ｐゴシック" charset="-128"/>
              <a:cs typeface="Verdana" pitchFamily="34" charset="0"/>
            </a:endParaRPr>
          </a:p>
          <a:p>
            <a:pPr>
              <a:lnSpc>
                <a:spcPct val="80000"/>
              </a:lnSpc>
              <a:buFont typeface="Arial" panose="020B0604020202020204" pitchFamily="34" charset="0"/>
              <a:buChar char="•"/>
              <a:defRPr/>
            </a:pPr>
            <a:r>
              <a:rPr lang="nn-NO" sz="1200">
                <a:latin typeface="Verdana" pitchFamily="34" charset="0"/>
                <a:ea typeface="ＭＳ Ｐゴシック" charset="-128"/>
                <a:cs typeface="Verdana" pitchFamily="34" charset="0"/>
              </a:rPr>
              <a:t>Helsepersonellova § 5</a:t>
            </a:r>
          </a:p>
          <a:p>
            <a:pPr>
              <a:lnSpc>
                <a:spcPct val="80000"/>
              </a:lnSpc>
              <a:buFont typeface="Arial" panose="020B0604020202020204" pitchFamily="34" charset="0"/>
              <a:buChar char="•"/>
              <a:defRPr/>
            </a:pPr>
            <a:endParaRPr lang="nn-NO" sz="1200">
              <a:latin typeface="Verdana" pitchFamily="34" charset="0"/>
              <a:ea typeface="ＭＳ Ｐゴシック" charset="-128"/>
              <a:cs typeface="Verdana" pitchFamily="34" charset="0"/>
            </a:endParaRPr>
          </a:p>
          <a:p>
            <a:pPr lvl="1">
              <a:lnSpc>
                <a:spcPct val="80000"/>
              </a:lnSpc>
              <a:buSzPct val="100000"/>
              <a:defRPr/>
            </a:pPr>
            <a:r>
              <a:rPr lang="nn-NO" sz="1200">
                <a:latin typeface="Verdana" pitchFamily="34" charset="0"/>
                <a:ea typeface="ＭＳ Ｐゴシック" charset="-128"/>
                <a:cs typeface="Verdana" pitchFamily="34" charset="0"/>
              </a:rPr>
              <a:t>Helsepersonell kan overlate bestemte oppgåver til anna personell dersom det er forsvarlig ut i frå oppgåvas art og personellets kvalifikasjonar</a:t>
            </a:r>
          </a:p>
          <a:p>
            <a:pPr lvl="1">
              <a:lnSpc>
                <a:spcPct val="80000"/>
              </a:lnSpc>
              <a:buSzPct val="100000"/>
              <a:defRPr/>
            </a:pPr>
            <a:r>
              <a:rPr lang="nn-NO" sz="1200">
                <a:latin typeface="Verdana" pitchFamily="34" charset="0"/>
                <a:ea typeface="ＭＳ Ｐゴシック" charset="-128"/>
                <a:cs typeface="Verdana" pitchFamily="34" charset="0"/>
              </a:rPr>
              <a:t>Hjelpepersonell er underlagt helsepersonellets kontroll og tilsyn</a:t>
            </a:r>
          </a:p>
          <a:p>
            <a:pPr lvl="1">
              <a:lnSpc>
                <a:spcPct val="80000"/>
              </a:lnSpc>
              <a:buSzPct val="100000"/>
              <a:defRPr/>
            </a:pPr>
            <a:endParaRPr lang="nn-NO" sz="1200">
              <a:latin typeface="Verdana" pitchFamily="34" charset="0"/>
              <a:ea typeface="ＭＳ Ｐゴシック" charset="-128"/>
              <a:cs typeface="Verdana" pitchFamily="34" charset="0"/>
            </a:endParaRPr>
          </a:p>
          <a:p>
            <a:pPr indent="-285750">
              <a:lnSpc>
                <a:spcPct val="80000"/>
              </a:lnSpc>
              <a:buFont typeface="Arial" panose="020B0604020202020204" pitchFamily="34" charset="0"/>
              <a:buChar char="•"/>
              <a:defRPr/>
            </a:pPr>
            <a:endParaRPr lang="nn-NO" sz="1200">
              <a:latin typeface="Verdana" pitchFamily="34" charset="0"/>
              <a:ea typeface="ＭＳ Ｐゴシック" charset="-128"/>
              <a:cs typeface="Verdana" pitchFamily="34" charset="0"/>
            </a:endParaRPr>
          </a:p>
          <a:p>
            <a:pPr indent="-285750">
              <a:lnSpc>
                <a:spcPct val="80000"/>
              </a:lnSpc>
              <a:buFont typeface="Arial" panose="020B0604020202020204" pitchFamily="34" charset="0"/>
              <a:buChar char="•"/>
              <a:defRPr/>
            </a:pPr>
            <a:r>
              <a:rPr lang="nn-NO" sz="1200">
                <a:latin typeface="Verdana" pitchFamily="34" charset="0"/>
                <a:ea typeface="ＭＳ Ｐゴシック" charset="-128"/>
                <a:cs typeface="Verdana" pitchFamily="34" charset="0"/>
              </a:rPr>
              <a:t>Hjelpepersonell må vere tilsett hos legen/legekontoret</a:t>
            </a:r>
          </a:p>
          <a:p>
            <a:pPr indent="-285750">
              <a:lnSpc>
                <a:spcPct val="80000"/>
              </a:lnSpc>
              <a:buFont typeface="Arial" panose="020B0604020202020204" pitchFamily="34" charset="0"/>
              <a:buChar char="•"/>
              <a:defRPr/>
            </a:pPr>
            <a:endParaRPr lang="nn-NO" sz="1200">
              <a:latin typeface="Verdana" pitchFamily="34" charset="0"/>
              <a:ea typeface="ＭＳ Ｐゴシック" charset="-128"/>
              <a:cs typeface="Verdana" pitchFamily="34" charset="0"/>
            </a:endParaRPr>
          </a:p>
          <a:p>
            <a:pPr indent="-285750">
              <a:lnSpc>
                <a:spcPct val="80000"/>
              </a:lnSpc>
              <a:buFont typeface="Arial" panose="020B0604020202020204" pitchFamily="34" charset="0"/>
              <a:buChar char="•"/>
              <a:defRPr/>
            </a:pPr>
            <a:r>
              <a:rPr lang="nn-NO" sz="1200">
                <a:latin typeface="Verdana" pitchFamily="34" charset="0"/>
                <a:ea typeface="ＭＳ Ｐゴシック" charset="-128"/>
                <a:cs typeface="Verdana" pitchFamily="34" charset="0"/>
              </a:rPr>
              <a:t>Hjelpepersonell kan ikkje utløyse konsultasjonstakst for arbeid utført åleine</a:t>
            </a:r>
          </a:p>
          <a:p>
            <a:pPr lvl="1">
              <a:lnSpc>
                <a:spcPct val="80000"/>
              </a:lnSpc>
              <a:buSzPct val="100000"/>
              <a:defRPr/>
            </a:pPr>
            <a:r>
              <a:rPr lang="nn-NO" sz="1200">
                <a:latin typeface="Verdana" pitchFamily="34" charset="0"/>
                <a:ea typeface="ＭＳ Ｐゴシック" charset="-128"/>
                <a:cs typeface="Verdana" pitchFamily="34" charset="0"/>
              </a:rPr>
              <a:t>Skal då bruke 1ad/enkel pasientkontakt</a:t>
            </a:r>
          </a:p>
          <a:p>
            <a:pPr lvl="1">
              <a:lnSpc>
                <a:spcPct val="80000"/>
              </a:lnSpc>
              <a:buSzPct val="100000"/>
              <a:defRPr/>
            </a:pPr>
            <a:endParaRPr lang="nn-NO" sz="1200">
              <a:latin typeface="Verdana" pitchFamily="34" charset="0"/>
              <a:ea typeface="ＭＳ Ｐゴシック" charset="-128"/>
              <a:cs typeface="Verdana" pitchFamily="34" charset="0"/>
            </a:endParaRPr>
          </a:p>
          <a:p>
            <a:pPr>
              <a:lnSpc>
                <a:spcPct val="80000"/>
              </a:lnSpc>
              <a:buFont typeface="Arial" panose="020B0604020202020204" pitchFamily="34" charset="0"/>
              <a:buChar char="•"/>
              <a:defRPr/>
            </a:pPr>
            <a:r>
              <a:rPr lang="nn-NO" sz="1200">
                <a:latin typeface="Verdana" pitchFamily="34" charset="0"/>
                <a:ea typeface="ＭＳ Ｐゴシック" charset="-128"/>
                <a:cs typeface="Verdana" pitchFamily="34" charset="0"/>
              </a:rPr>
              <a:t>Informasjon på </a:t>
            </a:r>
            <a:r>
              <a:rPr lang="nn-NO" sz="1200">
                <a:latin typeface="Verdana" pitchFamily="34" charset="0"/>
                <a:ea typeface="ＭＳ Ｐゴシック" charset="-128"/>
                <a:cs typeface="Verdana" pitchFamily="34" charset="0"/>
                <a:hlinkClick r:id="rId4"/>
              </a:rPr>
              <a:t>helfo.no </a:t>
            </a:r>
            <a:r>
              <a:rPr lang="nn-NO" sz="1200">
                <a:latin typeface="Verdana" pitchFamily="34" charset="0"/>
                <a:ea typeface="ＭＳ Ｐゴシック" charset="-128"/>
                <a:cs typeface="Verdana" pitchFamily="34" charset="0"/>
              </a:rPr>
              <a:t>om bruk av hjelpepersonell</a:t>
            </a:r>
          </a:p>
          <a:p>
            <a:pPr marL="0" indent="0">
              <a:lnSpc>
                <a:spcPct val="80000"/>
              </a:lnSpc>
              <a:buNone/>
              <a:defRPr/>
            </a:pPr>
            <a:endParaRPr lang="nn-NO" sz="1600">
              <a:latin typeface="Verdana" pitchFamily="34" charset="0"/>
              <a:ea typeface="ＭＳ Ｐゴシック" charset="-128"/>
              <a:cs typeface="Verdana" pitchFamily="34" charset="0"/>
            </a:endParaRPr>
          </a:p>
          <a:p>
            <a:pPr lvl="1">
              <a:lnSpc>
                <a:spcPct val="80000"/>
              </a:lnSpc>
              <a:buSzPct val="100000"/>
              <a:defRPr/>
            </a:pPr>
            <a:endParaRPr lang="nn-NO" sz="1200">
              <a:latin typeface="Verdana" pitchFamily="34" charset="0"/>
              <a:ea typeface="ＭＳ Ｐゴシック" charset="-128"/>
              <a:cs typeface="Verdana" pitchFamily="34" charset="0"/>
            </a:endParaRPr>
          </a:p>
        </p:txBody>
      </p:sp>
      <p:sp>
        <p:nvSpPr>
          <p:cNvPr id="3" name="Tittel 1"/>
          <p:cNvSpPr txBox="1">
            <a:spLocks/>
          </p:cNvSpPr>
          <p:nvPr/>
        </p:nvSpPr>
        <p:spPr>
          <a:xfrm>
            <a:off x="628650" y="234554"/>
            <a:ext cx="8229600" cy="857250"/>
          </a:xfrm>
          <a:prstGeom prst="rect">
            <a:avLst/>
          </a:prstGeom>
        </p:spPr>
        <p:txBody>
          <a:bodyPr/>
          <a:lstStyle>
            <a:lvl1pPr algn="ctr" defTabSz="457200" rtl="0" eaLnBrk="0" fontAlgn="base" hangingPunct="0">
              <a:spcBef>
                <a:spcPct val="0"/>
              </a:spcBef>
              <a:spcAft>
                <a:spcPct val="0"/>
              </a:spcAft>
              <a:defRPr sz="2400" b="1" kern="1200">
                <a:solidFill>
                  <a:srgbClr val="3D92AF"/>
                </a:solidFill>
                <a:latin typeface="Verdana"/>
                <a:ea typeface="ＭＳ Ｐゴシック" pitchFamily="90" charset="-128"/>
                <a:cs typeface="Verdana"/>
              </a:defRPr>
            </a:lvl1pPr>
            <a:lvl2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2pPr>
            <a:lvl3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3pPr>
            <a:lvl4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4pPr>
            <a:lvl5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5pPr>
            <a:lvl6pPr marL="4572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6pPr>
            <a:lvl7pPr marL="9144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7pPr>
            <a:lvl8pPr marL="13716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8pPr>
            <a:lvl9pPr marL="18288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9pPr>
          </a:lstStyle>
          <a:p>
            <a:pPr marL="342900" indent="-342900">
              <a:lnSpc>
                <a:spcPct val="80000"/>
              </a:lnSpc>
              <a:spcBef>
                <a:spcPct val="20000"/>
              </a:spcBef>
              <a:buSzPct val="100000"/>
              <a:defRPr/>
            </a:pPr>
            <a:endParaRPr lang="nn-NO" sz="1800">
              <a:solidFill>
                <a:srgbClr val="1F497D">
                  <a:lumMod val="60000"/>
                  <a:lumOff val="40000"/>
                </a:srgbClr>
              </a:solidFill>
              <a:latin typeface="Verdana" pitchFamily="34" charset="0"/>
              <a:ea typeface="ＭＳ Ｐゴシック" charset="-128"/>
              <a:cs typeface="Verdana" pitchFamily="34" charset="0"/>
            </a:endParaRPr>
          </a:p>
          <a:p>
            <a:pPr marL="342900" indent="-342900">
              <a:lnSpc>
                <a:spcPct val="80000"/>
              </a:lnSpc>
              <a:spcBef>
                <a:spcPct val="20000"/>
              </a:spcBef>
              <a:buSzPct val="100000"/>
              <a:defRPr/>
            </a:pPr>
            <a:r>
              <a:rPr lang="nn-NO" sz="1800">
                <a:solidFill>
                  <a:srgbClr val="003057"/>
                </a:solidFill>
                <a:latin typeface="Verdana" pitchFamily="34" charset="0"/>
                <a:ea typeface="ＭＳ Ｐゴシック" charset="-128"/>
                <a:cs typeface="Verdana" pitchFamily="34" charset="0"/>
              </a:rPr>
              <a:t>Bruk av hjelpepersonell</a:t>
            </a:r>
          </a:p>
        </p:txBody>
      </p:sp>
    </p:spTree>
    <p:extLst>
      <p:ext uri="{BB962C8B-B14F-4D97-AF65-F5344CB8AC3E}">
        <p14:creationId xmlns:p14="http://schemas.microsoft.com/office/powerpoint/2010/main" val="389830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p:cNvSpPr>
          <p:nvPr/>
        </p:nvSpPr>
        <p:spPr>
          <a:xfrm>
            <a:off x="447675" y="1063230"/>
            <a:ext cx="8229600" cy="3945649"/>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SzPct val="100000"/>
              <a:buBlip>
                <a:blip r:embed="rId3"/>
              </a:buBlip>
              <a:defRPr sz="2000" kern="1200">
                <a:solidFill>
                  <a:srgbClr val="675C53"/>
                </a:solidFill>
                <a:latin typeface="Verdana"/>
                <a:ea typeface="ＭＳ Ｐゴシック" pitchFamily="90"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rgbClr val="675C53"/>
                </a:solidFill>
                <a:latin typeface="Verdana"/>
                <a:ea typeface="ＭＳ Ｐゴシック" pitchFamily="90"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rgbClr val="675C53"/>
                </a:solidFill>
                <a:latin typeface="Verdana"/>
                <a:ea typeface="ＭＳ Ｐゴシック" pitchFamily="90"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675C53"/>
                </a:solidFill>
                <a:latin typeface="Verdana"/>
                <a:ea typeface="ＭＳ Ｐゴシック" pitchFamily="90" charset="-128"/>
                <a:cs typeface="Verdana"/>
              </a:defRPr>
            </a:lvl4pPr>
            <a:lvl5pPr marL="2057400" indent="-228600" algn="l" defTabSz="457200" rtl="0" eaLnBrk="0" fontAlgn="base" hangingPunct="0">
              <a:spcBef>
                <a:spcPct val="20000"/>
              </a:spcBef>
              <a:spcAft>
                <a:spcPct val="0"/>
              </a:spcAft>
              <a:buFont typeface="Arial" charset="0"/>
              <a:buChar char="»"/>
              <a:defRPr sz="1200" kern="1200">
                <a:solidFill>
                  <a:srgbClr val="675C53"/>
                </a:solidFill>
                <a:latin typeface="Verdana"/>
                <a:ea typeface="ＭＳ Ｐゴシック" pitchFamily="9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100000"/>
              <a:buNone/>
            </a:pPr>
            <a:endParaRPr lang="nn-NO" sz="1200" b="1" dirty="0">
              <a:ea typeface="ＭＳ Ｐゴシック"/>
              <a:cs typeface="Verdana" pitchFamily="34" charset="0"/>
            </a:endParaRPr>
          </a:p>
          <a:p>
            <a:pPr marL="0" lvl="1" indent="0">
              <a:buSzPct val="100000"/>
              <a:buNone/>
            </a:pPr>
            <a:r>
              <a:rPr lang="nn-NO" sz="1200" b="1" dirty="0">
                <a:ea typeface="ＭＳ Ｐゴシック"/>
                <a:cs typeface="Verdana" pitchFamily="34" charset="0"/>
              </a:rPr>
              <a:t>Takst 1ad</a:t>
            </a:r>
          </a:p>
          <a:p>
            <a:pPr>
              <a:buFont typeface="Arial" panose="020B0604020202020204" pitchFamily="34" charset="0"/>
              <a:buChar char="•"/>
              <a:defRPr/>
            </a:pPr>
            <a:r>
              <a:rPr lang="nn-NO" sz="1200" dirty="0">
                <a:ea typeface="ＭＳ Ｐゴシック"/>
                <a:cs typeface="Verdana" pitchFamily="34" charset="0"/>
              </a:rPr>
              <a:t>Enkel pasientkontakt ved </a:t>
            </a:r>
            <a:r>
              <a:rPr lang="nn-NO" sz="1200" dirty="0" err="1">
                <a:ea typeface="ＭＳ Ｐゴシック"/>
                <a:cs typeface="Verdana" pitchFamily="34" charset="0"/>
              </a:rPr>
              <a:t>personlig</a:t>
            </a:r>
            <a:r>
              <a:rPr lang="nn-NO" sz="1200" dirty="0">
                <a:ea typeface="ＭＳ Ｐゴシック"/>
                <a:cs typeface="Verdana" pitchFamily="34" charset="0"/>
              </a:rPr>
              <a:t> frammøte eller ved </a:t>
            </a:r>
            <a:r>
              <a:rPr lang="nn-NO" sz="1200" dirty="0" err="1">
                <a:ea typeface="ＭＳ Ｐゴシック"/>
                <a:cs typeface="Verdana" pitchFamily="34" charset="0"/>
              </a:rPr>
              <a:t>bud</a:t>
            </a:r>
            <a:endParaRPr lang="nn-NO" sz="1200" dirty="0">
              <a:ea typeface="ＭＳ Ｐゴシック"/>
              <a:cs typeface="Verdana" pitchFamily="34" charset="0"/>
            </a:endParaRPr>
          </a:p>
          <a:p>
            <a:pPr>
              <a:buFont typeface="Arial" panose="020B0604020202020204" pitchFamily="34" charset="0"/>
              <a:buChar char="•"/>
              <a:defRPr/>
            </a:pPr>
            <a:r>
              <a:rPr lang="nn-NO" sz="1200" dirty="0">
                <a:ea typeface="ＭＳ Ｐゴシック"/>
                <a:cs typeface="Verdana" pitchFamily="34" charset="0"/>
              </a:rPr>
              <a:t>Taksten forutset at det vert gitt råd/</a:t>
            </a:r>
            <a:r>
              <a:rPr lang="nn-NO" sz="1200" dirty="0" err="1">
                <a:ea typeface="ＭＳ Ｐゴシック"/>
                <a:cs typeface="Verdana" pitchFamily="34" charset="0"/>
              </a:rPr>
              <a:t>veiledning</a:t>
            </a:r>
            <a:endParaRPr lang="nn-NO" sz="1200" dirty="0">
              <a:ea typeface="ＭＳ Ｐゴシック"/>
              <a:cs typeface="Verdana" pitchFamily="34" charset="0"/>
            </a:endParaRPr>
          </a:p>
          <a:p>
            <a:pPr>
              <a:buFont typeface="Arial" panose="020B0604020202020204" pitchFamily="34" charset="0"/>
              <a:buChar char="•"/>
              <a:defRPr/>
            </a:pPr>
            <a:r>
              <a:rPr lang="nn-NO" sz="1200" dirty="0">
                <a:ea typeface="ＭＳ Ｐゴシック"/>
                <a:cs typeface="Verdana" pitchFamily="34" charset="0"/>
              </a:rPr>
              <a:t>Kan krevjast ved </a:t>
            </a:r>
            <a:r>
              <a:rPr lang="nn-NO" sz="1200" dirty="0" err="1">
                <a:ea typeface="ＭＳ Ｐゴシック"/>
                <a:cs typeface="Verdana" pitchFamily="34" charset="0"/>
              </a:rPr>
              <a:t>prosedyrer</a:t>
            </a:r>
            <a:r>
              <a:rPr lang="nn-NO" sz="1200" dirty="0">
                <a:ea typeface="ＭＳ Ｐゴシック"/>
                <a:cs typeface="Verdana" pitchFamily="34" charset="0"/>
              </a:rPr>
              <a:t> utført av hjelpepersonell på vegne av legen, så som </a:t>
            </a:r>
            <a:r>
              <a:rPr lang="nn-NO" sz="1200" dirty="0" err="1">
                <a:ea typeface="ＭＳ Ｐゴシック"/>
                <a:cs typeface="Verdana" pitchFamily="34" charset="0"/>
              </a:rPr>
              <a:t>sårskift</a:t>
            </a:r>
            <a:r>
              <a:rPr lang="nn-NO" sz="1200" dirty="0">
                <a:ea typeface="ＭＳ Ｐゴシック"/>
                <a:cs typeface="Verdana" pitchFamily="34" charset="0"/>
              </a:rPr>
              <a:t>, injeksjonar med vidare</a:t>
            </a:r>
          </a:p>
          <a:p>
            <a:pPr lvl="1">
              <a:buFont typeface="Arial" charset="0"/>
              <a:buChar char="•"/>
              <a:defRPr/>
            </a:pPr>
            <a:endParaRPr lang="nn-NO" sz="1200" b="1" dirty="0">
              <a:latin typeface="Verdana" pitchFamily="34" charset="0"/>
              <a:ea typeface="ＭＳ Ｐゴシック" charset="-128"/>
              <a:cs typeface="Verdana" pitchFamily="34" charset="0"/>
            </a:endParaRPr>
          </a:p>
          <a:p>
            <a:pPr marL="342900" lvl="1" indent="-342900">
              <a:buSzPct val="100000"/>
              <a:buBlip>
                <a:blip r:embed="rId3"/>
              </a:buBlip>
            </a:pPr>
            <a:endParaRPr lang="nn-NO" sz="1200" b="1" dirty="0">
              <a:latin typeface="Verdana" pitchFamily="34" charset="0"/>
              <a:ea typeface="ＭＳ Ｐゴシック" charset="-128"/>
              <a:cs typeface="Verdana" pitchFamily="34" charset="0"/>
            </a:endParaRPr>
          </a:p>
          <a:p>
            <a:pPr marL="0" lvl="1" indent="0">
              <a:buSzPct val="100000"/>
              <a:buNone/>
            </a:pPr>
            <a:endParaRPr lang="nn-NO" sz="1200" b="1" dirty="0">
              <a:latin typeface="Verdana" pitchFamily="34" charset="0"/>
              <a:ea typeface="ＭＳ Ｐゴシック" charset="-128"/>
              <a:cs typeface="Verdana" pitchFamily="34" charset="0"/>
            </a:endParaRPr>
          </a:p>
          <a:p>
            <a:pPr marL="0" lvl="1" indent="0">
              <a:buSzPct val="100000"/>
              <a:buNone/>
            </a:pPr>
            <a:r>
              <a:rPr lang="nn-NO" sz="1200" b="1" dirty="0">
                <a:ea typeface="ＭＳ Ｐゴシック"/>
                <a:cs typeface="Verdana" pitchFamily="34" charset="0"/>
              </a:rPr>
              <a:t>Takst 3ad</a:t>
            </a:r>
          </a:p>
          <a:p>
            <a:pPr marL="342900" lvl="1" indent="-342900">
              <a:buSzPct val="100000"/>
              <a:buFont typeface="Arial" panose="020B0604020202020204" pitchFamily="34" charset="0"/>
              <a:buChar char="•"/>
              <a:defRPr/>
            </a:pPr>
            <a:r>
              <a:rPr lang="nn-NO" sz="1200" dirty="0">
                <a:ea typeface="ＭＳ Ｐゴシック"/>
                <a:cs typeface="Verdana" pitchFamily="34" charset="0"/>
              </a:rPr>
              <a:t>Direkte kontakt mellom lege og pasient</a:t>
            </a:r>
          </a:p>
          <a:p>
            <a:pPr marL="342900" lvl="1" indent="-342900">
              <a:buSzPct val="100000"/>
              <a:buFont typeface="Arial" panose="020B0604020202020204" pitchFamily="34" charset="0"/>
              <a:buChar char="•"/>
              <a:defRPr/>
            </a:pPr>
            <a:r>
              <a:rPr lang="nn-NO" sz="1200" dirty="0">
                <a:ea typeface="ＭＳ Ｐゴシック"/>
                <a:cs typeface="Verdana" pitchFamily="34" charset="0"/>
              </a:rPr>
              <a:t>Konsultasjonen skal innehalde ei medisinsk vurdering/samtale</a:t>
            </a:r>
          </a:p>
          <a:p>
            <a:pPr marL="342900" lvl="1" indent="-342900">
              <a:buSzPct val="100000"/>
              <a:buFont typeface="Arial" panose="020B0604020202020204" pitchFamily="34" charset="0"/>
              <a:buChar char="•"/>
              <a:defRPr/>
            </a:pPr>
            <a:r>
              <a:rPr lang="nn-NO" sz="1200" dirty="0">
                <a:ea typeface="ＭＳ Ｐゴシック"/>
                <a:cs typeface="Verdana" pitchFamily="34" charset="0"/>
              </a:rPr>
              <a:t>Kan ikkje krevjast for arbeid utført av hjelpepersonell åleine</a:t>
            </a:r>
          </a:p>
          <a:p>
            <a:pPr marL="342900" lvl="1" indent="-342900">
              <a:buSzPct val="100000"/>
              <a:buFont typeface="Arial" panose="020B0604020202020204" pitchFamily="34" charset="0"/>
              <a:buChar char="•"/>
              <a:defRPr/>
            </a:pPr>
            <a:r>
              <a:rPr lang="nn-NO" sz="1200" dirty="0">
                <a:ea typeface="ＭＳ Ｐゴシック"/>
                <a:cs typeface="Verdana" pitchFamily="34" charset="0"/>
              </a:rPr>
              <a:t>Inkluderer </a:t>
            </a:r>
            <a:r>
              <a:rPr lang="nn-NO" sz="1200" dirty="0" err="1">
                <a:ea typeface="ＭＳ Ｐゴシック"/>
                <a:cs typeface="Verdana" pitchFamily="34" charset="0"/>
              </a:rPr>
              <a:t>taking</a:t>
            </a:r>
            <a:r>
              <a:rPr lang="nn-NO" sz="1200" dirty="0">
                <a:ea typeface="ＭＳ Ｐゴシック"/>
                <a:cs typeface="Verdana" pitchFamily="34" charset="0"/>
              </a:rPr>
              <a:t> av enkle blodprøver og behandlingar, samt utskriving av reseptar, </a:t>
            </a:r>
            <a:r>
              <a:rPr lang="nn-NO" sz="1200" dirty="0" err="1">
                <a:ea typeface="ＭＳ Ｐゴシック"/>
                <a:cs typeface="Verdana" pitchFamily="34" charset="0"/>
              </a:rPr>
              <a:t>henvisning</a:t>
            </a:r>
            <a:r>
              <a:rPr lang="nn-NO" sz="1200" dirty="0">
                <a:ea typeface="ＭＳ Ｐゴシック"/>
                <a:cs typeface="Verdana" pitchFamily="34" charset="0"/>
              </a:rPr>
              <a:t> med vidare, jamfør merknad B1</a:t>
            </a:r>
          </a:p>
          <a:p>
            <a:pPr lvl="1"/>
            <a:endParaRPr lang="nn-NO" sz="1200" dirty="0">
              <a:latin typeface="Verdana" pitchFamily="34" charset="0"/>
              <a:ea typeface="ＭＳ Ｐゴシック" charset="-128"/>
              <a:cs typeface="Verdana" pitchFamily="34" charset="0"/>
            </a:endParaRPr>
          </a:p>
          <a:p>
            <a:endParaRPr lang="nn-NO" sz="400" dirty="0">
              <a:latin typeface="Verdana" pitchFamily="34" charset="0"/>
              <a:ea typeface="ＭＳ Ｐゴシック" charset="-128"/>
              <a:cs typeface="Verdana" pitchFamily="34" charset="0"/>
            </a:endParaRPr>
          </a:p>
          <a:p>
            <a:pPr marL="457200" lvl="1" indent="0">
              <a:buNone/>
            </a:pPr>
            <a:endParaRPr lang="nn-NO" sz="1200" dirty="0">
              <a:latin typeface="Verdana" pitchFamily="34" charset="0"/>
              <a:ea typeface="ＭＳ Ｐゴシック" charset="-128"/>
              <a:cs typeface="Verdana" pitchFamily="34" charset="0"/>
            </a:endParaRPr>
          </a:p>
          <a:p>
            <a:pPr lvl="1"/>
            <a:endParaRPr lang="nn-NO" sz="1200" dirty="0">
              <a:latin typeface="Verdana" pitchFamily="34" charset="0"/>
              <a:ea typeface="ＭＳ Ｐゴシック" charset="-128"/>
              <a:cs typeface="Verdana" pitchFamily="34" charset="0"/>
            </a:endParaRPr>
          </a:p>
          <a:p>
            <a:pPr lvl="1"/>
            <a:endParaRPr lang="nn-NO" sz="1200" dirty="0">
              <a:latin typeface="Verdana" pitchFamily="34" charset="0"/>
              <a:ea typeface="ＭＳ Ｐゴシック" charset="-128"/>
              <a:cs typeface="Verdana" pitchFamily="34" charset="0"/>
            </a:endParaRPr>
          </a:p>
          <a:p>
            <a:pPr lvl="1"/>
            <a:endParaRPr lang="nn-NO" sz="1200" dirty="0">
              <a:latin typeface="Verdana" pitchFamily="34" charset="0"/>
              <a:ea typeface="ＭＳ Ｐゴシック" charset="-128"/>
              <a:cs typeface="Verdana" pitchFamily="34" charset="0"/>
            </a:endParaRPr>
          </a:p>
          <a:p>
            <a:pPr lvl="1"/>
            <a:endParaRPr lang="nn-NO" sz="1200" dirty="0">
              <a:latin typeface="Verdana" pitchFamily="34" charset="0"/>
              <a:ea typeface="ＭＳ Ｐゴシック" charset="-128"/>
              <a:cs typeface="Verdana" pitchFamily="34" charset="0"/>
            </a:endParaRPr>
          </a:p>
          <a:p>
            <a:endParaRPr lang="nn-NO" sz="1600" dirty="0">
              <a:latin typeface="Verdana" pitchFamily="34" charset="0"/>
              <a:ea typeface="ＭＳ Ｐゴシック" charset="-128"/>
              <a:cs typeface="Verdana" pitchFamily="34" charset="0"/>
            </a:endParaRPr>
          </a:p>
          <a:p>
            <a:endParaRPr lang="nn-NO" sz="1600" dirty="0">
              <a:latin typeface="Verdana" pitchFamily="34" charset="0"/>
              <a:ea typeface="ＭＳ Ｐゴシック" charset="-128"/>
              <a:cs typeface="Verdana" pitchFamily="34" charset="0"/>
            </a:endParaRPr>
          </a:p>
          <a:p>
            <a:endParaRPr lang="nn-NO" sz="1600" dirty="0">
              <a:latin typeface="Verdana" pitchFamily="34" charset="0"/>
              <a:ea typeface="ＭＳ Ｐゴシック" charset="-128"/>
              <a:cs typeface="Verdana" pitchFamily="34" charset="0"/>
            </a:endParaRPr>
          </a:p>
        </p:txBody>
      </p:sp>
      <p:sp>
        <p:nvSpPr>
          <p:cNvPr id="3" name="Tittel 1"/>
          <p:cNvSpPr txBox="1">
            <a:spLocks/>
          </p:cNvSpPr>
          <p:nvPr/>
        </p:nvSpPr>
        <p:spPr>
          <a:xfrm>
            <a:off x="457200" y="485776"/>
            <a:ext cx="8229600" cy="577454"/>
          </a:xfrm>
          <a:prstGeom prst="rect">
            <a:avLst/>
          </a:prstGeom>
        </p:spPr>
        <p:txBody>
          <a:bodyPr/>
          <a:lstStyle>
            <a:lvl1pPr algn="ctr" defTabSz="457200" rtl="0" eaLnBrk="0" fontAlgn="base" hangingPunct="0">
              <a:spcBef>
                <a:spcPct val="0"/>
              </a:spcBef>
              <a:spcAft>
                <a:spcPct val="0"/>
              </a:spcAft>
              <a:defRPr sz="2400" b="1" kern="1200">
                <a:solidFill>
                  <a:srgbClr val="3D92AF"/>
                </a:solidFill>
                <a:latin typeface="Verdana"/>
                <a:ea typeface="ＭＳ Ｐゴシック" pitchFamily="90" charset="-128"/>
                <a:cs typeface="Verdana"/>
              </a:defRPr>
            </a:lvl1pPr>
            <a:lvl2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2pPr>
            <a:lvl3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3pPr>
            <a:lvl4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4pPr>
            <a:lvl5pPr algn="ctr" defTabSz="457200" rtl="0" eaLnBrk="0" fontAlgn="base" hangingPunct="0">
              <a:spcBef>
                <a:spcPct val="0"/>
              </a:spcBef>
              <a:spcAft>
                <a:spcPct val="0"/>
              </a:spcAft>
              <a:defRPr sz="2400" b="1">
                <a:solidFill>
                  <a:srgbClr val="3D92AF"/>
                </a:solidFill>
                <a:latin typeface="Verdana" pitchFamily="90" charset="0"/>
                <a:ea typeface="ＭＳ Ｐゴシック" pitchFamily="90" charset="-128"/>
                <a:cs typeface="Verdana" pitchFamily="34" charset="0"/>
              </a:defRPr>
            </a:lvl5pPr>
            <a:lvl6pPr marL="4572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6pPr>
            <a:lvl7pPr marL="9144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7pPr>
            <a:lvl8pPr marL="13716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8pPr>
            <a:lvl9pPr marL="1828800" algn="ctr" defTabSz="457200" rtl="0" eaLnBrk="1" fontAlgn="base" hangingPunct="1">
              <a:spcBef>
                <a:spcPct val="0"/>
              </a:spcBef>
              <a:spcAft>
                <a:spcPct val="0"/>
              </a:spcAft>
              <a:defRPr sz="2400" b="1">
                <a:solidFill>
                  <a:srgbClr val="3D92AF"/>
                </a:solidFill>
                <a:latin typeface="Verdana" pitchFamily="90" charset="0"/>
                <a:ea typeface="ＭＳ Ｐゴシック" pitchFamily="90" charset="-128"/>
              </a:defRPr>
            </a:lvl9pPr>
          </a:lstStyle>
          <a:p>
            <a:pPr marL="342900" indent="-342900">
              <a:lnSpc>
                <a:spcPct val="80000"/>
              </a:lnSpc>
              <a:spcBef>
                <a:spcPct val="20000"/>
              </a:spcBef>
              <a:buSzPct val="100000"/>
              <a:defRPr/>
            </a:pPr>
            <a:r>
              <a:rPr lang="nn-NO" sz="1800">
                <a:solidFill>
                  <a:srgbClr val="003057"/>
                </a:solidFill>
                <a:latin typeface="Verdana" pitchFamily="34" charset="0"/>
                <a:ea typeface="ＭＳ Ｐゴシック" charset="-128"/>
                <a:cs typeface="Verdana" pitchFamily="34" charset="0"/>
              </a:rPr>
              <a:t>Litt om enkelttakstar</a:t>
            </a:r>
          </a:p>
        </p:txBody>
      </p:sp>
    </p:spTree>
    <p:extLst>
      <p:ext uri="{BB962C8B-B14F-4D97-AF65-F5344CB8AC3E}">
        <p14:creationId xmlns:p14="http://schemas.microsoft.com/office/powerpoint/2010/main" val="163311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p:cNvSpPr>
          <p:nvPr/>
        </p:nvSpPr>
        <p:spPr>
          <a:xfrm>
            <a:off x="377301" y="482009"/>
            <a:ext cx="8229600" cy="4217581"/>
          </a:xfrm>
          <a:prstGeom prst="rect">
            <a:avLst/>
          </a:prstGeom>
        </p:spPr>
        <p:txBody>
          <a:bodyPr/>
          <a:lstStyle>
            <a:lvl1pPr marL="342900" indent="-342900" algn="l" defTabSz="457200" rtl="0" eaLnBrk="0" fontAlgn="base" hangingPunct="0">
              <a:spcBef>
                <a:spcPct val="20000"/>
              </a:spcBef>
              <a:spcAft>
                <a:spcPct val="0"/>
              </a:spcAft>
              <a:buSzPct val="100000"/>
              <a:buBlip>
                <a:blip r:embed="rId3"/>
              </a:buBlip>
              <a:defRPr sz="2000" kern="1200">
                <a:solidFill>
                  <a:srgbClr val="675C53"/>
                </a:solidFill>
                <a:latin typeface="Verdana"/>
                <a:ea typeface="ＭＳ Ｐゴシック" pitchFamily="90"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rgbClr val="675C53"/>
                </a:solidFill>
                <a:latin typeface="Verdana"/>
                <a:ea typeface="ＭＳ Ｐゴシック" pitchFamily="90"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rgbClr val="675C53"/>
                </a:solidFill>
                <a:latin typeface="Verdana"/>
                <a:ea typeface="ＭＳ Ｐゴシック" pitchFamily="90"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675C53"/>
                </a:solidFill>
                <a:latin typeface="Verdana"/>
                <a:ea typeface="ＭＳ Ｐゴシック" pitchFamily="90" charset="-128"/>
                <a:cs typeface="Verdana"/>
              </a:defRPr>
            </a:lvl4pPr>
            <a:lvl5pPr marL="2057400" indent="-228600" algn="l" defTabSz="457200" rtl="0" eaLnBrk="0" fontAlgn="base" hangingPunct="0">
              <a:spcBef>
                <a:spcPct val="20000"/>
              </a:spcBef>
              <a:spcAft>
                <a:spcPct val="0"/>
              </a:spcAft>
              <a:buFont typeface="Arial" charset="0"/>
              <a:buChar char="»"/>
              <a:defRPr sz="1200" kern="1200">
                <a:solidFill>
                  <a:srgbClr val="675C53"/>
                </a:solidFill>
                <a:latin typeface="Verdana"/>
                <a:ea typeface="ＭＳ Ｐゴシック" pitchFamily="9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n-NO" sz="1600" b="1" dirty="0">
                <a:latin typeface="Verdana" pitchFamily="34" charset="0"/>
                <a:ea typeface="ＭＳ Ｐゴシック" charset="-128"/>
                <a:cs typeface="Verdana" pitchFamily="34" charset="0"/>
              </a:rPr>
              <a:t>E-konsultasjonar</a:t>
            </a:r>
          </a:p>
          <a:p>
            <a:pPr marL="457200" lvl="1" indent="0">
              <a:buNone/>
            </a:pPr>
            <a:endParaRPr lang="nn-NO" sz="1200" dirty="0">
              <a:latin typeface="Verdana" pitchFamily="34" charset="0"/>
              <a:ea typeface="ＭＳ Ｐゴシック" charset="-128"/>
              <a:cs typeface="Verdana" pitchFamily="34" charset="0"/>
            </a:endParaRPr>
          </a:p>
          <a:p>
            <a:pPr marL="457200" lvl="1" indent="0">
              <a:buNone/>
            </a:pPr>
            <a:r>
              <a:rPr lang="nn-NO" sz="1200" dirty="0">
                <a:latin typeface="Verdana" pitchFamily="34" charset="0"/>
                <a:ea typeface="ＭＳ Ｐゴシック" charset="-128"/>
                <a:cs typeface="Verdana" pitchFamily="34" charset="0"/>
              </a:rPr>
              <a:t>Takst 3ae – e-konsultasjon hos spesialist</a:t>
            </a:r>
          </a:p>
          <a:p>
            <a:pPr marL="457200" lvl="1" indent="0">
              <a:buNone/>
            </a:pPr>
            <a:r>
              <a:rPr lang="nn-NO" sz="1200" dirty="0">
                <a:latin typeface="Verdana" pitchFamily="34" charset="0"/>
                <a:ea typeface="ＭＳ Ｐゴシック" charset="-128"/>
                <a:cs typeface="Verdana" pitchFamily="34" charset="0"/>
              </a:rPr>
              <a:t>	</a:t>
            </a:r>
            <a:r>
              <a:rPr lang="nb-NO" sz="1000" b="0" i="0" dirty="0">
                <a:solidFill>
                  <a:srgbClr val="333333"/>
                </a:solidFill>
                <a:effectLst/>
                <a:latin typeface="Helvetica Neue"/>
              </a:rPr>
              <a:t>Ugyldig </a:t>
            </a:r>
            <a:r>
              <a:rPr lang="nb-NO" sz="1000" b="0" i="0" dirty="0" err="1">
                <a:solidFill>
                  <a:srgbClr val="333333"/>
                </a:solidFill>
                <a:effectLst/>
                <a:latin typeface="Helvetica Neue"/>
              </a:rPr>
              <a:t>takstkombinasjon</a:t>
            </a:r>
            <a:r>
              <a:rPr lang="nb-NO" sz="1000" b="0" i="0" dirty="0">
                <a:solidFill>
                  <a:srgbClr val="333333"/>
                </a:solidFill>
                <a:effectLst/>
                <a:latin typeface="Helvetica Neue"/>
              </a:rPr>
              <a:t>: 1, 2, 11, 12, 13, 14, 15, 217c, 621, 622, 623</a:t>
            </a:r>
          </a:p>
          <a:p>
            <a:pPr marL="457200" lvl="1" indent="0">
              <a:buNone/>
            </a:pPr>
            <a:endParaRPr lang="nb-NO" sz="1000" dirty="0">
              <a:solidFill>
                <a:srgbClr val="333333"/>
              </a:solidFill>
              <a:latin typeface="Helvetica Neue"/>
              <a:ea typeface="ＭＳ Ｐゴシック" charset="-128"/>
            </a:endParaRPr>
          </a:p>
          <a:p>
            <a:pPr marL="457200" lvl="1" indent="0">
              <a:buNone/>
            </a:pPr>
            <a:r>
              <a:rPr lang="nn-NO" sz="1200" dirty="0">
                <a:solidFill>
                  <a:srgbClr val="333333"/>
                </a:solidFill>
                <a:latin typeface="Verdana" pitchFamily="34" charset="0"/>
                <a:ea typeface="ＭＳ Ｐゴシック" charset="-128"/>
              </a:rPr>
              <a:t>Psykiater kan bruke takstane </a:t>
            </a:r>
            <a:r>
              <a:rPr lang="nb-NO" sz="1000" b="0" i="0" dirty="0">
                <a:solidFill>
                  <a:srgbClr val="333333"/>
                </a:solidFill>
                <a:effectLst/>
                <a:latin typeface="Helvetica Neue"/>
              </a:rPr>
              <a:t>621a, 621b, 621c, 621d, 622a, 622b, 623a, 623b, 623c, 623d, 624a, 624b, 625a, 625b, 651a og 651b på telefon- og videokonsultasjon</a:t>
            </a:r>
          </a:p>
          <a:p>
            <a:pPr marL="457200" lvl="1" indent="0">
              <a:buNone/>
            </a:pPr>
            <a:endParaRPr lang="nb-NO" sz="1200" dirty="0">
              <a:solidFill>
                <a:srgbClr val="333333"/>
              </a:solidFill>
              <a:latin typeface="Verdana" pitchFamily="34" charset="0"/>
              <a:ea typeface="ＭＳ Ｐゴシック" charset="-128"/>
            </a:endParaRPr>
          </a:p>
          <a:p>
            <a:pPr marL="457200" lvl="1" indent="0">
              <a:buNone/>
            </a:pPr>
            <a:r>
              <a:rPr lang="nb-NO" sz="1200" dirty="0">
                <a:solidFill>
                  <a:srgbClr val="333333"/>
                </a:solidFill>
                <a:latin typeface="Verdana" pitchFamily="34" charset="0"/>
                <a:ea typeface="ＭＳ Ｐゴシック" charset="-128"/>
              </a:rPr>
              <a:t>Vilkår for alle e-</a:t>
            </a:r>
            <a:r>
              <a:rPr lang="nb-NO" sz="1200" dirty="0" err="1">
                <a:solidFill>
                  <a:srgbClr val="333333"/>
                </a:solidFill>
                <a:latin typeface="Verdana" pitchFamily="34" charset="0"/>
                <a:ea typeface="ＭＳ Ｐゴシック" charset="-128"/>
              </a:rPr>
              <a:t>konsultasjonar</a:t>
            </a:r>
            <a:r>
              <a:rPr lang="nb-NO" sz="1200" dirty="0">
                <a:solidFill>
                  <a:srgbClr val="333333"/>
                </a:solidFill>
                <a:latin typeface="Verdana" pitchFamily="34" charset="0"/>
                <a:ea typeface="ＭＳ Ｐゴシック" charset="-128"/>
              </a:rPr>
              <a:t> (merknad B3)</a:t>
            </a:r>
          </a:p>
          <a:p>
            <a:pPr marL="457200" lvl="1" indent="0">
              <a:buNone/>
            </a:pPr>
            <a:endParaRPr lang="nn-NO" sz="1200" dirty="0">
              <a:solidFill>
                <a:srgbClr val="333333"/>
              </a:solidFill>
              <a:latin typeface="Verdana" pitchFamily="34" charset="0"/>
              <a:ea typeface="ＭＳ Ｐゴシック" charset="-128"/>
              <a:cs typeface="Verdana" pitchFamily="34" charset="0"/>
            </a:endParaRPr>
          </a:p>
          <a:p>
            <a:pPr lvl="1"/>
            <a:r>
              <a:rPr lang="nn-NO" sz="1200" dirty="0">
                <a:solidFill>
                  <a:srgbClr val="333333"/>
                </a:solidFill>
                <a:latin typeface="Verdana" pitchFamily="34" charset="0"/>
                <a:ea typeface="ＭＳ Ｐゴシック" charset="-128"/>
                <a:cs typeface="Verdana" pitchFamily="34" charset="0"/>
              </a:rPr>
              <a:t>E-konsultasjon </a:t>
            </a:r>
            <a:r>
              <a:rPr lang="nn-NO" sz="1200" dirty="0" err="1">
                <a:solidFill>
                  <a:srgbClr val="333333"/>
                </a:solidFill>
                <a:latin typeface="Verdana" pitchFamily="34" charset="0"/>
                <a:ea typeface="ＭＳ Ｐゴシック" charset="-128"/>
                <a:cs typeface="Verdana" pitchFamily="34" charset="0"/>
              </a:rPr>
              <a:t>innebær</a:t>
            </a:r>
            <a:r>
              <a:rPr lang="nn-NO" sz="1200" dirty="0">
                <a:solidFill>
                  <a:srgbClr val="333333"/>
                </a:solidFill>
                <a:latin typeface="Verdana" pitchFamily="34" charset="0"/>
                <a:ea typeface="ＭＳ Ｐゴシック" charset="-128"/>
                <a:cs typeface="Verdana" pitchFamily="34" charset="0"/>
              </a:rPr>
              <a:t> ein elektronisk eller telefonisk kommunikasjon mellom pasient og legespesialist/</a:t>
            </a:r>
            <a:r>
              <a:rPr lang="nn-NO" sz="1200" dirty="0" err="1">
                <a:solidFill>
                  <a:srgbClr val="333333"/>
                </a:solidFill>
                <a:latin typeface="Verdana" pitchFamily="34" charset="0"/>
                <a:ea typeface="ＭＳ Ｐゴシック" charset="-128"/>
                <a:cs typeface="Verdana" pitchFamily="34" charset="0"/>
              </a:rPr>
              <a:t>stedfortredar</a:t>
            </a:r>
            <a:endParaRPr lang="nn-NO" sz="1200" dirty="0">
              <a:solidFill>
                <a:srgbClr val="333333"/>
              </a:solidFill>
              <a:latin typeface="Verdana" pitchFamily="34" charset="0"/>
              <a:ea typeface="ＭＳ Ｐゴシック" charset="-128"/>
              <a:cs typeface="Verdana" pitchFamily="34" charset="0"/>
            </a:endParaRPr>
          </a:p>
          <a:p>
            <a:pPr lvl="1"/>
            <a:endParaRPr lang="nn-NO" sz="1200" dirty="0">
              <a:solidFill>
                <a:srgbClr val="333333"/>
              </a:solidFill>
              <a:latin typeface="Verdana" pitchFamily="34" charset="0"/>
              <a:ea typeface="ＭＳ Ｐゴシック" charset="-128"/>
              <a:cs typeface="Verdana" pitchFamily="34" charset="0"/>
            </a:endParaRPr>
          </a:p>
          <a:p>
            <a:pPr lvl="1"/>
            <a:r>
              <a:rPr lang="nn-NO" sz="1200" dirty="0">
                <a:solidFill>
                  <a:srgbClr val="333333"/>
                </a:solidFill>
                <a:latin typeface="Verdana" pitchFamily="34" charset="0"/>
                <a:ea typeface="ＭＳ Ｐゴシック" charset="-128"/>
                <a:cs typeface="Verdana" pitchFamily="34" charset="0"/>
              </a:rPr>
              <a:t>Må vere journalverdig, jamfør vilkåra for ordinær konsultasjon</a:t>
            </a:r>
          </a:p>
          <a:p>
            <a:pPr lvl="1"/>
            <a:r>
              <a:rPr lang="nn-NO" sz="1200" dirty="0">
                <a:solidFill>
                  <a:srgbClr val="333333"/>
                </a:solidFill>
                <a:latin typeface="Verdana" pitchFamily="34" charset="0"/>
                <a:ea typeface="ＭＳ Ｐゴシック" charset="-128"/>
                <a:cs typeface="Verdana" pitchFamily="34" charset="0"/>
              </a:rPr>
              <a:t>Skal vere bestilt/</a:t>
            </a:r>
            <a:r>
              <a:rPr lang="nn-NO" sz="1200" dirty="0" err="1">
                <a:solidFill>
                  <a:srgbClr val="333333"/>
                </a:solidFill>
                <a:latin typeface="Verdana" pitchFamily="34" charset="0"/>
                <a:ea typeface="ＭＳ Ｐゴシック" charset="-128"/>
                <a:cs typeface="Verdana" pitchFamily="34" charset="0"/>
              </a:rPr>
              <a:t>forhåndsavtalt</a:t>
            </a:r>
            <a:r>
              <a:rPr lang="nn-NO" sz="1200" dirty="0">
                <a:solidFill>
                  <a:srgbClr val="333333"/>
                </a:solidFill>
                <a:latin typeface="Verdana" pitchFamily="34" charset="0"/>
                <a:ea typeface="ＭＳ Ｐゴシック" charset="-128"/>
                <a:cs typeface="Verdana" pitchFamily="34" charset="0"/>
              </a:rPr>
              <a:t> med pasienten</a:t>
            </a:r>
          </a:p>
          <a:p>
            <a:pPr lvl="1"/>
            <a:endParaRPr lang="nn-NO" sz="1200" dirty="0">
              <a:solidFill>
                <a:srgbClr val="333333"/>
              </a:solidFill>
              <a:latin typeface="Verdana" pitchFamily="34" charset="0"/>
              <a:ea typeface="ＭＳ Ｐゴシック" charset="-128"/>
              <a:cs typeface="Verdana" pitchFamily="34" charset="0"/>
            </a:endParaRPr>
          </a:p>
          <a:p>
            <a:pPr lvl="1"/>
            <a:r>
              <a:rPr lang="nn-NO" sz="1200" dirty="0">
                <a:solidFill>
                  <a:srgbClr val="333333"/>
                </a:solidFill>
                <a:latin typeface="Verdana" pitchFamily="34" charset="0"/>
                <a:ea typeface="ＭＳ Ｐゴシック" charset="-128"/>
                <a:cs typeface="Verdana" pitchFamily="34" charset="0"/>
              </a:rPr>
              <a:t>Fakturagebyr kan ikkje krevjast utan at pasienten sjølv ynskjer å </a:t>
            </a:r>
            <a:r>
              <a:rPr lang="nn-NO" sz="1200" dirty="0" err="1">
                <a:solidFill>
                  <a:srgbClr val="333333"/>
                </a:solidFill>
                <a:latin typeface="Verdana" pitchFamily="34" charset="0"/>
                <a:ea typeface="ＭＳ Ｐゴシック" charset="-128"/>
                <a:cs typeface="Verdana" pitchFamily="34" charset="0"/>
              </a:rPr>
              <a:t>motta</a:t>
            </a:r>
            <a:r>
              <a:rPr lang="nn-NO" sz="1200" dirty="0">
                <a:solidFill>
                  <a:srgbClr val="333333"/>
                </a:solidFill>
                <a:latin typeface="Verdana" pitchFamily="34" charset="0"/>
                <a:ea typeface="ＭＳ Ｐゴシック" charset="-128"/>
                <a:cs typeface="Verdana" pitchFamily="34" charset="0"/>
              </a:rPr>
              <a:t> faktura</a:t>
            </a:r>
          </a:p>
          <a:p>
            <a:pPr lvl="1"/>
            <a:endParaRPr lang="nn-NO" sz="1200" dirty="0">
              <a:solidFill>
                <a:srgbClr val="333333"/>
              </a:solidFill>
              <a:latin typeface="Verdana" pitchFamily="34" charset="0"/>
              <a:ea typeface="ＭＳ Ｐゴシック" charset="-128"/>
              <a:cs typeface="Verdana" pitchFamily="34" charset="0"/>
            </a:endParaRPr>
          </a:p>
        </p:txBody>
      </p:sp>
    </p:spTree>
    <p:extLst>
      <p:ext uri="{BB962C8B-B14F-4D97-AF65-F5344CB8AC3E}">
        <p14:creationId xmlns:p14="http://schemas.microsoft.com/office/powerpoint/2010/main" val="1607396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7F89C83-83F3-4E69-B5E4-67C6501A4F47}"/>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E7C8D699-166F-4C3E-B622-F199168B8055}"/>
              </a:ext>
            </a:extLst>
          </p:cNvPr>
          <p:cNvSpPr>
            <a:spLocks noGrp="1"/>
          </p:cNvSpPr>
          <p:nvPr>
            <p:ph type="sldNum" sz="quarter" idx="11"/>
          </p:nvPr>
        </p:nvSpPr>
        <p:spPr/>
        <p:txBody>
          <a:bodyPr/>
          <a:lstStyle/>
          <a:p>
            <a:pPr>
              <a:defRPr/>
            </a:pPr>
            <a:fld id="{207238C7-F4D7-2842-829D-06F27AC36144}" type="slidenum">
              <a:rPr lang="nb-NO" smtClean="0"/>
              <a:pPr>
                <a:defRPr/>
              </a:pPr>
              <a:t>38</a:t>
            </a:fld>
            <a:endParaRPr lang="nb-NO"/>
          </a:p>
        </p:txBody>
      </p:sp>
      <p:sp>
        <p:nvSpPr>
          <p:cNvPr id="4" name="TekstSylinder 3">
            <a:extLst>
              <a:ext uri="{FF2B5EF4-FFF2-40B4-BE49-F238E27FC236}">
                <a16:creationId xmlns:a16="http://schemas.microsoft.com/office/drawing/2014/main" id="{8FFE6738-DB01-4A70-A788-A6332F8217CA}"/>
              </a:ext>
            </a:extLst>
          </p:cNvPr>
          <p:cNvSpPr txBox="1"/>
          <p:nvPr/>
        </p:nvSpPr>
        <p:spPr>
          <a:xfrm>
            <a:off x="424832" y="1318721"/>
            <a:ext cx="8294336" cy="1974900"/>
          </a:xfrm>
          <a:prstGeom prst="rect">
            <a:avLst/>
          </a:prstGeom>
          <a:noFill/>
        </p:spPr>
        <p:txBody>
          <a:bodyPr wrap="square" lIns="91440" tIns="45720" rIns="91440" bIns="45720" rtlCol="0" anchor="t">
            <a:spAutoFit/>
          </a:bodyPr>
          <a:lstStyle/>
          <a:p>
            <a:r>
              <a:rPr lang="nn-NO" sz="1400" b="1" dirty="0">
                <a:latin typeface="Candara"/>
              </a:rPr>
              <a:t>Spørsmål: </a:t>
            </a:r>
            <a:endParaRPr lang="nn-NO" sz="1400" b="1" dirty="0"/>
          </a:p>
          <a:p>
            <a:endParaRPr lang="nn-NO" sz="1400" b="1" dirty="0">
              <a:solidFill>
                <a:srgbClr val="333333"/>
              </a:solidFill>
              <a:latin typeface="Verdana" pitchFamily="34" charset="0"/>
              <a:ea typeface="ＭＳ Ｐゴシック" charset="-128"/>
            </a:endParaRPr>
          </a:p>
          <a:p>
            <a:r>
              <a:rPr lang="nb-NO" sz="1200" dirty="0">
                <a:solidFill>
                  <a:srgbClr val="333333"/>
                </a:solidFill>
                <a:latin typeface="Verdana" pitchFamily="34" charset="0"/>
                <a:ea typeface="ＭＳ Ｐゴシック" charset="-128"/>
              </a:rPr>
              <a:t>«Når man har hatt tilnærmet en konsultasjon med pasient på telefon, svart på mange spørsmål og ordnet med ny time, </a:t>
            </a:r>
            <a:r>
              <a:rPr lang="nb-NO" sz="1200" dirty="0" err="1">
                <a:solidFill>
                  <a:srgbClr val="333333"/>
                </a:solidFill>
                <a:latin typeface="Verdana" pitchFamily="34" charset="0"/>
                <a:ea typeface="ＭＳ Ｐゴシック" charset="-128"/>
              </a:rPr>
              <a:t>evt</a:t>
            </a:r>
            <a:r>
              <a:rPr lang="nb-NO" sz="1200" dirty="0">
                <a:solidFill>
                  <a:srgbClr val="333333"/>
                </a:solidFill>
                <a:latin typeface="Verdana" pitchFamily="34" charset="0"/>
                <a:ea typeface="ＭＳ Ｐゴシック" charset="-128"/>
              </a:rPr>
              <a:t> røntgen undersøkelse, tatt &gt;15 minutt. Hva anbefaler du at man da tar for takst?»</a:t>
            </a:r>
          </a:p>
          <a:p>
            <a:pPr>
              <a:spcBef>
                <a:spcPts val="500"/>
              </a:spcBef>
              <a:spcAft>
                <a:spcPts val="500"/>
              </a:spcAft>
            </a:pPr>
            <a:endParaRPr lang="nn-NO" sz="1400" b="1" kern="150" dirty="0">
              <a:latin typeface="Liberation Serif"/>
              <a:ea typeface="SimSun" panose="02010600030101010101" pitchFamily="2" charset="-122"/>
              <a:cs typeface="Arial" panose="020B0604020202020204" pitchFamily="34" charset="0"/>
            </a:endParaRPr>
          </a:p>
          <a:p>
            <a:endParaRPr lang="nn-NO" dirty="0"/>
          </a:p>
          <a:p>
            <a:endParaRPr lang="nn-NO" dirty="0"/>
          </a:p>
        </p:txBody>
      </p:sp>
    </p:spTree>
    <p:extLst>
      <p:ext uri="{BB962C8B-B14F-4D97-AF65-F5344CB8AC3E}">
        <p14:creationId xmlns:p14="http://schemas.microsoft.com/office/powerpoint/2010/main" val="2357245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7F89C83-83F3-4E69-B5E4-67C6501A4F47}"/>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E7C8D699-166F-4C3E-B622-F199168B8055}"/>
              </a:ext>
            </a:extLst>
          </p:cNvPr>
          <p:cNvSpPr>
            <a:spLocks noGrp="1"/>
          </p:cNvSpPr>
          <p:nvPr>
            <p:ph type="sldNum" sz="quarter" idx="11"/>
          </p:nvPr>
        </p:nvSpPr>
        <p:spPr/>
        <p:txBody>
          <a:bodyPr/>
          <a:lstStyle/>
          <a:p>
            <a:pPr>
              <a:defRPr/>
            </a:pPr>
            <a:fld id="{207238C7-F4D7-2842-829D-06F27AC36144}" type="slidenum">
              <a:rPr lang="nb-NO" smtClean="0"/>
              <a:pPr>
                <a:defRPr/>
              </a:pPr>
              <a:t>39</a:t>
            </a:fld>
            <a:endParaRPr lang="nb-NO"/>
          </a:p>
        </p:txBody>
      </p:sp>
      <p:sp>
        <p:nvSpPr>
          <p:cNvPr id="4" name="TekstSylinder 3">
            <a:extLst>
              <a:ext uri="{FF2B5EF4-FFF2-40B4-BE49-F238E27FC236}">
                <a16:creationId xmlns:a16="http://schemas.microsoft.com/office/drawing/2014/main" id="{8FFE6738-DB01-4A70-A788-A6332F8217CA}"/>
              </a:ext>
            </a:extLst>
          </p:cNvPr>
          <p:cNvSpPr txBox="1"/>
          <p:nvPr/>
        </p:nvSpPr>
        <p:spPr>
          <a:xfrm>
            <a:off x="469338" y="388418"/>
            <a:ext cx="8294336" cy="3513782"/>
          </a:xfrm>
          <a:prstGeom prst="rect">
            <a:avLst/>
          </a:prstGeom>
          <a:noFill/>
        </p:spPr>
        <p:txBody>
          <a:bodyPr wrap="square" lIns="91440" tIns="45720" rIns="91440" bIns="45720" rtlCol="0" anchor="t">
            <a:spAutoFit/>
          </a:bodyPr>
          <a:lstStyle/>
          <a:p>
            <a:r>
              <a:rPr lang="nn-NO" sz="900" b="1" dirty="0">
                <a:latin typeface="Candara"/>
              </a:rPr>
              <a:t>Spørsmål: </a:t>
            </a:r>
            <a:endParaRPr lang="nn-NO" sz="900" b="1" dirty="0"/>
          </a:p>
          <a:p>
            <a:pPr>
              <a:spcBef>
                <a:spcPts val="500"/>
              </a:spcBef>
              <a:spcAft>
                <a:spcPts val="500"/>
              </a:spcAft>
            </a:pPr>
            <a:r>
              <a:rPr lang="nb-NO" sz="900" dirty="0">
                <a:effectLst/>
                <a:latin typeface="Calibri"/>
                <a:ea typeface="Calibri" panose="020F0502020204030204" pitchFamily="34" charset="0"/>
              </a:rPr>
              <a:t>«Når man har hatt </a:t>
            </a:r>
            <a:r>
              <a:rPr lang="nb-NO" sz="900" dirty="0">
                <a:latin typeface="Calibri"/>
                <a:ea typeface="Calibri" panose="020F0502020204030204" pitchFamily="34" charset="0"/>
              </a:rPr>
              <a:t>tilnærmet</a:t>
            </a:r>
            <a:r>
              <a:rPr lang="nb-NO" sz="900" dirty="0">
                <a:effectLst/>
                <a:latin typeface="Calibri"/>
                <a:ea typeface="Calibri" panose="020F0502020204030204" pitchFamily="34" charset="0"/>
              </a:rPr>
              <a:t> en konsultasjon med pasient på telefon, svart på mange spørsmål og ordnet med ny time, </a:t>
            </a:r>
            <a:r>
              <a:rPr lang="nb-NO" sz="900" dirty="0" err="1">
                <a:effectLst/>
                <a:latin typeface="Calibri"/>
                <a:ea typeface="Calibri" panose="020F0502020204030204" pitchFamily="34" charset="0"/>
              </a:rPr>
              <a:t>evt</a:t>
            </a:r>
            <a:r>
              <a:rPr lang="nb-NO" sz="900" dirty="0">
                <a:effectLst/>
                <a:latin typeface="Calibri"/>
                <a:ea typeface="Calibri" panose="020F0502020204030204" pitchFamily="34" charset="0"/>
              </a:rPr>
              <a:t> røntgen undersøkelse, tatt &gt;15 minutt. Hva anbefaler du at man da tar for takst?»</a:t>
            </a:r>
          </a:p>
          <a:p>
            <a:pPr>
              <a:spcBef>
                <a:spcPts val="500"/>
              </a:spcBef>
              <a:spcAft>
                <a:spcPts val="500"/>
              </a:spcAft>
            </a:pPr>
            <a:endParaRPr lang="nn-NO" sz="1400" b="1" kern="150" dirty="0">
              <a:latin typeface="Liberation Serif"/>
              <a:ea typeface="SimSun" panose="02010600030101010101" pitchFamily="2" charset="-122"/>
              <a:cs typeface="Arial" panose="020B0604020202020204" pitchFamily="34" charset="0"/>
            </a:endParaRPr>
          </a:p>
          <a:p>
            <a:pPr>
              <a:spcBef>
                <a:spcPts val="500"/>
              </a:spcBef>
              <a:spcAft>
                <a:spcPts val="500"/>
              </a:spcAft>
            </a:pPr>
            <a:endParaRPr lang="nn-NO" sz="1400" b="1" kern="150" dirty="0">
              <a:latin typeface="Liberation Serif"/>
              <a:ea typeface="SimSun" panose="02010600030101010101" pitchFamily="2" charset="-122"/>
              <a:cs typeface="Arial" panose="020B0604020202020204" pitchFamily="34" charset="0"/>
            </a:endParaRPr>
          </a:p>
          <a:p>
            <a:pPr>
              <a:spcBef>
                <a:spcPts val="500"/>
              </a:spcBef>
              <a:spcAft>
                <a:spcPts val="500"/>
              </a:spcAft>
            </a:pPr>
            <a:r>
              <a:rPr lang="nn-NO" sz="1400" b="1" kern="150" dirty="0">
                <a:latin typeface="Liberation Serif"/>
                <a:ea typeface="SimSun"/>
                <a:cs typeface="Arial"/>
              </a:rPr>
              <a:t>Svar:</a:t>
            </a:r>
            <a:endParaRPr lang="nb-NO" sz="1400" b="1" kern="150" dirty="0">
              <a:latin typeface="Liberation Serif"/>
              <a:ea typeface="SimSun"/>
              <a:cs typeface="Arial"/>
            </a:endParaRPr>
          </a:p>
          <a:p>
            <a:r>
              <a:rPr lang="nb-NO" sz="1200" dirty="0">
                <a:solidFill>
                  <a:srgbClr val="333333"/>
                </a:solidFill>
                <a:latin typeface="Verdana" pitchFamily="34" charset="0"/>
                <a:ea typeface="ＭＳ Ｐゴシック" charset="-128"/>
              </a:rPr>
              <a:t>Takst 1bd kan brukast ved enkle kontakter med pasienten der det vert gitt råd og veiledning. </a:t>
            </a:r>
            <a:r>
              <a:rPr lang="nn-NO" sz="1200" dirty="0">
                <a:solidFill>
                  <a:srgbClr val="333333"/>
                </a:solidFill>
                <a:latin typeface="Verdana" pitchFamily="34" charset="0"/>
                <a:ea typeface="ＭＳ Ｐゴシック" charset="-128"/>
              </a:rPr>
              <a:t>Taksten kan ikkje brukast for berre å gi ny time.</a:t>
            </a:r>
            <a:endParaRPr lang="nb-NO" sz="1200" dirty="0">
              <a:solidFill>
                <a:srgbClr val="333333"/>
              </a:solidFill>
              <a:latin typeface="Verdana" pitchFamily="34" charset="0"/>
              <a:ea typeface="ＭＳ Ｐゴシック" charset="-128"/>
            </a:endParaRPr>
          </a:p>
          <a:p>
            <a:endParaRPr lang="nn-NO" sz="1200" dirty="0">
              <a:solidFill>
                <a:srgbClr val="333333"/>
              </a:solidFill>
              <a:latin typeface="Verdana" pitchFamily="34" charset="0"/>
              <a:ea typeface="ＭＳ Ｐゴシック" charset="-128"/>
            </a:endParaRPr>
          </a:p>
          <a:p>
            <a:r>
              <a:rPr lang="nn-NO" sz="1200" dirty="0">
                <a:solidFill>
                  <a:srgbClr val="333333"/>
                </a:solidFill>
                <a:latin typeface="Verdana" pitchFamily="34" charset="0"/>
                <a:ea typeface="ＭＳ Ｐゴシック" charset="-128"/>
              </a:rPr>
              <a:t>For å kunne bruke takst for e-konsultasjon på telefon (3ae) må vilkåra for taksten vere oppfylt.</a:t>
            </a:r>
            <a:endParaRPr lang="nb-NO" sz="1200" dirty="0">
              <a:solidFill>
                <a:srgbClr val="333333"/>
              </a:solidFill>
              <a:latin typeface="Verdana" pitchFamily="34" charset="0"/>
              <a:ea typeface="ＭＳ Ｐゴシック" charset="-128"/>
            </a:endParaRPr>
          </a:p>
          <a:p>
            <a:endParaRPr lang="nn-NO" sz="1200" dirty="0">
              <a:solidFill>
                <a:srgbClr val="333333"/>
              </a:solidFill>
              <a:latin typeface="Verdana" pitchFamily="34" charset="0"/>
              <a:ea typeface="ＭＳ Ｐゴシック" charset="-128"/>
            </a:endParaRPr>
          </a:p>
          <a:p>
            <a:r>
              <a:rPr lang="nn-NO" sz="1200" dirty="0">
                <a:solidFill>
                  <a:srgbClr val="333333"/>
                </a:solidFill>
                <a:latin typeface="Verdana" pitchFamily="34" charset="0"/>
                <a:ea typeface="ＭＳ Ｐゴシック" charset="-128"/>
              </a:rPr>
              <a:t>E-konsultasjon på telefon skal vere avtalt med/initiert av pasienten. Sjå merknad B3 for meir informasjon om vilkåra for e-konsultasjon.</a:t>
            </a:r>
            <a:endParaRPr lang="nb-NO" sz="1200" dirty="0">
              <a:solidFill>
                <a:srgbClr val="333333"/>
              </a:solidFill>
              <a:latin typeface="Verdana" pitchFamily="34" charset="0"/>
              <a:ea typeface="ＭＳ Ｐゴシック" charset="-128"/>
            </a:endParaRPr>
          </a:p>
          <a:p>
            <a:endParaRPr lang="nn-NO" dirty="0"/>
          </a:p>
          <a:p>
            <a:endParaRPr lang="nn-NO" dirty="0"/>
          </a:p>
        </p:txBody>
      </p:sp>
    </p:spTree>
    <p:extLst>
      <p:ext uri="{BB962C8B-B14F-4D97-AF65-F5344CB8AC3E}">
        <p14:creationId xmlns:p14="http://schemas.microsoft.com/office/powerpoint/2010/main" val="397857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tel 1"/>
          <p:cNvSpPr>
            <a:spLocks noGrp="1"/>
          </p:cNvSpPr>
          <p:nvPr>
            <p:ph type="title"/>
          </p:nvPr>
        </p:nvSpPr>
        <p:spPr>
          <a:xfrm>
            <a:off x="457200" y="205979"/>
            <a:ext cx="8229600" cy="1015602"/>
          </a:xfrm>
        </p:spPr>
        <p:txBody>
          <a:bodyPr/>
          <a:lstStyle/>
          <a:p>
            <a:pPr algn="ctr"/>
            <a:r>
              <a:rPr lang="nb-NO" altLang="nb-NO" dirty="0"/>
              <a:t>Avtalespesialistene – sammensatt gruppe</a:t>
            </a:r>
          </a:p>
        </p:txBody>
      </p:sp>
      <p:pic>
        <p:nvPicPr>
          <p:cNvPr id="8" name="Plassholder for innhold 7">
            <a:extLst>
              <a:ext uri="{FF2B5EF4-FFF2-40B4-BE49-F238E27FC236}">
                <a16:creationId xmlns:a16="http://schemas.microsoft.com/office/drawing/2014/main" id="{E9AFA635-DA16-4BD6-9244-5535015C4C2D}"/>
              </a:ext>
            </a:extLst>
          </p:cNvPr>
          <p:cNvPicPr>
            <a:picLocks noGrp="1" noChangeAspect="1"/>
          </p:cNvPicPr>
          <p:nvPr>
            <p:ph idx="1"/>
          </p:nvPr>
        </p:nvPicPr>
        <p:blipFill>
          <a:blip r:embed="rId3"/>
          <a:stretch>
            <a:fillRect/>
          </a:stretch>
        </p:blipFill>
        <p:spPr>
          <a:xfrm>
            <a:off x="2618547" y="1435378"/>
            <a:ext cx="4762914" cy="3502143"/>
          </a:xfrm>
        </p:spPr>
      </p:pic>
    </p:spTree>
    <p:extLst>
      <p:ext uri="{BB962C8B-B14F-4D97-AF65-F5344CB8AC3E}">
        <p14:creationId xmlns:p14="http://schemas.microsoft.com/office/powerpoint/2010/main" val="1402866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p:cNvSpPr>
          <p:nvPr/>
        </p:nvSpPr>
        <p:spPr>
          <a:xfrm>
            <a:off x="457200" y="1021976"/>
            <a:ext cx="8229600" cy="3302374"/>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SzPct val="100000"/>
              <a:buBlip>
                <a:blip r:embed="rId3"/>
              </a:buBlip>
              <a:defRPr sz="2000" kern="1200">
                <a:solidFill>
                  <a:srgbClr val="675C53"/>
                </a:solidFill>
                <a:latin typeface="Verdana"/>
                <a:ea typeface="ＭＳ Ｐゴシック" pitchFamily="90"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rgbClr val="675C53"/>
                </a:solidFill>
                <a:latin typeface="Verdana"/>
                <a:ea typeface="ＭＳ Ｐゴシック" pitchFamily="90"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rgbClr val="675C53"/>
                </a:solidFill>
                <a:latin typeface="Verdana"/>
                <a:ea typeface="ＭＳ Ｐゴシック" pitchFamily="90"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675C53"/>
                </a:solidFill>
                <a:latin typeface="Verdana"/>
                <a:ea typeface="ＭＳ Ｐゴシック" pitchFamily="90" charset="-128"/>
                <a:cs typeface="Verdana"/>
              </a:defRPr>
            </a:lvl4pPr>
            <a:lvl5pPr marL="2057400" indent="-228600" algn="l" defTabSz="457200" rtl="0" eaLnBrk="0" fontAlgn="base" hangingPunct="0">
              <a:spcBef>
                <a:spcPct val="20000"/>
              </a:spcBef>
              <a:spcAft>
                <a:spcPct val="0"/>
              </a:spcAft>
              <a:buFont typeface="Arial" charset="0"/>
              <a:buChar char="»"/>
              <a:defRPr sz="1200" kern="1200">
                <a:solidFill>
                  <a:srgbClr val="675C53"/>
                </a:solidFill>
                <a:latin typeface="Verdana"/>
                <a:ea typeface="ＭＳ Ｐゴシック" pitchFamily="9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n-NO" sz="1600" b="1" dirty="0">
                <a:ea typeface="ＭＳ Ｐゴシック"/>
                <a:cs typeface="Verdana" pitchFamily="34" charset="0"/>
              </a:rPr>
              <a:t>Takst 4a1/4b1</a:t>
            </a:r>
            <a:endParaRPr lang="nn-NO" sz="1600" b="1" dirty="0">
              <a:latin typeface="Verdana" pitchFamily="34" charset="0"/>
              <a:ea typeface="ＭＳ Ｐゴシック" charset="-128"/>
              <a:cs typeface="Verdana" pitchFamily="34" charset="0"/>
            </a:endParaRPr>
          </a:p>
          <a:p>
            <a:pPr marL="0" indent="0">
              <a:buNone/>
            </a:pPr>
            <a:endParaRPr lang="nn-NO" sz="1600" b="1" dirty="0">
              <a:latin typeface="Verdana" pitchFamily="34" charset="0"/>
              <a:ea typeface="ＭＳ Ｐゴシック" charset="-128"/>
              <a:cs typeface="Verdana" pitchFamily="34" charset="0"/>
            </a:endParaRPr>
          </a:p>
          <a:p>
            <a:pPr lvl="1"/>
            <a:r>
              <a:rPr lang="nn-NO" sz="1200" dirty="0">
                <a:latin typeface="Verdana" pitchFamily="34" charset="0"/>
                <a:ea typeface="ＭＳ Ｐゴシック" charset="-128"/>
                <a:cs typeface="Verdana" pitchFamily="34" charset="0"/>
              </a:rPr>
              <a:t>Tillegg for fullstendig undersøking (må </a:t>
            </a:r>
            <a:r>
              <a:rPr lang="nn-NO" sz="1200" dirty="0" err="1">
                <a:latin typeface="Verdana" pitchFamily="34" charset="0"/>
                <a:ea typeface="ＭＳ Ｐゴシック" charset="-128"/>
                <a:cs typeface="Verdana" pitchFamily="34" charset="0"/>
              </a:rPr>
              <a:t>foreligge</a:t>
            </a:r>
            <a:r>
              <a:rPr lang="nn-NO" sz="1200" dirty="0">
                <a:latin typeface="Verdana" pitchFamily="34" charset="0"/>
                <a:ea typeface="ＭＳ Ｐゴシック" charset="-128"/>
                <a:cs typeface="Verdana" pitchFamily="34" charset="0"/>
              </a:rPr>
              <a:t> </a:t>
            </a:r>
            <a:r>
              <a:rPr lang="nn-NO" sz="1200" dirty="0" err="1">
                <a:latin typeface="Verdana" pitchFamily="34" charset="0"/>
                <a:ea typeface="ＭＳ Ｐゴシック" charset="-128"/>
                <a:cs typeface="Verdana" pitchFamily="34" charset="0"/>
              </a:rPr>
              <a:t>henvisning</a:t>
            </a:r>
            <a:r>
              <a:rPr lang="nn-NO" sz="1200" dirty="0">
                <a:latin typeface="Verdana" pitchFamily="34" charset="0"/>
                <a:ea typeface="ＭＳ Ｐゴシック" charset="-128"/>
                <a:cs typeface="Verdana" pitchFamily="34" charset="0"/>
              </a:rPr>
              <a:t>)</a:t>
            </a:r>
          </a:p>
          <a:p>
            <a:pPr lvl="2"/>
            <a:r>
              <a:rPr lang="nn-NO" sz="1200" dirty="0">
                <a:latin typeface="Verdana" pitchFamily="34" charset="0"/>
                <a:ea typeface="ＭＳ Ｐゴシック" charset="-128"/>
                <a:cs typeface="Verdana" pitchFamily="34" charset="0"/>
              </a:rPr>
              <a:t>Nøyaktig opptak av sjukehistorie og fullstendig status presens for den respektive spesialitet</a:t>
            </a:r>
          </a:p>
          <a:p>
            <a:pPr lvl="3"/>
            <a:endParaRPr lang="nn-NO" sz="1200" dirty="0">
              <a:latin typeface="Verdana" pitchFamily="34" charset="0"/>
              <a:ea typeface="ＭＳ Ｐゴシック" charset="-128"/>
              <a:cs typeface="Verdana" pitchFamily="34" charset="0"/>
            </a:endParaRPr>
          </a:p>
          <a:p>
            <a:pPr lvl="1"/>
            <a:r>
              <a:rPr lang="nn-NO" sz="1200" dirty="0">
                <a:latin typeface="Verdana" pitchFamily="34" charset="0"/>
                <a:ea typeface="ＭＳ Ｐゴシック" charset="-128"/>
                <a:cs typeface="Verdana" pitchFamily="34" charset="0"/>
              </a:rPr>
              <a:t>Kan brukast ein gong per </a:t>
            </a:r>
            <a:r>
              <a:rPr lang="nn-NO" sz="1200" dirty="0" err="1">
                <a:latin typeface="Verdana" pitchFamily="34" charset="0"/>
                <a:ea typeface="ＭＳ Ｐゴシック" charset="-128"/>
                <a:cs typeface="Verdana" pitchFamily="34" charset="0"/>
              </a:rPr>
              <a:t>kalendarår</a:t>
            </a:r>
            <a:r>
              <a:rPr lang="nn-NO" sz="1200" dirty="0">
                <a:latin typeface="Verdana" pitchFamily="34" charset="0"/>
                <a:ea typeface="ＭＳ Ｐゴシック" charset="-128"/>
                <a:cs typeface="Verdana" pitchFamily="34" charset="0"/>
              </a:rPr>
              <a:t> for same sjukdom/skade/tilstand</a:t>
            </a:r>
          </a:p>
          <a:p>
            <a:pPr lvl="1"/>
            <a:r>
              <a:rPr lang="nn-NO" sz="1200" dirty="0">
                <a:latin typeface="Verdana" pitchFamily="34" charset="0"/>
                <a:ea typeface="ＭＳ Ｐゴシック" charset="-128"/>
                <a:cs typeface="Verdana" pitchFamily="34" charset="0"/>
              </a:rPr>
              <a:t>Det skal sendast </a:t>
            </a:r>
            <a:r>
              <a:rPr lang="nn-NO" sz="1200" dirty="0" err="1">
                <a:latin typeface="Verdana" pitchFamily="34" charset="0"/>
                <a:ea typeface="ＭＳ Ｐゴシック" charset="-128"/>
                <a:cs typeface="Verdana" pitchFamily="34" charset="0"/>
              </a:rPr>
              <a:t>skriftlig</a:t>
            </a:r>
            <a:r>
              <a:rPr lang="nn-NO" sz="1200" dirty="0">
                <a:latin typeface="Verdana" pitchFamily="34" charset="0"/>
                <a:ea typeface="ＭＳ Ｐゴシック" charset="-128"/>
                <a:cs typeface="Verdana" pitchFamily="34" charset="0"/>
              </a:rPr>
              <a:t> rapport/</a:t>
            </a:r>
            <a:r>
              <a:rPr lang="nn-NO" sz="1200" dirty="0" err="1">
                <a:latin typeface="Verdana" pitchFamily="34" charset="0"/>
                <a:ea typeface="ＭＳ Ｐゴシック" charset="-128"/>
                <a:cs typeface="Verdana" pitchFamily="34" charset="0"/>
              </a:rPr>
              <a:t>epikrise</a:t>
            </a:r>
            <a:r>
              <a:rPr lang="nn-NO" sz="1200" dirty="0">
                <a:latin typeface="Verdana" pitchFamily="34" charset="0"/>
                <a:ea typeface="ＭＳ Ｐゴシック" charset="-128"/>
                <a:cs typeface="Verdana" pitchFamily="34" charset="0"/>
              </a:rPr>
              <a:t> til </a:t>
            </a:r>
            <a:r>
              <a:rPr lang="nn-NO" sz="1200" b="1" dirty="0" err="1">
                <a:latin typeface="Verdana" pitchFamily="34" charset="0"/>
                <a:ea typeface="ＭＳ Ｐゴシック" charset="-128"/>
                <a:cs typeface="Verdana" pitchFamily="34" charset="0"/>
              </a:rPr>
              <a:t>henvisande</a:t>
            </a:r>
            <a:r>
              <a:rPr lang="nn-NO" sz="1200" b="1" dirty="0">
                <a:latin typeface="Verdana" pitchFamily="34" charset="0"/>
                <a:ea typeface="ＭＳ Ｐゴシック" charset="-128"/>
                <a:cs typeface="Verdana" pitchFamily="34" charset="0"/>
              </a:rPr>
              <a:t> </a:t>
            </a:r>
            <a:r>
              <a:rPr lang="nn-NO" sz="1200" dirty="0">
                <a:latin typeface="Verdana" pitchFamily="34" charset="0"/>
                <a:ea typeface="ＭＳ Ｐゴシック" charset="-128"/>
                <a:cs typeface="Verdana" pitchFamily="34" charset="0"/>
              </a:rPr>
              <a:t>behandlar og ved samtykke frå pasient/</a:t>
            </a:r>
            <a:r>
              <a:rPr lang="nn-NO" sz="1200" dirty="0" err="1">
                <a:latin typeface="Verdana" pitchFamily="34" charset="0"/>
                <a:ea typeface="ＭＳ Ｐゴシック" charset="-128"/>
                <a:cs typeface="Verdana" pitchFamily="34" charset="0"/>
              </a:rPr>
              <a:t>verge</a:t>
            </a:r>
            <a:r>
              <a:rPr lang="nn-NO" sz="1200" dirty="0">
                <a:latin typeface="Verdana" pitchFamily="34" charset="0"/>
                <a:ea typeface="ＭＳ Ｐゴシック" charset="-128"/>
                <a:cs typeface="Verdana" pitchFamily="34" charset="0"/>
              </a:rPr>
              <a:t> også til pasientens faste lege</a:t>
            </a:r>
          </a:p>
          <a:p>
            <a:pPr lvl="1"/>
            <a:r>
              <a:rPr lang="nn-NO" sz="1200" dirty="0">
                <a:latin typeface="Verdana" pitchFamily="34" charset="0"/>
                <a:ea typeface="ＭＳ Ｐゴシック" charset="-128"/>
                <a:cs typeface="Verdana" pitchFamily="34" charset="0"/>
              </a:rPr>
              <a:t>Dersom </a:t>
            </a:r>
            <a:r>
              <a:rPr lang="nn-NO" sz="1200" dirty="0" err="1">
                <a:latin typeface="Verdana" pitchFamily="34" charset="0"/>
                <a:ea typeface="ＭＳ Ｐゴシック" charset="-128"/>
                <a:cs typeface="Verdana" pitchFamily="34" charset="0"/>
              </a:rPr>
              <a:t>henvisninga</a:t>
            </a:r>
            <a:r>
              <a:rPr lang="nn-NO" sz="1200" dirty="0">
                <a:latin typeface="Verdana" pitchFamily="34" charset="0"/>
                <a:ea typeface="ＭＳ Ｐゴシック" charset="-128"/>
                <a:cs typeface="Verdana" pitchFamily="34" charset="0"/>
              </a:rPr>
              <a:t> gjeld to problemstillingar som krev ulik behandling/behandlingsforløp kan takst 4a1/4b1 krevjast per diagnose/behandlingsforløp</a:t>
            </a:r>
          </a:p>
          <a:p>
            <a:pPr lvl="1"/>
            <a:endParaRPr lang="nn-NO" sz="1200" dirty="0">
              <a:latin typeface="Verdana" pitchFamily="34" charset="0"/>
              <a:ea typeface="ＭＳ Ｐゴシック" charset="-128"/>
              <a:cs typeface="Verdana" pitchFamily="34" charset="0"/>
            </a:endParaRPr>
          </a:p>
          <a:p>
            <a:pPr marL="0" indent="0">
              <a:buNone/>
            </a:pPr>
            <a:endParaRPr lang="nn-NO" sz="1600" dirty="0">
              <a:latin typeface="Verdana" pitchFamily="34" charset="0"/>
              <a:ea typeface="ＭＳ Ｐゴシック" charset="-128"/>
              <a:cs typeface="Verdana" pitchFamily="34" charset="0"/>
            </a:endParaRPr>
          </a:p>
          <a:p>
            <a:endParaRPr lang="nn-NO" dirty="0"/>
          </a:p>
        </p:txBody>
      </p:sp>
    </p:spTree>
    <p:extLst>
      <p:ext uri="{BB962C8B-B14F-4D97-AF65-F5344CB8AC3E}">
        <p14:creationId xmlns:p14="http://schemas.microsoft.com/office/powerpoint/2010/main" val="3193064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56AF055-817B-4633-8963-1B3D2B10B2CF}"/>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2743C5D2-5A71-4A67-8514-1458F7B4204A}"/>
              </a:ext>
            </a:extLst>
          </p:cNvPr>
          <p:cNvSpPr>
            <a:spLocks noGrp="1"/>
          </p:cNvSpPr>
          <p:nvPr>
            <p:ph type="sldNum" sz="quarter" idx="11"/>
          </p:nvPr>
        </p:nvSpPr>
        <p:spPr/>
        <p:txBody>
          <a:bodyPr/>
          <a:lstStyle/>
          <a:p>
            <a:pPr>
              <a:defRPr/>
            </a:pPr>
            <a:fld id="{207238C7-F4D7-2842-829D-06F27AC36144}" type="slidenum">
              <a:rPr lang="nb-NO" smtClean="0"/>
              <a:pPr>
                <a:defRPr/>
              </a:pPr>
              <a:t>41</a:t>
            </a:fld>
            <a:endParaRPr lang="nb-NO"/>
          </a:p>
        </p:txBody>
      </p:sp>
      <p:sp>
        <p:nvSpPr>
          <p:cNvPr id="4" name="TekstSylinder 3">
            <a:extLst>
              <a:ext uri="{FF2B5EF4-FFF2-40B4-BE49-F238E27FC236}">
                <a16:creationId xmlns:a16="http://schemas.microsoft.com/office/drawing/2014/main" id="{D202059D-7F1B-4A38-A2B7-DED3D483A53A}"/>
              </a:ext>
            </a:extLst>
          </p:cNvPr>
          <p:cNvSpPr txBox="1"/>
          <p:nvPr/>
        </p:nvSpPr>
        <p:spPr>
          <a:xfrm>
            <a:off x="345481" y="1195241"/>
            <a:ext cx="8334796" cy="1292662"/>
          </a:xfrm>
          <a:prstGeom prst="rect">
            <a:avLst/>
          </a:prstGeom>
          <a:noFill/>
        </p:spPr>
        <p:txBody>
          <a:bodyPr wrap="square" rtlCol="0">
            <a:spAutoFit/>
          </a:bodyPr>
          <a:lstStyle/>
          <a:p>
            <a:r>
              <a:rPr lang="nn-NO" sz="1200" b="1" dirty="0">
                <a:solidFill>
                  <a:srgbClr val="675C53"/>
                </a:solidFill>
                <a:latin typeface="Verdana" pitchFamily="34" charset="0"/>
                <a:ea typeface="ＭＳ Ｐゴシック" charset="-128"/>
              </a:rPr>
              <a:t>Spørsmål</a:t>
            </a:r>
            <a:r>
              <a:rPr lang="nn-NO" sz="1200" dirty="0">
                <a:solidFill>
                  <a:srgbClr val="675C53"/>
                </a:solidFill>
                <a:latin typeface="Verdana" pitchFamily="34" charset="0"/>
                <a:ea typeface="ＭＳ Ｐゴシック" charset="-128"/>
              </a:rPr>
              <a:t>:</a:t>
            </a:r>
          </a:p>
          <a:p>
            <a:r>
              <a:rPr lang="nn-NO" sz="1200" dirty="0">
                <a:solidFill>
                  <a:srgbClr val="675C53"/>
                </a:solidFill>
                <a:latin typeface="Verdana" pitchFamily="34" charset="0"/>
                <a:ea typeface="ＭＳ Ｐゴシック" charset="-128"/>
              </a:rPr>
              <a:t>«</a:t>
            </a:r>
            <a:r>
              <a:rPr lang="nb-NO" sz="1200" dirty="0">
                <a:solidFill>
                  <a:srgbClr val="675C53"/>
                </a:solidFill>
                <a:latin typeface="Verdana" pitchFamily="34" charset="0"/>
                <a:ea typeface="ＭＳ Ｐゴシック" charset="-128"/>
              </a:rPr>
              <a:t>Hva er forskjellen mellom 4a1/b1 og 4e?</a:t>
            </a:r>
            <a:r>
              <a:rPr lang="nn-NO" sz="1200" dirty="0">
                <a:solidFill>
                  <a:srgbClr val="675C53"/>
                </a:solidFill>
                <a:latin typeface="Verdana" pitchFamily="34" charset="0"/>
                <a:ea typeface="ＭＳ Ｐゴシック" charset="-128"/>
              </a:rPr>
              <a:t>»</a:t>
            </a:r>
          </a:p>
          <a:p>
            <a:endParaRPr lang="nn-NO" sz="1200" dirty="0">
              <a:solidFill>
                <a:srgbClr val="675C53"/>
              </a:solidFill>
              <a:latin typeface="Verdana" pitchFamily="34" charset="0"/>
              <a:ea typeface="ＭＳ Ｐゴシック" charset="-128"/>
            </a:endParaRPr>
          </a:p>
          <a:p>
            <a:endParaRPr lang="nn-NO" sz="1200" dirty="0">
              <a:solidFill>
                <a:srgbClr val="675C53"/>
              </a:solidFill>
              <a:latin typeface="Verdana" pitchFamily="34" charset="0"/>
              <a:ea typeface="ＭＳ Ｐゴシック" charset="-128"/>
            </a:endParaRPr>
          </a:p>
          <a:p>
            <a:endParaRPr lang="nn-NO" sz="1200" dirty="0">
              <a:solidFill>
                <a:srgbClr val="675C53"/>
              </a:solidFill>
              <a:latin typeface="Verdana" pitchFamily="34" charset="0"/>
              <a:ea typeface="ＭＳ Ｐゴシック" charset="-128"/>
            </a:endParaRPr>
          </a:p>
          <a:p>
            <a:endParaRPr lang="nn-NO" dirty="0"/>
          </a:p>
        </p:txBody>
      </p:sp>
    </p:spTree>
    <p:extLst>
      <p:ext uri="{BB962C8B-B14F-4D97-AF65-F5344CB8AC3E}">
        <p14:creationId xmlns:p14="http://schemas.microsoft.com/office/powerpoint/2010/main" val="2287733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56AF055-817B-4633-8963-1B3D2B10B2CF}"/>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2743C5D2-5A71-4A67-8514-1458F7B4204A}"/>
              </a:ext>
            </a:extLst>
          </p:cNvPr>
          <p:cNvSpPr>
            <a:spLocks noGrp="1"/>
          </p:cNvSpPr>
          <p:nvPr>
            <p:ph type="sldNum" sz="quarter" idx="11"/>
          </p:nvPr>
        </p:nvSpPr>
        <p:spPr/>
        <p:txBody>
          <a:bodyPr/>
          <a:lstStyle/>
          <a:p>
            <a:pPr>
              <a:defRPr/>
            </a:pPr>
            <a:fld id="{207238C7-F4D7-2842-829D-06F27AC36144}" type="slidenum">
              <a:rPr lang="nb-NO" smtClean="0"/>
              <a:pPr>
                <a:defRPr/>
              </a:pPr>
              <a:t>42</a:t>
            </a:fld>
            <a:endParaRPr lang="nb-NO"/>
          </a:p>
        </p:txBody>
      </p:sp>
      <p:sp>
        <p:nvSpPr>
          <p:cNvPr id="4" name="TekstSylinder 3">
            <a:extLst>
              <a:ext uri="{FF2B5EF4-FFF2-40B4-BE49-F238E27FC236}">
                <a16:creationId xmlns:a16="http://schemas.microsoft.com/office/drawing/2014/main" id="{D202059D-7F1B-4A38-A2B7-DED3D483A53A}"/>
              </a:ext>
            </a:extLst>
          </p:cNvPr>
          <p:cNvSpPr txBox="1"/>
          <p:nvPr/>
        </p:nvSpPr>
        <p:spPr>
          <a:xfrm>
            <a:off x="353432" y="773822"/>
            <a:ext cx="8334796" cy="3595856"/>
          </a:xfrm>
          <a:prstGeom prst="rect">
            <a:avLst/>
          </a:prstGeom>
          <a:noFill/>
        </p:spPr>
        <p:txBody>
          <a:bodyPr wrap="square" rtlCol="0">
            <a:spAutoFit/>
          </a:bodyPr>
          <a:lstStyle/>
          <a:p>
            <a:r>
              <a:rPr lang="nn-NO" sz="900" b="1" i="1" dirty="0">
                <a:solidFill>
                  <a:srgbClr val="675C53"/>
                </a:solidFill>
                <a:latin typeface="Verdana" pitchFamily="34" charset="0"/>
                <a:ea typeface="ＭＳ Ｐゴシック" charset="-128"/>
              </a:rPr>
              <a:t>Spørsmål</a:t>
            </a:r>
            <a:r>
              <a:rPr lang="nn-NO" sz="900" i="1" dirty="0">
                <a:solidFill>
                  <a:srgbClr val="675C53"/>
                </a:solidFill>
                <a:latin typeface="Verdana" pitchFamily="34" charset="0"/>
                <a:ea typeface="ＭＳ Ｐゴシック" charset="-128"/>
              </a:rPr>
              <a:t>:</a:t>
            </a:r>
          </a:p>
          <a:p>
            <a:r>
              <a:rPr lang="nn-NO" sz="900" i="1" dirty="0">
                <a:solidFill>
                  <a:srgbClr val="675C53"/>
                </a:solidFill>
                <a:latin typeface="Verdana" pitchFamily="34" charset="0"/>
                <a:ea typeface="ＭＳ Ｐゴシック" charset="-128"/>
              </a:rPr>
              <a:t>«</a:t>
            </a:r>
            <a:r>
              <a:rPr lang="nb-NO" sz="900" i="1" dirty="0">
                <a:solidFill>
                  <a:srgbClr val="675C53"/>
                </a:solidFill>
                <a:latin typeface="Verdana" pitchFamily="34" charset="0"/>
                <a:ea typeface="ＭＳ Ｐゴシック" charset="-128"/>
              </a:rPr>
              <a:t>Hva er forskjellen mellom 4a1/b1 og 4e?</a:t>
            </a:r>
            <a:r>
              <a:rPr lang="nn-NO" sz="900" i="1" dirty="0">
                <a:solidFill>
                  <a:srgbClr val="675C53"/>
                </a:solidFill>
                <a:latin typeface="Verdana" pitchFamily="34" charset="0"/>
                <a:ea typeface="ＭＳ Ｐゴシック" charset="-128"/>
              </a:rPr>
              <a:t>»</a:t>
            </a:r>
          </a:p>
          <a:p>
            <a:endParaRPr lang="nn-NO" sz="1200" dirty="0">
              <a:solidFill>
                <a:srgbClr val="675C53"/>
              </a:solidFill>
              <a:latin typeface="Verdana" pitchFamily="34" charset="0"/>
              <a:ea typeface="ＭＳ Ｐゴシック" charset="-128"/>
            </a:endParaRPr>
          </a:p>
          <a:p>
            <a:endParaRPr lang="nn-NO" sz="1200" dirty="0">
              <a:solidFill>
                <a:srgbClr val="675C53"/>
              </a:solidFill>
              <a:latin typeface="Verdana" pitchFamily="34" charset="0"/>
              <a:ea typeface="ＭＳ Ｐゴシック" charset="-128"/>
            </a:endParaRPr>
          </a:p>
          <a:p>
            <a:endParaRPr lang="nn-NO" sz="1200" dirty="0">
              <a:solidFill>
                <a:srgbClr val="675C53"/>
              </a:solidFill>
              <a:latin typeface="Verdana" pitchFamily="34" charset="0"/>
              <a:ea typeface="ＭＳ Ｐゴシック" charset="-128"/>
            </a:endParaRPr>
          </a:p>
          <a:p>
            <a:r>
              <a:rPr lang="nn-NO" sz="1200" b="1" dirty="0">
                <a:solidFill>
                  <a:srgbClr val="675C53"/>
                </a:solidFill>
                <a:latin typeface="Verdana" pitchFamily="34" charset="0"/>
                <a:ea typeface="ＭＳ Ｐゴシック" charset="-128"/>
              </a:rPr>
              <a:t>Svar:</a:t>
            </a:r>
          </a:p>
          <a:p>
            <a:pPr>
              <a:spcBef>
                <a:spcPts val="500"/>
              </a:spcBef>
              <a:spcAft>
                <a:spcPts val="500"/>
              </a:spcAft>
            </a:pPr>
            <a:r>
              <a:rPr lang="nb-NO" sz="1200" b="1" dirty="0">
                <a:solidFill>
                  <a:srgbClr val="675C53"/>
                </a:solidFill>
                <a:latin typeface="Verdana" pitchFamily="34" charset="0"/>
                <a:ea typeface="ＭＳ Ｐゴシック" charset="-128"/>
              </a:rPr>
              <a:t>Takst 4e </a:t>
            </a:r>
            <a:r>
              <a:rPr lang="nb-NO" sz="1200" dirty="0">
                <a:solidFill>
                  <a:srgbClr val="675C53"/>
                </a:solidFill>
                <a:latin typeface="Verdana" pitchFamily="34" charset="0"/>
                <a:ea typeface="ＭＳ Ｐゴシック" charset="-128"/>
              </a:rPr>
              <a:t>er </a:t>
            </a:r>
            <a:r>
              <a:rPr lang="nb-NO" sz="1200" dirty="0" err="1">
                <a:solidFill>
                  <a:srgbClr val="675C53"/>
                </a:solidFill>
                <a:latin typeface="Verdana" pitchFamily="34" charset="0"/>
                <a:ea typeface="ＭＳ Ｐゴシック" charset="-128"/>
              </a:rPr>
              <a:t>ein</a:t>
            </a:r>
            <a:r>
              <a:rPr lang="nb-NO" sz="1200" dirty="0">
                <a:solidFill>
                  <a:srgbClr val="675C53"/>
                </a:solidFill>
                <a:latin typeface="Verdana" pitchFamily="34" charset="0"/>
                <a:ea typeface="ＭＳ Ｐゴシック" charset="-128"/>
              </a:rPr>
              <a:t> takst for «Førstegangs undersøkelse av </a:t>
            </a:r>
            <a:r>
              <a:rPr lang="nb-NO" sz="1200" dirty="0" err="1">
                <a:solidFill>
                  <a:srgbClr val="675C53"/>
                </a:solidFill>
                <a:latin typeface="Verdana" pitchFamily="34" charset="0"/>
                <a:ea typeface="ＭＳ Ｐゴシック" charset="-128"/>
              </a:rPr>
              <a:t>nyhenvist</a:t>
            </a:r>
            <a:r>
              <a:rPr lang="nb-NO" sz="1200" dirty="0">
                <a:solidFill>
                  <a:srgbClr val="675C53"/>
                </a:solidFill>
                <a:latin typeface="Verdana" pitchFamily="34" charset="0"/>
                <a:ea typeface="ＭＳ Ｐゴシック" charset="-128"/>
              </a:rPr>
              <a:t> pasient. Taksten kan brukes i tillegg til takst 4a1 eller 4b1»</a:t>
            </a:r>
          </a:p>
          <a:p>
            <a:pPr>
              <a:spcBef>
                <a:spcPts val="500"/>
              </a:spcBef>
              <a:spcAft>
                <a:spcPts val="500"/>
              </a:spcAft>
            </a:pPr>
            <a:r>
              <a:rPr lang="nb-NO" sz="1200" b="1" dirty="0">
                <a:solidFill>
                  <a:srgbClr val="675C53"/>
                </a:solidFill>
                <a:latin typeface="Verdana" pitchFamily="34" charset="0"/>
                <a:ea typeface="ＭＳ Ｐゴシック" charset="-128"/>
              </a:rPr>
              <a:t>Takst 4a1/4b1 </a:t>
            </a:r>
            <a:r>
              <a:rPr lang="nb-NO" sz="1200" dirty="0">
                <a:solidFill>
                  <a:srgbClr val="675C53"/>
                </a:solidFill>
                <a:latin typeface="Verdana" pitchFamily="34" charset="0"/>
                <a:ea typeface="ＭＳ Ｐゴシック" charset="-128"/>
              </a:rPr>
              <a:t>er </a:t>
            </a:r>
            <a:r>
              <a:rPr lang="nb-NO" sz="1200" dirty="0" err="1">
                <a:solidFill>
                  <a:srgbClr val="675C53"/>
                </a:solidFill>
                <a:latin typeface="Verdana" pitchFamily="34" charset="0"/>
                <a:ea typeface="ＭＳ Ｐゴシック" charset="-128"/>
              </a:rPr>
              <a:t>ein</a:t>
            </a:r>
            <a:r>
              <a:rPr lang="nb-NO" sz="1200" dirty="0">
                <a:solidFill>
                  <a:srgbClr val="675C53"/>
                </a:solidFill>
                <a:latin typeface="Verdana" pitchFamily="34" charset="0"/>
                <a:ea typeface="ＭＳ Ｐゴシック" charset="-128"/>
              </a:rPr>
              <a:t> takst som kan brukas ved fullstendig undersøkelse av pasienten. </a:t>
            </a:r>
          </a:p>
          <a:p>
            <a:pPr>
              <a:spcBef>
                <a:spcPts val="500"/>
              </a:spcBef>
              <a:spcAft>
                <a:spcPts val="500"/>
              </a:spcAft>
            </a:pPr>
            <a:r>
              <a:rPr lang="nb-NO" sz="1200" dirty="0">
                <a:solidFill>
                  <a:srgbClr val="675C53"/>
                </a:solidFill>
                <a:latin typeface="Verdana" pitchFamily="34" charset="0"/>
                <a:ea typeface="ＭＳ Ｐゴシック" charset="-128"/>
              </a:rPr>
              <a:t>	</a:t>
            </a:r>
          </a:p>
          <a:p>
            <a:pPr>
              <a:spcBef>
                <a:spcPts val="500"/>
              </a:spcBef>
              <a:spcAft>
                <a:spcPts val="500"/>
              </a:spcAft>
            </a:pPr>
            <a:r>
              <a:rPr lang="nb-NO" sz="1200" dirty="0">
                <a:solidFill>
                  <a:srgbClr val="675C53"/>
                </a:solidFill>
                <a:latin typeface="Verdana" pitchFamily="34" charset="0"/>
                <a:ea typeface="ＭＳ Ｐゴシック" charset="-128"/>
              </a:rPr>
              <a:t>Nøyaktig opptak av sjukehistorie og fullstendig status presens for den respektive spesialitet må </a:t>
            </a:r>
            <a:r>
              <a:rPr lang="nb-NO" sz="1200" dirty="0" err="1">
                <a:solidFill>
                  <a:srgbClr val="675C53"/>
                </a:solidFill>
                <a:latin typeface="Verdana" pitchFamily="34" charset="0"/>
                <a:ea typeface="ＭＳ Ｐゴシック" charset="-128"/>
              </a:rPr>
              <a:t>gjerast</a:t>
            </a:r>
            <a:r>
              <a:rPr lang="nb-NO" sz="1200" dirty="0">
                <a:solidFill>
                  <a:srgbClr val="675C53"/>
                </a:solidFill>
                <a:latin typeface="Verdana" pitchFamily="34" charset="0"/>
                <a:ea typeface="ＭＳ Ｐゴシック" charset="-128"/>
              </a:rPr>
              <a:t> for at taksten skal kunne </a:t>
            </a:r>
            <a:r>
              <a:rPr lang="nb-NO" sz="1200" dirty="0" err="1">
                <a:solidFill>
                  <a:srgbClr val="675C53"/>
                </a:solidFill>
                <a:latin typeface="Verdana" pitchFamily="34" charset="0"/>
                <a:ea typeface="ＭＳ Ｐゴシック" charset="-128"/>
              </a:rPr>
              <a:t>krevast</a:t>
            </a:r>
            <a:endParaRPr lang="nb-NO" sz="1200" dirty="0">
              <a:solidFill>
                <a:srgbClr val="675C53"/>
              </a:solidFill>
              <a:latin typeface="Verdana" pitchFamily="34" charset="0"/>
              <a:ea typeface="ＭＳ Ｐゴシック" charset="-128"/>
            </a:endParaRPr>
          </a:p>
          <a:p>
            <a:pPr>
              <a:spcBef>
                <a:spcPts val="500"/>
              </a:spcBef>
              <a:spcAft>
                <a:spcPts val="500"/>
              </a:spcAft>
            </a:pPr>
            <a:r>
              <a:rPr lang="nb-NO" sz="1200" dirty="0">
                <a:solidFill>
                  <a:srgbClr val="675C53"/>
                </a:solidFill>
                <a:latin typeface="Verdana" pitchFamily="34" charset="0"/>
                <a:ea typeface="ＭＳ Ｐゴシック" charset="-128"/>
              </a:rPr>
              <a:t>Det skal </a:t>
            </a:r>
            <a:r>
              <a:rPr lang="nb-NO" sz="1200" dirty="0" err="1">
                <a:solidFill>
                  <a:srgbClr val="675C53"/>
                </a:solidFill>
                <a:latin typeface="Verdana" pitchFamily="34" charset="0"/>
                <a:ea typeface="ＭＳ Ｐゴシック" charset="-128"/>
              </a:rPr>
              <a:t>sendast</a:t>
            </a:r>
            <a:r>
              <a:rPr lang="nb-NO" sz="1200" dirty="0">
                <a:solidFill>
                  <a:srgbClr val="675C53"/>
                </a:solidFill>
                <a:latin typeface="Verdana" pitchFamily="34" charset="0"/>
                <a:ea typeface="ＭＳ Ｐゴシック" charset="-128"/>
              </a:rPr>
              <a:t> skriftlig rapport/epikrise til </a:t>
            </a:r>
            <a:r>
              <a:rPr lang="nb-NO" sz="1200" dirty="0" err="1">
                <a:solidFill>
                  <a:srgbClr val="675C53"/>
                </a:solidFill>
                <a:latin typeface="Verdana" pitchFamily="34" charset="0"/>
                <a:ea typeface="ＭＳ Ｐゴシック" charset="-128"/>
              </a:rPr>
              <a:t>henvisande</a:t>
            </a:r>
            <a:r>
              <a:rPr lang="nb-NO" sz="1200" dirty="0">
                <a:solidFill>
                  <a:srgbClr val="675C53"/>
                </a:solidFill>
                <a:latin typeface="Verdana" pitchFamily="34" charset="0"/>
                <a:ea typeface="ＭＳ Ｐゴシック" charset="-128"/>
              </a:rPr>
              <a:t> </a:t>
            </a:r>
            <a:r>
              <a:rPr lang="nb-NO" sz="1200" dirty="0" err="1">
                <a:solidFill>
                  <a:srgbClr val="675C53"/>
                </a:solidFill>
                <a:latin typeface="Verdana" pitchFamily="34" charset="0"/>
                <a:ea typeface="ＭＳ Ｐゴシック" charset="-128"/>
              </a:rPr>
              <a:t>behandlar</a:t>
            </a:r>
            <a:r>
              <a:rPr lang="nb-NO" sz="1200" dirty="0">
                <a:solidFill>
                  <a:srgbClr val="675C53"/>
                </a:solidFill>
                <a:latin typeface="Verdana" pitchFamily="34" charset="0"/>
                <a:ea typeface="ＭＳ Ｐゴシック" charset="-128"/>
              </a:rPr>
              <a:t> og ved samtykke </a:t>
            </a:r>
            <a:r>
              <a:rPr lang="nb-NO" sz="1200" dirty="0" err="1">
                <a:solidFill>
                  <a:srgbClr val="675C53"/>
                </a:solidFill>
                <a:latin typeface="Verdana" pitchFamily="34" charset="0"/>
                <a:ea typeface="ＭＳ Ｐゴシック" charset="-128"/>
              </a:rPr>
              <a:t>frå</a:t>
            </a:r>
            <a:r>
              <a:rPr lang="nb-NO" sz="1200" dirty="0">
                <a:solidFill>
                  <a:srgbClr val="675C53"/>
                </a:solidFill>
                <a:latin typeface="Verdana" pitchFamily="34" charset="0"/>
                <a:ea typeface="ＭＳ Ｐゴシック" charset="-128"/>
              </a:rPr>
              <a:t> pasient/verge også til pasientens faste lege</a:t>
            </a:r>
          </a:p>
          <a:p>
            <a:endParaRPr lang="nn-NO" dirty="0"/>
          </a:p>
        </p:txBody>
      </p:sp>
    </p:spTree>
    <p:extLst>
      <p:ext uri="{BB962C8B-B14F-4D97-AF65-F5344CB8AC3E}">
        <p14:creationId xmlns:p14="http://schemas.microsoft.com/office/powerpoint/2010/main" val="3972181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9ACC1EF-7B20-4978-AF7A-FB3E2FCFEE16}"/>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178FEF6D-2D78-4ED6-BE0B-E979D7C482CC}"/>
              </a:ext>
            </a:extLst>
          </p:cNvPr>
          <p:cNvSpPr>
            <a:spLocks noGrp="1"/>
          </p:cNvSpPr>
          <p:nvPr>
            <p:ph type="sldNum" sz="quarter" idx="11"/>
          </p:nvPr>
        </p:nvSpPr>
        <p:spPr/>
        <p:txBody>
          <a:bodyPr/>
          <a:lstStyle/>
          <a:p>
            <a:pPr>
              <a:defRPr/>
            </a:pPr>
            <a:fld id="{207238C7-F4D7-2842-829D-06F27AC36144}" type="slidenum">
              <a:rPr lang="nb-NO" smtClean="0"/>
              <a:pPr>
                <a:defRPr/>
              </a:pPr>
              <a:t>43</a:t>
            </a:fld>
            <a:endParaRPr lang="nb-NO"/>
          </a:p>
        </p:txBody>
      </p:sp>
      <p:sp>
        <p:nvSpPr>
          <p:cNvPr id="5" name="TekstSylinder 4">
            <a:extLst>
              <a:ext uri="{FF2B5EF4-FFF2-40B4-BE49-F238E27FC236}">
                <a16:creationId xmlns:a16="http://schemas.microsoft.com/office/drawing/2014/main" id="{23677F69-B18C-4FD8-87B3-AF06556EEE08}"/>
              </a:ext>
            </a:extLst>
          </p:cNvPr>
          <p:cNvSpPr txBox="1"/>
          <p:nvPr/>
        </p:nvSpPr>
        <p:spPr>
          <a:xfrm>
            <a:off x="460561" y="1190591"/>
            <a:ext cx="8222877" cy="2505814"/>
          </a:xfrm>
          <a:prstGeom prst="rect">
            <a:avLst/>
          </a:prstGeom>
          <a:noFill/>
        </p:spPr>
        <p:txBody>
          <a:bodyPr wrap="square" lIns="91440" tIns="45720" rIns="91440" bIns="45720" anchor="t">
            <a:spAutoFit/>
          </a:bodyPr>
          <a:lstStyle/>
          <a:p>
            <a:r>
              <a:rPr lang="nn-NO" sz="1400" b="1" dirty="0">
                <a:solidFill>
                  <a:srgbClr val="675C53"/>
                </a:solidFill>
                <a:latin typeface="Verdana" pitchFamily="34" charset="0"/>
                <a:ea typeface="ＭＳ Ｐゴシック" charset="-128"/>
              </a:rPr>
              <a:t>Spørsmål</a:t>
            </a:r>
            <a:r>
              <a:rPr lang="nn-NO" sz="1400" dirty="0">
                <a:solidFill>
                  <a:srgbClr val="675C53"/>
                </a:solidFill>
                <a:latin typeface="Verdana" pitchFamily="34" charset="0"/>
                <a:ea typeface="ＭＳ Ｐゴシック" charset="-128"/>
              </a:rPr>
              <a:t>:</a:t>
            </a:r>
          </a:p>
          <a:p>
            <a:endParaRPr lang="nn-NO" sz="1400" dirty="0">
              <a:solidFill>
                <a:srgbClr val="675C53"/>
              </a:solidFill>
              <a:latin typeface="Verdana" pitchFamily="34" charset="0"/>
              <a:ea typeface="ＭＳ Ｐゴシック" charset="-128"/>
            </a:endParaRPr>
          </a:p>
          <a:p>
            <a:pPr>
              <a:spcBef>
                <a:spcPts val="500"/>
              </a:spcBef>
              <a:spcAft>
                <a:spcPts val="500"/>
              </a:spcAft>
            </a:pPr>
            <a:r>
              <a:rPr lang="nb-NO" sz="1200" dirty="0">
                <a:solidFill>
                  <a:srgbClr val="675C53"/>
                </a:solidFill>
                <a:latin typeface="Verdana" pitchFamily="34" charset="0"/>
                <a:ea typeface="ＭＳ Ｐゴシック" charset="-128"/>
              </a:rPr>
              <a:t>«Jeg har overtatt en praksis fra tidligere praksiseier (som har sluttet).</a:t>
            </a:r>
            <a:endParaRPr lang="nn-NO" sz="1200" dirty="0">
              <a:solidFill>
                <a:srgbClr val="675C53"/>
              </a:solidFill>
              <a:latin typeface="Verdana" pitchFamily="34" charset="0"/>
              <a:ea typeface="ＭＳ Ｐゴシック" charset="-128"/>
            </a:endParaRPr>
          </a:p>
          <a:p>
            <a:pPr>
              <a:spcBef>
                <a:spcPts val="500"/>
              </a:spcBef>
              <a:spcAft>
                <a:spcPts val="500"/>
              </a:spcAft>
            </a:pPr>
            <a:r>
              <a:rPr lang="nb-NO" sz="1200" dirty="0">
                <a:solidFill>
                  <a:srgbClr val="675C53"/>
                </a:solidFill>
                <a:latin typeface="Verdana" pitchFamily="34" charset="0"/>
                <a:ea typeface="ＭＳ Ｐゴシック" charset="-128"/>
              </a:rPr>
              <a:t> Mange av pasientene kommer til årlige kontroller. Må disse ha ny henvisning, eller gjelder henvisningen de hadde hos tidligere praksiseier ?»</a:t>
            </a:r>
            <a:endParaRPr lang="nn-NO" sz="1200" dirty="0">
              <a:solidFill>
                <a:srgbClr val="675C53"/>
              </a:solidFill>
              <a:latin typeface="Verdana" pitchFamily="34" charset="0"/>
              <a:ea typeface="ＭＳ Ｐゴシック" charset="-128"/>
            </a:endParaRPr>
          </a:p>
          <a:p>
            <a:endParaRPr lang="nn-NO" sz="1800" dirty="0">
              <a:solidFill>
                <a:srgbClr val="675C53"/>
              </a:solidFill>
              <a:latin typeface="Verdana" pitchFamily="34" charset="0"/>
              <a:ea typeface="ＭＳ Ｐゴシック" charset="-128"/>
            </a:endParaRPr>
          </a:p>
          <a:p>
            <a:endParaRPr lang="nn-NO" sz="1800" dirty="0">
              <a:solidFill>
                <a:srgbClr val="675C53"/>
              </a:solidFill>
              <a:latin typeface="Verdana" pitchFamily="34" charset="0"/>
              <a:ea typeface="ＭＳ Ｐゴシック" charset="-128"/>
            </a:endParaRPr>
          </a:p>
          <a:p>
            <a:endParaRPr lang="nn-NO" dirty="0"/>
          </a:p>
          <a:p>
            <a:pPr>
              <a:spcBef>
                <a:spcPts val="500"/>
              </a:spcBef>
              <a:spcAft>
                <a:spcPts val="500"/>
              </a:spcAft>
            </a:pPr>
            <a:endParaRPr lang="nn-NO" dirty="0"/>
          </a:p>
        </p:txBody>
      </p:sp>
    </p:spTree>
    <p:extLst>
      <p:ext uri="{BB962C8B-B14F-4D97-AF65-F5344CB8AC3E}">
        <p14:creationId xmlns:p14="http://schemas.microsoft.com/office/powerpoint/2010/main" val="1462183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9ACC1EF-7B20-4978-AF7A-FB3E2FCFEE16}"/>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178FEF6D-2D78-4ED6-BE0B-E979D7C482CC}"/>
              </a:ext>
            </a:extLst>
          </p:cNvPr>
          <p:cNvSpPr>
            <a:spLocks noGrp="1"/>
          </p:cNvSpPr>
          <p:nvPr>
            <p:ph type="sldNum" sz="quarter" idx="11"/>
          </p:nvPr>
        </p:nvSpPr>
        <p:spPr/>
        <p:txBody>
          <a:bodyPr/>
          <a:lstStyle/>
          <a:p>
            <a:pPr>
              <a:defRPr/>
            </a:pPr>
            <a:fld id="{207238C7-F4D7-2842-829D-06F27AC36144}" type="slidenum">
              <a:rPr lang="nb-NO" smtClean="0"/>
              <a:pPr>
                <a:defRPr/>
              </a:pPr>
              <a:t>44</a:t>
            </a:fld>
            <a:endParaRPr lang="nb-NO"/>
          </a:p>
        </p:txBody>
      </p:sp>
      <p:sp>
        <p:nvSpPr>
          <p:cNvPr id="5" name="TekstSylinder 4">
            <a:extLst>
              <a:ext uri="{FF2B5EF4-FFF2-40B4-BE49-F238E27FC236}">
                <a16:creationId xmlns:a16="http://schemas.microsoft.com/office/drawing/2014/main" id="{23677F69-B18C-4FD8-87B3-AF06556EEE08}"/>
              </a:ext>
            </a:extLst>
          </p:cNvPr>
          <p:cNvSpPr txBox="1"/>
          <p:nvPr/>
        </p:nvSpPr>
        <p:spPr>
          <a:xfrm>
            <a:off x="470647" y="403412"/>
            <a:ext cx="8222877" cy="3059812"/>
          </a:xfrm>
          <a:prstGeom prst="rect">
            <a:avLst/>
          </a:prstGeom>
          <a:noFill/>
        </p:spPr>
        <p:txBody>
          <a:bodyPr wrap="square" lIns="91440" tIns="45720" rIns="91440" bIns="45720" anchor="t">
            <a:spAutoFit/>
          </a:bodyPr>
          <a:lstStyle/>
          <a:p>
            <a:r>
              <a:rPr lang="nn-NO" sz="900" b="1" i="1" dirty="0">
                <a:solidFill>
                  <a:srgbClr val="675C53"/>
                </a:solidFill>
                <a:latin typeface="Verdana" pitchFamily="34" charset="0"/>
                <a:ea typeface="ＭＳ Ｐゴシック" charset="-128"/>
              </a:rPr>
              <a:t>Spørsmål</a:t>
            </a:r>
            <a:r>
              <a:rPr lang="nn-NO" sz="900" i="1" dirty="0">
                <a:solidFill>
                  <a:srgbClr val="675C53"/>
                </a:solidFill>
                <a:latin typeface="Verdana" pitchFamily="34" charset="0"/>
                <a:ea typeface="ＭＳ Ｐゴシック" charset="-128"/>
              </a:rPr>
              <a:t>:</a:t>
            </a:r>
          </a:p>
          <a:p>
            <a:pPr>
              <a:spcBef>
                <a:spcPts val="500"/>
              </a:spcBef>
              <a:spcAft>
                <a:spcPts val="500"/>
              </a:spcAft>
            </a:pPr>
            <a:r>
              <a:rPr lang="nb-NO" sz="900" i="1" dirty="0">
                <a:latin typeface="Candara"/>
              </a:rPr>
              <a:t>«Jeg har overtatt en praksis fra tidligere praksiseier (som har sluttet).</a:t>
            </a:r>
            <a:endParaRPr lang="nn-NO" sz="900" i="1" dirty="0">
              <a:latin typeface="Candara"/>
            </a:endParaRPr>
          </a:p>
          <a:p>
            <a:pPr>
              <a:spcBef>
                <a:spcPts val="500"/>
              </a:spcBef>
              <a:spcAft>
                <a:spcPts val="500"/>
              </a:spcAft>
            </a:pPr>
            <a:r>
              <a:rPr lang="nb-NO" sz="900" i="1" dirty="0">
                <a:latin typeface="Candara"/>
              </a:rPr>
              <a:t> Mange av pasientene kommer til årlige kontroller. Må disse ha ny henvisning, eller gjelder henvisningen de hadde hos tidligere praksiseier ?»</a:t>
            </a:r>
            <a:endParaRPr lang="nn-NO" sz="900" i="1" dirty="0">
              <a:latin typeface="Candara"/>
            </a:endParaRPr>
          </a:p>
          <a:p>
            <a:endParaRPr lang="nn-NO" sz="1800" dirty="0">
              <a:solidFill>
                <a:srgbClr val="675C53"/>
              </a:solidFill>
              <a:latin typeface="Verdana" pitchFamily="34" charset="0"/>
              <a:ea typeface="ＭＳ Ｐゴシック" charset="-128"/>
            </a:endParaRPr>
          </a:p>
          <a:p>
            <a:endParaRPr lang="nn-NO" sz="1800" dirty="0">
              <a:solidFill>
                <a:srgbClr val="675C53"/>
              </a:solidFill>
              <a:latin typeface="Verdana" pitchFamily="34" charset="0"/>
              <a:ea typeface="ＭＳ Ｐゴシック" charset="-128"/>
            </a:endParaRPr>
          </a:p>
          <a:p>
            <a:pPr>
              <a:spcBef>
                <a:spcPts val="500"/>
              </a:spcBef>
              <a:spcAft>
                <a:spcPts val="500"/>
              </a:spcAft>
            </a:pPr>
            <a:r>
              <a:rPr lang="nn-NO" sz="1400" b="1" dirty="0">
                <a:solidFill>
                  <a:srgbClr val="675C53"/>
                </a:solidFill>
                <a:latin typeface="Verdana" pitchFamily="34" charset="0"/>
                <a:ea typeface="ＭＳ Ｐゴシック" charset="-128"/>
              </a:rPr>
              <a:t>Svar:</a:t>
            </a:r>
          </a:p>
          <a:p>
            <a:pPr>
              <a:spcBef>
                <a:spcPts val="500"/>
              </a:spcBef>
              <a:spcAft>
                <a:spcPts val="500"/>
              </a:spcAft>
            </a:pPr>
            <a:r>
              <a:rPr lang="nn-NO" sz="1200" dirty="0">
                <a:solidFill>
                  <a:srgbClr val="675C53"/>
                </a:solidFill>
                <a:latin typeface="Verdana" pitchFamily="34" charset="0"/>
                <a:ea typeface="ＭＳ Ｐゴシック" charset="-128"/>
              </a:rPr>
              <a:t>Pasientens </a:t>
            </a:r>
            <a:r>
              <a:rPr lang="nn-NO" sz="1200" dirty="0" err="1">
                <a:solidFill>
                  <a:srgbClr val="675C53"/>
                </a:solidFill>
                <a:latin typeface="Verdana" pitchFamily="34" charset="0"/>
                <a:ea typeface="ＭＳ Ｐゴシック" charset="-128"/>
              </a:rPr>
              <a:t>henvisning</a:t>
            </a:r>
            <a:r>
              <a:rPr lang="nn-NO" sz="1200" dirty="0">
                <a:solidFill>
                  <a:srgbClr val="675C53"/>
                </a:solidFill>
                <a:latin typeface="Verdana" pitchFamily="34" charset="0"/>
                <a:ea typeface="ＭＳ Ｐゴシック" charset="-128"/>
              </a:rPr>
              <a:t> gjeld framleis, og du treng ikkje be pasienten skaffe ny </a:t>
            </a:r>
            <a:r>
              <a:rPr lang="nn-NO" sz="1200" dirty="0" err="1">
                <a:solidFill>
                  <a:srgbClr val="675C53"/>
                </a:solidFill>
                <a:latin typeface="Verdana" pitchFamily="34" charset="0"/>
                <a:ea typeface="ＭＳ Ｐゴシック" charset="-128"/>
              </a:rPr>
              <a:t>henvisning</a:t>
            </a:r>
            <a:r>
              <a:rPr lang="nn-NO" sz="1200" dirty="0">
                <a:solidFill>
                  <a:srgbClr val="675C53"/>
                </a:solidFill>
                <a:latin typeface="Verdana" pitchFamily="34" charset="0"/>
                <a:ea typeface="ＭＳ Ｐゴシック" charset="-128"/>
              </a:rPr>
              <a:t> så lenge dette er kontrollar for same problemstilling som </a:t>
            </a:r>
            <a:r>
              <a:rPr lang="nn-NO" sz="1200" dirty="0" err="1">
                <a:solidFill>
                  <a:srgbClr val="675C53"/>
                </a:solidFill>
                <a:latin typeface="Verdana" pitchFamily="34" charset="0"/>
                <a:ea typeface="ＭＳ Ｐゴシック" charset="-128"/>
              </a:rPr>
              <a:t>tidligare</a:t>
            </a:r>
            <a:r>
              <a:rPr lang="nn-NO" sz="1200" dirty="0">
                <a:solidFill>
                  <a:srgbClr val="675C53"/>
                </a:solidFill>
                <a:latin typeface="Verdana" pitchFamily="34" charset="0"/>
                <a:ea typeface="ＭＳ Ｐゴシック" charset="-128"/>
              </a:rPr>
              <a:t>.</a:t>
            </a:r>
          </a:p>
          <a:p>
            <a:pPr>
              <a:spcBef>
                <a:spcPts val="500"/>
              </a:spcBef>
              <a:spcAft>
                <a:spcPts val="500"/>
              </a:spcAft>
            </a:pPr>
            <a:r>
              <a:rPr lang="nn-NO" sz="1200" dirty="0">
                <a:solidFill>
                  <a:srgbClr val="675C53"/>
                </a:solidFill>
                <a:latin typeface="Verdana" pitchFamily="34" charset="0"/>
                <a:ea typeface="ＭＳ Ｐゴシック" charset="-128"/>
              </a:rPr>
              <a:t>Du kan derimot ikkje utløyse takst 4 før det er gått 1 år sidan takst 4 førre gong var utløyst av den «gamle» legen.</a:t>
            </a:r>
          </a:p>
          <a:p>
            <a:pPr>
              <a:spcBef>
                <a:spcPts val="500"/>
              </a:spcBef>
              <a:spcAft>
                <a:spcPts val="500"/>
              </a:spcAft>
            </a:pPr>
            <a:endParaRPr lang="nn-NO" dirty="0"/>
          </a:p>
        </p:txBody>
      </p:sp>
    </p:spTree>
    <p:extLst>
      <p:ext uri="{BB962C8B-B14F-4D97-AF65-F5344CB8AC3E}">
        <p14:creationId xmlns:p14="http://schemas.microsoft.com/office/powerpoint/2010/main" val="3312378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78487-1EEB-FE30-774D-9FABE3DDA4E1}"/>
              </a:ext>
            </a:extLst>
          </p:cNvPr>
          <p:cNvSpPr>
            <a:spLocks noGrp="1"/>
          </p:cNvSpPr>
          <p:nvPr>
            <p:ph type="dt" sz="half" idx="10"/>
          </p:nvPr>
        </p:nvSpPr>
        <p:spPr/>
        <p:txBody>
          <a:bodyPr/>
          <a:lstStyle/>
          <a:p>
            <a:pPr>
              <a:defRPr/>
            </a:pPr>
            <a:endParaRPr lang="en-US"/>
          </a:p>
        </p:txBody>
      </p:sp>
      <p:sp>
        <p:nvSpPr>
          <p:cNvPr id="3" name="Slide Number Placeholder 2">
            <a:extLst>
              <a:ext uri="{FF2B5EF4-FFF2-40B4-BE49-F238E27FC236}">
                <a16:creationId xmlns:a16="http://schemas.microsoft.com/office/drawing/2014/main" id="{23CD9840-3884-98AE-C03C-8D0E1AB98B11}"/>
              </a:ext>
            </a:extLst>
          </p:cNvPr>
          <p:cNvSpPr>
            <a:spLocks noGrp="1"/>
          </p:cNvSpPr>
          <p:nvPr>
            <p:ph type="sldNum" sz="quarter" idx="11"/>
          </p:nvPr>
        </p:nvSpPr>
        <p:spPr/>
        <p:txBody>
          <a:bodyPr/>
          <a:lstStyle/>
          <a:p>
            <a:pPr>
              <a:defRPr/>
            </a:pPr>
            <a:fld id="{207238C7-F4D7-2842-829D-06F27AC36144}" type="slidenum">
              <a:rPr lang="en-US"/>
              <a:pPr>
                <a:defRPr/>
              </a:pPr>
              <a:t>45</a:t>
            </a:fld>
            <a:endParaRPr lang="en-US"/>
          </a:p>
        </p:txBody>
      </p:sp>
      <p:sp>
        <p:nvSpPr>
          <p:cNvPr id="4" name="TekstSylinder 3">
            <a:extLst>
              <a:ext uri="{FF2B5EF4-FFF2-40B4-BE49-F238E27FC236}">
                <a16:creationId xmlns:a16="http://schemas.microsoft.com/office/drawing/2014/main" id="{E9B4EE59-91A0-D14E-0DE4-E7436E033344}"/>
              </a:ext>
            </a:extLst>
          </p:cNvPr>
          <p:cNvSpPr txBox="1"/>
          <p:nvPr/>
        </p:nvSpPr>
        <p:spPr>
          <a:xfrm>
            <a:off x="564324" y="868680"/>
            <a:ext cx="7808976" cy="2800767"/>
          </a:xfrm>
          <a:prstGeom prst="rect">
            <a:avLst/>
          </a:prstGeom>
          <a:noFill/>
        </p:spPr>
        <p:txBody>
          <a:bodyPr wrap="square" rtlCol="0">
            <a:spAutoFit/>
          </a:bodyPr>
          <a:lstStyle/>
          <a:p>
            <a:r>
              <a:rPr lang="nn-NO" sz="1400" b="1" dirty="0">
                <a:latin typeface="Verdana" panose="020B0604030504040204" pitchFamily="34" charset="0"/>
                <a:ea typeface="Verdana" panose="020B0604030504040204" pitchFamily="34" charset="0"/>
              </a:rPr>
              <a:t>Spørsmål:</a:t>
            </a:r>
          </a:p>
          <a:p>
            <a:r>
              <a:rPr lang="nn-NO" dirty="0" err="1"/>
              <a:t>Jeg</a:t>
            </a:r>
            <a:r>
              <a:rPr lang="nn-NO" dirty="0"/>
              <a:t> har av og til </a:t>
            </a:r>
            <a:r>
              <a:rPr lang="nn-NO" dirty="0" err="1"/>
              <a:t>pasienter</a:t>
            </a:r>
            <a:r>
              <a:rPr lang="nn-NO" dirty="0"/>
              <a:t> som kommer som </a:t>
            </a:r>
            <a:r>
              <a:rPr lang="nn-NO" dirty="0" err="1"/>
              <a:t>øyeblikkelig</a:t>
            </a:r>
            <a:r>
              <a:rPr lang="nn-NO" dirty="0"/>
              <a:t> hjelp, og har da </a:t>
            </a:r>
            <a:r>
              <a:rPr lang="nn-NO" dirty="0" err="1"/>
              <a:t>ikke</a:t>
            </a:r>
            <a:r>
              <a:rPr lang="nn-NO" dirty="0"/>
              <a:t> </a:t>
            </a:r>
            <a:r>
              <a:rPr lang="nn-NO" dirty="0" err="1"/>
              <a:t>henvisning</a:t>
            </a:r>
            <a:r>
              <a:rPr lang="nn-NO" dirty="0"/>
              <a:t>.  </a:t>
            </a:r>
          </a:p>
          <a:p>
            <a:r>
              <a:rPr lang="nn-NO" dirty="0"/>
              <a:t>Slik </a:t>
            </a:r>
            <a:r>
              <a:rPr lang="nn-NO" dirty="0" err="1"/>
              <a:t>jeg</a:t>
            </a:r>
            <a:r>
              <a:rPr lang="nn-NO" dirty="0"/>
              <a:t> </a:t>
            </a:r>
            <a:r>
              <a:rPr lang="nn-NO" dirty="0" err="1"/>
              <a:t>tolker</a:t>
            </a:r>
            <a:r>
              <a:rPr lang="nn-NO" dirty="0"/>
              <a:t> </a:t>
            </a:r>
            <a:r>
              <a:rPr lang="nn-NO" dirty="0" err="1"/>
              <a:t>takstene</a:t>
            </a:r>
            <a:r>
              <a:rPr lang="nn-NO" dirty="0"/>
              <a:t> ville </a:t>
            </a:r>
            <a:r>
              <a:rPr lang="nn-NO" dirty="0" err="1"/>
              <a:t>jeg</a:t>
            </a:r>
            <a:r>
              <a:rPr lang="nn-NO" dirty="0"/>
              <a:t> ved ø-hjelp naturlig ha brukt 3c, 3ad, 4c2 og taksten for </a:t>
            </a:r>
            <a:r>
              <a:rPr lang="nn-NO" dirty="0" err="1"/>
              <a:t>prosedyrene</a:t>
            </a:r>
            <a:r>
              <a:rPr lang="nn-NO" dirty="0"/>
              <a:t> som blir gjort.  </a:t>
            </a:r>
          </a:p>
          <a:p>
            <a:endParaRPr lang="nn-NO" dirty="0"/>
          </a:p>
          <a:p>
            <a:r>
              <a:rPr lang="nn-NO" dirty="0"/>
              <a:t>Men </a:t>
            </a:r>
            <a:r>
              <a:rPr lang="nn-NO" dirty="0" err="1"/>
              <a:t>jeg</a:t>
            </a:r>
            <a:r>
              <a:rPr lang="nn-NO" dirty="0"/>
              <a:t> ser at takst 3c er ugyldig med alle </a:t>
            </a:r>
            <a:r>
              <a:rPr lang="nn-NO" dirty="0" err="1"/>
              <a:t>takster</a:t>
            </a:r>
            <a:r>
              <a:rPr lang="nn-NO" dirty="0"/>
              <a:t> </a:t>
            </a:r>
            <a:r>
              <a:rPr lang="nn-NO" dirty="0" err="1"/>
              <a:t>untatt</a:t>
            </a:r>
            <a:r>
              <a:rPr lang="nn-NO" dirty="0"/>
              <a:t> takst 3ad.</a:t>
            </a:r>
          </a:p>
          <a:p>
            <a:endParaRPr lang="nn-NO" dirty="0"/>
          </a:p>
          <a:p>
            <a:r>
              <a:rPr lang="nn-NO" dirty="0"/>
              <a:t>Skal </a:t>
            </a:r>
            <a:r>
              <a:rPr lang="nn-NO" dirty="0" err="1"/>
              <a:t>jeg</a:t>
            </a:r>
            <a:r>
              <a:rPr lang="nn-NO" dirty="0"/>
              <a:t> </a:t>
            </a:r>
            <a:r>
              <a:rPr lang="nn-NO" dirty="0" err="1"/>
              <a:t>ikke</a:t>
            </a:r>
            <a:r>
              <a:rPr lang="nn-NO" dirty="0"/>
              <a:t> bruke takst 3c ved </a:t>
            </a:r>
            <a:r>
              <a:rPr lang="nn-NO" dirty="0" err="1"/>
              <a:t>øyeblikkelig</a:t>
            </a:r>
            <a:r>
              <a:rPr lang="nn-NO" dirty="0"/>
              <a:t> hjelp ?</a:t>
            </a:r>
          </a:p>
          <a:p>
            <a:endParaRPr lang="nn-NO" dirty="0"/>
          </a:p>
        </p:txBody>
      </p:sp>
    </p:spTree>
    <p:extLst>
      <p:ext uri="{BB962C8B-B14F-4D97-AF65-F5344CB8AC3E}">
        <p14:creationId xmlns:p14="http://schemas.microsoft.com/office/powerpoint/2010/main" val="2001947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78487-1EEB-FE30-774D-9FABE3DDA4E1}"/>
              </a:ext>
            </a:extLst>
          </p:cNvPr>
          <p:cNvSpPr>
            <a:spLocks noGrp="1"/>
          </p:cNvSpPr>
          <p:nvPr>
            <p:ph type="dt" sz="half" idx="10"/>
          </p:nvPr>
        </p:nvSpPr>
        <p:spPr/>
        <p:txBody>
          <a:bodyPr/>
          <a:lstStyle/>
          <a:p>
            <a:pPr>
              <a:defRPr/>
            </a:pPr>
            <a:endParaRPr lang="en-US"/>
          </a:p>
        </p:txBody>
      </p:sp>
      <p:sp>
        <p:nvSpPr>
          <p:cNvPr id="3" name="Slide Number Placeholder 2">
            <a:extLst>
              <a:ext uri="{FF2B5EF4-FFF2-40B4-BE49-F238E27FC236}">
                <a16:creationId xmlns:a16="http://schemas.microsoft.com/office/drawing/2014/main" id="{23CD9840-3884-98AE-C03C-8D0E1AB98B11}"/>
              </a:ext>
            </a:extLst>
          </p:cNvPr>
          <p:cNvSpPr>
            <a:spLocks noGrp="1"/>
          </p:cNvSpPr>
          <p:nvPr>
            <p:ph type="sldNum" sz="quarter" idx="11"/>
          </p:nvPr>
        </p:nvSpPr>
        <p:spPr/>
        <p:txBody>
          <a:bodyPr/>
          <a:lstStyle/>
          <a:p>
            <a:pPr>
              <a:defRPr/>
            </a:pPr>
            <a:fld id="{207238C7-F4D7-2842-829D-06F27AC36144}" type="slidenum">
              <a:rPr lang="en-US"/>
              <a:pPr>
                <a:defRPr/>
              </a:pPr>
              <a:t>46</a:t>
            </a:fld>
            <a:endParaRPr lang="en-US"/>
          </a:p>
        </p:txBody>
      </p:sp>
      <p:sp>
        <p:nvSpPr>
          <p:cNvPr id="4" name="TekstSylinder 3">
            <a:extLst>
              <a:ext uri="{FF2B5EF4-FFF2-40B4-BE49-F238E27FC236}">
                <a16:creationId xmlns:a16="http://schemas.microsoft.com/office/drawing/2014/main" id="{E9B4EE59-91A0-D14E-0DE4-E7436E033344}"/>
              </a:ext>
            </a:extLst>
          </p:cNvPr>
          <p:cNvSpPr txBox="1"/>
          <p:nvPr/>
        </p:nvSpPr>
        <p:spPr>
          <a:xfrm>
            <a:off x="591756" y="704088"/>
            <a:ext cx="7808976" cy="3724096"/>
          </a:xfrm>
          <a:prstGeom prst="rect">
            <a:avLst/>
          </a:prstGeom>
          <a:noFill/>
        </p:spPr>
        <p:txBody>
          <a:bodyPr wrap="square" rtlCol="0">
            <a:spAutoFit/>
          </a:bodyPr>
          <a:lstStyle/>
          <a:p>
            <a:r>
              <a:rPr lang="nn-NO" sz="1000" i="1" dirty="0">
                <a:latin typeface="Verdana" panose="020B0604030504040204" pitchFamily="34" charset="0"/>
                <a:ea typeface="Verdana" panose="020B0604030504040204" pitchFamily="34" charset="0"/>
              </a:rPr>
              <a:t>Spørsmål:</a:t>
            </a:r>
          </a:p>
          <a:p>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har av og til </a:t>
            </a:r>
            <a:r>
              <a:rPr lang="nn-NO" sz="1000" i="1" dirty="0" err="1">
                <a:latin typeface="Verdana" panose="020B0604030504040204" pitchFamily="34" charset="0"/>
                <a:ea typeface="Verdana" panose="020B0604030504040204" pitchFamily="34" charset="0"/>
              </a:rPr>
              <a:t>pasienter</a:t>
            </a:r>
            <a:r>
              <a:rPr lang="nn-NO" sz="1000" i="1" dirty="0">
                <a:latin typeface="Verdana" panose="020B0604030504040204" pitchFamily="34" charset="0"/>
                <a:ea typeface="Verdana" panose="020B0604030504040204" pitchFamily="34" charset="0"/>
              </a:rPr>
              <a:t> som kommer som </a:t>
            </a:r>
            <a:r>
              <a:rPr lang="nn-NO" sz="1000" i="1" dirty="0" err="1">
                <a:latin typeface="Verdana" panose="020B0604030504040204" pitchFamily="34" charset="0"/>
                <a:ea typeface="Verdana" panose="020B0604030504040204" pitchFamily="34" charset="0"/>
              </a:rPr>
              <a:t>øyeblikkelig</a:t>
            </a:r>
            <a:r>
              <a:rPr lang="nn-NO" sz="1000" i="1" dirty="0">
                <a:latin typeface="Verdana" panose="020B0604030504040204" pitchFamily="34" charset="0"/>
                <a:ea typeface="Verdana" panose="020B0604030504040204" pitchFamily="34" charset="0"/>
              </a:rPr>
              <a:t> hjelp, og har da </a:t>
            </a:r>
            <a:r>
              <a:rPr lang="nn-NO" sz="1000" i="1" dirty="0" err="1">
                <a:latin typeface="Verdana" panose="020B0604030504040204" pitchFamily="34" charset="0"/>
                <a:ea typeface="Verdana" panose="020B0604030504040204" pitchFamily="34" charset="0"/>
              </a:rPr>
              <a:t>ikke</a:t>
            </a:r>
            <a:r>
              <a:rPr lang="nn-NO" sz="1000" i="1" dirty="0">
                <a:latin typeface="Verdana" panose="020B0604030504040204" pitchFamily="34" charset="0"/>
                <a:ea typeface="Verdana" panose="020B0604030504040204" pitchFamily="34" charset="0"/>
              </a:rPr>
              <a:t> </a:t>
            </a:r>
            <a:r>
              <a:rPr lang="nn-NO" sz="1000" i="1" dirty="0" err="1">
                <a:latin typeface="Verdana" panose="020B0604030504040204" pitchFamily="34" charset="0"/>
                <a:ea typeface="Verdana" panose="020B0604030504040204" pitchFamily="34" charset="0"/>
              </a:rPr>
              <a:t>henvisning</a:t>
            </a:r>
            <a:r>
              <a:rPr lang="nn-NO" sz="1000" i="1" dirty="0">
                <a:latin typeface="Verdana" panose="020B0604030504040204" pitchFamily="34" charset="0"/>
                <a:ea typeface="Verdana" panose="020B0604030504040204" pitchFamily="34" charset="0"/>
              </a:rPr>
              <a:t>.  </a:t>
            </a:r>
          </a:p>
          <a:p>
            <a:r>
              <a:rPr lang="nn-NO" sz="1000" i="1" dirty="0">
                <a:latin typeface="Verdana" panose="020B0604030504040204" pitchFamily="34" charset="0"/>
                <a:ea typeface="Verdana" panose="020B0604030504040204" pitchFamily="34" charset="0"/>
              </a:rPr>
              <a:t>Slik </a:t>
            </a:r>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a:t>
            </a:r>
            <a:r>
              <a:rPr lang="nn-NO" sz="1000" i="1" dirty="0" err="1">
                <a:latin typeface="Verdana" panose="020B0604030504040204" pitchFamily="34" charset="0"/>
                <a:ea typeface="Verdana" panose="020B0604030504040204" pitchFamily="34" charset="0"/>
              </a:rPr>
              <a:t>tolker</a:t>
            </a:r>
            <a:r>
              <a:rPr lang="nn-NO" sz="1000" i="1" dirty="0">
                <a:latin typeface="Verdana" panose="020B0604030504040204" pitchFamily="34" charset="0"/>
                <a:ea typeface="Verdana" panose="020B0604030504040204" pitchFamily="34" charset="0"/>
              </a:rPr>
              <a:t> </a:t>
            </a:r>
            <a:r>
              <a:rPr lang="nn-NO" sz="1000" i="1" dirty="0" err="1">
                <a:latin typeface="Verdana" panose="020B0604030504040204" pitchFamily="34" charset="0"/>
                <a:ea typeface="Verdana" panose="020B0604030504040204" pitchFamily="34" charset="0"/>
              </a:rPr>
              <a:t>takstene</a:t>
            </a:r>
            <a:r>
              <a:rPr lang="nn-NO" sz="1000" i="1" dirty="0">
                <a:latin typeface="Verdana" panose="020B0604030504040204" pitchFamily="34" charset="0"/>
                <a:ea typeface="Verdana" panose="020B0604030504040204" pitchFamily="34" charset="0"/>
              </a:rPr>
              <a:t> ville </a:t>
            </a:r>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ved ø-hjelp naturlig ha brukt 3c, 3ad, 4c2 og taksten for </a:t>
            </a:r>
            <a:r>
              <a:rPr lang="nn-NO" sz="1000" i="1" dirty="0" err="1">
                <a:latin typeface="Verdana" panose="020B0604030504040204" pitchFamily="34" charset="0"/>
                <a:ea typeface="Verdana" panose="020B0604030504040204" pitchFamily="34" charset="0"/>
              </a:rPr>
              <a:t>prosedyrene</a:t>
            </a:r>
            <a:r>
              <a:rPr lang="nn-NO" sz="1000" i="1" dirty="0">
                <a:latin typeface="Verdana" panose="020B0604030504040204" pitchFamily="34" charset="0"/>
                <a:ea typeface="Verdana" panose="020B0604030504040204" pitchFamily="34" charset="0"/>
              </a:rPr>
              <a:t> som blir gjort.  </a:t>
            </a:r>
          </a:p>
          <a:p>
            <a:endParaRPr lang="nn-NO" sz="1000" i="1" dirty="0">
              <a:latin typeface="Verdana" panose="020B0604030504040204" pitchFamily="34" charset="0"/>
              <a:ea typeface="Verdana" panose="020B0604030504040204" pitchFamily="34" charset="0"/>
            </a:endParaRPr>
          </a:p>
          <a:p>
            <a:r>
              <a:rPr lang="nn-NO" sz="1000" i="1" dirty="0">
                <a:latin typeface="Verdana" panose="020B0604030504040204" pitchFamily="34" charset="0"/>
                <a:ea typeface="Verdana" panose="020B0604030504040204" pitchFamily="34" charset="0"/>
              </a:rPr>
              <a:t>Men </a:t>
            </a:r>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ser at takst 3c er ugyldig med alle takter </a:t>
            </a:r>
            <a:r>
              <a:rPr lang="nn-NO" sz="1000" i="1" dirty="0" err="1">
                <a:latin typeface="Verdana" panose="020B0604030504040204" pitchFamily="34" charset="0"/>
                <a:ea typeface="Verdana" panose="020B0604030504040204" pitchFamily="34" charset="0"/>
              </a:rPr>
              <a:t>untatt</a:t>
            </a:r>
            <a:r>
              <a:rPr lang="nn-NO" sz="1000" i="1" dirty="0">
                <a:latin typeface="Verdana" panose="020B0604030504040204" pitchFamily="34" charset="0"/>
                <a:ea typeface="Verdana" panose="020B0604030504040204" pitchFamily="34" charset="0"/>
              </a:rPr>
              <a:t> takst 3ad.</a:t>
            </a:r>
          </a:p>
          <a:p>
            <a:endParaRPr lang="nn-NO" sz="1000" i="1" dirty="0">
              <a:latin typeface="Verdana" panose="020B0604030504040204" pitchFamily="34" charset="0"/>
              <a:ea typeface="Verdana" panose="020B0604030504040204" pitchFamily="34" charset="0"/>
            </a:endParaRPr>
          </a:p>
          <a:p>
            <a:r>
              <a:rPr lang="nn-NO" sz="1000" i="1" dirty="0">
                <a:latin typeface="Verdana" panose="020B0604030504040204" pitchFamily="34" charset="0"/>
                <a:ea typeface="Verdana" panose="020B0604030504040204" pitchFamily="34" charset="0"/>
              </a:rPr>
              <a:t>Skal </a:t>
            </a:r>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ikkje bruke takst 3c ved </a:t>
            </a:r>
            <a:r>
              <a:rPr lang="nn-NO" sz="1000" i="1" dirty="0" err="1">
                <a:latin typeface="Verdana" panose="020B0604030504040204" pitchFamily="34" charset="0"/>
                <a:ea typeface="Verdana" panose="020B0604030504040204" pitchFamily="34" charset="0"/>
              </a:rPr>
              <a:t>øyeblikkelig</a:t>
            </a:r>
            <a:r>
              <a:rPr lang="nn-NO" sz="1000" i="1" dirty="0">
                <a:latin typeface="Verdana" panose="020B0604030504040204" pitchFamily="34" charset="0"/>
                <a:ea typeface="Verdana" panose="020B0604030504040204" pitchFamily="34" charset="0"/>
              </a:rPr>
              <a:t> hjelp ?</a:t>
            </a:r>
          </a:p>
          <a:p>
            <a:endParaRPr lang="nn-NO" dirty="0"/>
          </a:p>
          <a:p>
            <a:endParaRPr lang="nn-NO" dirty="0"/>
          </a:p>
          <a:p>
            <a:r>
              <a:rPr lang="nn-NO" sz="1400" b="1" dirty="0"/>
              <a:t>Svar:</a:t>
            </a:r>
          </a:p>
          <a:p>
            <a:r>
              <a:rPr lang="nn-NO" sz="1400" dirty="0"/>
              <a:t>Ved </a:t>
            </a:r>
            <a:r>
              <a:rPr lang="nn-NO" sz="1400" dirty="0" err="1"/>
              <a:t>øyeblikkelig</a:t>
            </a:r>
            <a:r>
              <a:rPr lang="nn-NO" sz="1400" dirty="0"/>
              <a:t> hjelp er det takst 3ad og takst 4c2 som skal </a:t>
            </a:r>
            <a:r>
              <a:rPr lang="nn-NO" sz="1400" dirty="0" err="1"/>
              <a:t>benyttast</a:t>
            </a:r>
            <a:r>
              <a:rPr lang="nn-NO" sz="1400" dirty="0"/>
              <a:t> (pediater skal bruke 4c1), i tillegg til prosedyretakstane.</a:t>
            </a:r>
          </a:p>
          <a:p>
            <a:endParaRPr lang="nn-NO" sz="1400" dirty="0"/>
          </a:p>
          <a:p>
            <a:r>
              <a:rPr lang="nn-NO" sz="1400" dirty="0"/>
              <a:t>Takst 3c skal </a:t>
            </a:r>
            <a:r>
              <a:rPr lang="nn-NO" sz="1400" dirty="0" err="1"/>
              <a:t>brukes</a:t>
            </a:r>
            <a:r>
              <a:rPr lang="nn-NO" sz="1400" dirty="0"/>
              <a:t> der du vel å ta inn en pasient utan </a:t>
            </a:r>
            <a:r>
              <a:rPr lang="nn-NO" sz="1400" dirty="0" err="1"/>
              <a:t>henvisning</a:t>
            </a:r>
            <a:r>
              <a:rPr lang="nn-NO" sz="1400" dirty="0"/>
              <a:t>, men som ikkje er </a:t>
            </a:r>
            <a:r>
              <a:rPr lang="nn-NO" sz="1400" dirty="0" err="1"/>
              <a:t>øyeblikkelig</a:t>
            </a:r>
            <a:r>
              <a:rPr lang="nn-NO" sz="1400" dirty="0"/>
              <a:t> hjelp.  Du kan da ikkje ta andre </a:t>
            </a:r>
            <a:r>
              <a:rPr lang="nn-NO" sz="1400" dirty="0" err="1"/>
              <a:t>takster</a:t>
            </a:r>
            <a:r>
              <a:rPr lang="nn-NO" sz="1400" dirty="0"/>
              <a:t> enn konsultasjonstaksten og takst 3c, som er en </a:t>
            </a:r>
            <a:r>
              <a:rPr lang="nn-NO" sz="1400" dirty="0" err="1"/>
              <a:t>egenbetalingstakst</a:t>
            </a:r>
            <a:r>
              <a:rPr lang="nn-NO" sz="1400" dirty="0"/>
              <a:t> og ikkje vert refundert frå Helfo. Dette fordi vilkåret for refusjon er at pasienten som hovudregel skal vere </a:t>
            </a:r>
            <a:r>
              <a:rPr lang="nn-NO" sz="1400" dirty="0" err="1"/>
              <a:t>henvist</a:t>
            </a:r>
            <a:r>
              <a:rPr lang="nn-NO" sz="1400" dirty="0"/>
              <a:t> for at Helfo skal yte refusjon for </a:t>
            </a:r>
            <a:r>
              <a:rPr lang="nn-NO" sz="1400" dirty="0" err="1"/>
              <a:t>pasienens</a:t>
            </a:r>
            <a:r>
              <a:rPr lang="nn-NO" sz="1400" dirty="0"/>
              <a:t> behandling.</a:t>
            </a:r>
          </a:p>
          <a:p>
            <a:endParaRPr lang="nn-NO" dirty="0"/>
          </a:p>
        </p:txBody>
      </p:sp>
    </p:spTree>
    <p:extLst>
      <p:ext uri="{BB962C8B-B14F-4D97-AF65-F5344CB8AC3E}">
        <p14:creationId xmlns:p14="http://schemas.microsoft.com/office/powerpoint/2010/main" val="1471263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B11DA9-3454-420A-B518-FFB5FF158F27}"/>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AB95C840-78B3-4E36-8FDE-5F6993529EBF}"/>
              </a:ext>
            </a:extLst>
          </p:cNvPr>
          <p:cNvSpPr>
            <a:spLocks noGrp="1"/>
          </p:cNvSpPr>
          <p:nvPr>
            <p:ph type="sldNum" sz="quarter" idx="11"/>
          </p:nvPr>
        </p:nvSpPr>
        <p:spPr/>
        <p:txBody>
          <a:bodyPr/>
          <a:lstStyle/>
          <a:p>
            <a:pPr>
              <a:defRPr/>
            </a:pPr>
            <a:fld id="{207238C7-F4D7-2842-829D-06F27AC36144}" type="slidenum">
              <a:rPr lang="nb-NO" smtClean="0"/>
              <a:pPr>
                <a:defRPr/>
              </a:pPr>
              <a:t>47</a:t>
            </a:fld>
            <a:endParaRPr lang="nb-NO"/>
          </a:p>
        </p:txBody>
      </p:sp>
      <p:sp>
        <p:nvSpPr>
          <p:cNvPr id="5" name="TekstSylinder 4">
            <a:extLst>
              <a:ext uri="{FF2B5EF4-FFF2-40B4-BE49-F238E27FC236}">
                <a16:creationId xmlns:a16="http://schemas.microsoft.com/office/drawing/2014/main" id="{598A6DC0-1534-4C5C-A890-43BEFF1E5222}"/>
              </a:ext>
            </a:extLst>
          </p:cNvPr>
          <p:cNvSpPr txBox="1"/>
          <p:nvPr/>
        </p:nvSpPr>
        <p:spPr>
          <a:xfrm>
            <a:off x="425980" y="1120258"/>
            <a:ext cx="8175812" cy="1797928"/>
          </a:xfrm>
          <a:prstGeom prst="rect">
            <a:avLst/>
          </a:prstGeom>
          <a:noFill/>
        </p:spPr>
        <p:txBody>
          <a:bodyPr wrap="square">
            <a:spAutoFit/>
          </a:bodyPr>
          <a:lstStyle/>
          <a:p>
            <a:r>
              <a:rPr lang="nn-NO" sz="1400" b="1" dirty="0">
                <a:solidFill>
                  <a:srgbClr val="675C53"/>
                </a:solidFill>
                <a:latin typeface="Verdana" pitchFamily="34" charset="0"/>
                <a:ea typeface="ＭＳ Ｐゴシック" charset="-128"/>
              </a:rPr>
              <a:t>Spørsmål</a:t>
            </a:r>
            <a:r>
              <a:rPr lang="nn-NO" sz="1400" dirty="0">
                <a:solidFill>
                  <a:srgbClr val="675C53"/>
                </a:solidFill>
                <a:latin typeface="Verdana" pitchFamily="34" charset="0"/>
                <a:ea typeface="ＭＳ Ｐゴシック" charset="-128"/>
              </a:rPr>
              <a:t>:</a:t>
            </a:r>
          </a:p>
          <a:p>
            <a:pPr>
              <a:spcBef>
                <a:spcPts val="500"/>
              </a:spcBef>
              <a:spcAft>
                <a:spcPts val="500"/>
              </a:spcAft>
            </a:pPr>
            <a:r>
              <a:rPr lang="nb-NO" sz="1200" dirty="0">
                <a:solidFill>
                  <a:srgbClr val="675C53"/>
                </a:solidFill>
                <a:latin typeface="Verdana" pitchFamily="34" charset="0"/>
                <a:ea typeface="ＭＳ Ｐゴシック" charset="-128"/>
              </a:rPr>
              <a:t>«Jeg hadde en pasient som kom til øyeblikkelig hjelpkonsultasjon, og jeg utløste da takst 4c2 når jeg gjorde en fullstendig undersøkelse».  Pasienten må komme til oppfølgingskontroll senere på grunn av samme problemstilling.  </a:t>
            </a:r>
          </a:p>
          <a:p>
            <a:pPr>
              <a:spcBef>
                <a:spcPts val="500"/>
              </a:spcBef>
              <a:spcAft>
                <a:spcPts val="500"/>
              </a:spcAft>
            </a:pPr>
            <a:endParaRPr lang="nb-NO" sz="1200" dirty="0">
              <a:solidFill>
                <a:srgbClr val="675C53"/>
              </a:solidFill>
              <a:latin typeface="Verdana" pitchFamily="34" charset="0"/>
              <a:ea typeface="ＭＳ Ｐゴシック" charset="-128"/>
            </a:endParaRPr>
          </a:p>
          <a:p>
            <a:pPr>
              <a:spcBef>
                <a:spcPts val="500"/>
              </a:spcBef>
              <a:spcAft>
                <a:spcPts val="500"/>
              </a:spcAft>
            </a:pPr>
            <a:r>
              <a:rPr lang="nb-NO" sz="1200" dirty="0">
                <a:solidFill>
                  <a:srgbClr val="675C53"/>
                </a:solidFill>
                <a:latin typeface="Verdana" pitchFamily="34" charset="0"/>
                <a:ea typeface="ＭＳ Ｐゴシック" charset="-128"/>
              </a:rPr>
              <a:t>Trenger jeg henvisning for å kunne utløse takster på oppfølgingskontroller for problemstillingen han opprinnelig kom med som ø-hjelp?»</a:t>
            </a:r>
            <a:endParaRPr lang="nn-NO" sz="1200" dirty="0">
              <a:solidFill>
                <a:srgbClr val="675C53"/>
              </a:solidFill>
              <a:latin typeface="Verdana" pitchFamily="34" charset="0"/>
              <a:ea typeface="ＭＳ Ｐゴシック" charset="-128"/>
            </a:endParaRPr>
          </a:p>
        </p:txBody>
      </p:sp>
    </p:spTree>
    <p:extLst>
      <p:ext uri="{BB962C8B-B14F-4D97-AF65-F5344CB8AC3E}">
        <p14:creationId xmlns:p14="http://schemas.microsoft.com/office/powerpoint/2010/main" val="2424223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B11DA9-3454-420A-B518-FFB5FF158F27}"/>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AB95C840-78B3-4E36-8FDE-5F6993529EBF}"/>
              </a:ext>
            </a:extLst>
          </p:cNvPr>
          <p:cNvSpPr>
            <a:spLocks noGrp="1"/>
          </p:cNvSpPr>
          <p:nvPr>
            <p:ph type="sldNum" sz="quarter" idx="11"/>
          </p:nvPr>
        </p:nvSpPr>
        <p:spPr/>
        <p:txBody>
          <a:bodyPr/>
          <a:lstStyle/>
          <a:p>
            <a:pPr>
              <a:defRPr/>
            </a:pPr>
            <a:fld id="{207238C7-F4D7-2842-829D-06F27AC36144}" type="slidenum">
              <a:rPr lang="nb-NO" smtClean="0"/>
              <a:pPr>
                <a:defRPr/>
              </a:pPr>
              <a:t>48</a:t>
            </a:fld>
            <a:endParaRPr lang="nb-NO"/>
          </a:p>
        </p:txBody>
      </p:sp>
      <p:sp>
        <p:nvSpPr>
          <p:cNvPr id="5" name="TekstSylinder 4">
            <a:extLst>
              <a:ext uri="{FF2B5EF4-FFF2-40B4-BE49-F238E27FC236}">
                <a16:creationId xmlns:a16="http://schemas.microsoft.com/office/drawing/2014/main" id="{598A6DC0-1534-4C5C-A890-43BEFF1E5222}"/>
              </a:ext>
            </a:extLst>
          </p:cNvPr>
          <p:cNvSpPr txBox="1"/>
          <p:nvPr/>
        </p:nvSpPr>
        <p:spPr>
          <a:xfrm>
            <a:off x="484094" y="770400"/>
            <a:ext cx="8175812" cy="3141886"/>
          </a:xfrm>
          <a:prstGeom prst="rect">
            <a:avLst/>
          </a:prstGeom>
          <a:noFill/>
        </p:spPr>
        <p:txBody>
          <a:bodyPr wrap="square">
            <a:spAutoFit/>
          </a:bodyPr>
          <a:lstStyle/>
          <a:p>
            <a:r>
              <a:rPr lang="nn-NO" sz="900" b="1" dirty="0">
                <a:solidFill>
                  <a:srgbClr val="675C53"/>
                </a:solidFill>
                <a:latin typeface="Verdana" pitchFamily="34" charset="0"/>
                <a:ea typeface="ＭＳ Ｐゴシック" charset="-128"/>
              </a:rPr>
              <a:t>Spørsmål</a:t>
            </a:r>
            <a:r>
              <a:rPr lang="nn-NO" sz="900" dirty="0">
                <a:solidFill>
                  <a:srgbClr val="675C53"/>
                </a:solidFill>
                <a:latin typeface="Verdana" pitchFamily="34" charset="0"/>
                <a:ea typeface="ＭＳ Ｐゴシック" charset="-128"/>
              </a:rPr>
              <a:t>:</a:t>
            </a:r>
          </a:p>
          <a:p>
            <a:pPr>
              <a:spcBef>
                <a:spcPts val="500"/>
              </a:spcBef>
              <a:spcAft>
                <a:spcPts val="500"/>
              </a:spcAft>
            </a:pPr>
            <a:r>
              <a:rPr lang="nb-NO" sz="900" dirty="0"/>
              <a:t>«Jeg hadde en pasient som kom til øyeblikkelig hjelpkonsultasjon, og jeg utløste da takst 4c2 når jeg gjorde en fullstendig undersøkelse».  Pasienten må komme til oppfølgingskontroll senere på grunn av samme problemstilling.  </a:t>
            </a:r>
          </a:p>
          <a:p>
            <a:pPr>
              <a:spcBef>
                <a:spcPts val="500"/>
              </a:spcBef>
              <a:spcAft>
                <a:spcPts val="500"/>
              </a:spcAft>
            </a:pPr>
            <a:r>
              <a:rPr lang="nb-NO" sz="900" dirty="0"/>
              <a:t>Trenger jeg henvisning for å kunne utløse takster på oppfølgingskontroller for problemstillingen han opprinnelig kom med som ø-hjelp?»</a:t>
            </a:r>
            <a:endParaRPr lang="nn-NO" sz="900" dirty="0"/>
          </a:p>
          <a:p>
            <a:endParaRPr lang="nn-NO" sz="1800" dirty="0">
              <a:solidFill>
                <a:srgbClr val="675C53"/>
              </a:solidFill>
              <a:latin typeface="Verdana" pitchFamily="34" charset="0"/>
              <a:ea typeface="ＭＳ Ｐゴシック" charset="-128"/>
            </a:endParaRPr>
          </a:p>
          <a:p>
            <a:endParaRPr lang="nn-NO" sz="1200" dirty="0">
              <a:solidFill>
                <a:srgbClr val="675C53"/>
              </a:solidFill>
              <a:latin typeface="Verdana" pitchFamily="34" charset="0"/>
              <a:ea typeface="ＭＳ Ｐゴシック" charset="-128"/>
            </a:endParaRPr>
          </a:p>
          <a:p>
            <a:pPr>
              <a:spcBef>
                <a:spcPts val="500"/>
              </a:spcBef>
              <a:spcAft>
                <a:spcPts val="500"/>
              </a:spcAft>
            </a:pPr>
            <a:r>
              <a:rPr lang="nn-NO" sz="1400" b="1" dirty="0">
                <a:solidFill>
                  <a:srgbClr val="675C53"/>
                </a:solidFill>
                <a:latin typeface="Verdana" pitchFamily="34" charset="0"/>
                <a:ea typeface="ＭＳ Ｐゴシック" charset="-128"/>
              </a:rPr>
              <a:t>Svar:</a:t>
            </a:r>
          </a:p>
          <a:p>
            <a:pPr>
              <a:spcBef>
                <a:spcPts val="500"/>
              </a:spcBef>
              <a:spcAft>
                <a:spcPts val="500"/>
              </a:spcAft>
            </a:pPr>
            <a:r>
              <a:rPr lang="nb-NO" sz="1200" dirty="0">
                <a:solidFill>
                  <a:srgbClr val="675C53"/>
                </a:solidFill>
                <a:latin typeface="Verdana" pitchFamily="34" charset="0"/>
                <a:ea typeface="ＭＳ Ｐゴシック" charset="-128"/>
              </a:rPr>
              <a:t>Nei,  når pasienten kommer som ø-hjelp vil det være likestilt med henvisning.</a:t>
            </a:r>
          </a:p>
          <a:p>
            <a:pPr>
              <a:spcBef>
                <a:spcPts val="500"/>
              </a:spcBef>
              <a:spcAft>
                <a:spcPts val="500"/>
              </a:spcAft>
            </a:pPr>
            <a:r>
              <a:rPr lang="nb-NO" sz="1200" dirty="0">
                <a:solidFill>
                  <a:srgbClr val="675C53"/>
                </a:solidFill>
                <a:latin typeface="Verdana" pitchFamily="34" charset="0"/>
                <a:ea typeface="ＭＳ Ｐゴシック" charset="-128"/>
              </a:rPr>
              <a:t>Merknad B3: «Det kreves ikke henvisning ved øyeblikkelig hjelp og nødvendig oppfølging av denne tilstanden. </a:t>
            </a:r>
          </a:p>
          <a:p>
            <a:pPr>
              <a:spcBef>
                <a:spcPts val="500"/>
              </a:spcBef>
              <a:spcAft>
                <a:spcPts val="500"/>
              </a:spcAft>
            </a:pPr>
            <a:endParaRPr lang="nb-NO" sz="1200" dirty="0">
              <a:solidFill>
                <a:srgbClr val="675C53"/>
              </a:solidFill>
              <a:latin typeface="Verdana" pitchFamily="34" charset="0"/>
              <a:ea typeface="ＭＳ Ｐゴシック" charset="-128"/>
            </a:endParaRPr>
          </a:p>
          <a:p>
            <a:pPr>
              <a:spcBef>
                <a:spcPts val="500"/>
              </a:spcBef>
              <a:spcAft>
                <a:spcPts val="500"/>
              </a:spcAft>
            </a:pPr>
            <a:r>
              <a:rPr lang="nb-NO" sz="1200" dirty="0">
                <a:solidFill>
                  <a:srgbClr val="675C53"/>
                </a:solidFill>
                <a:latin typeface="Verdana" pitchFamily="34" charset="0"/>
                <a:ea typeface="ＭＳ Ｐゴシック" charset="-128"/>
              </a:rPr>
              <a:t>Med øyeblikkelig hjelp menes arbeid innenfor spesialiteten som ikke kan utsettes til neste dag»</a:t>
            </a:r>
            <a:endParaRPr lang="nn-NO" sz="1200" dirty="0">
              <a:solidFill>
                <a:srgbClr val="675C53"/>
              </a:solidFill>
              <a:latin typeface="Verdana" pitchFamily="34" charset="0"/>
              <a:ea typeface="ＭＳ Ｐゴシック" charset="-128"/>
            </a:endParaRPr>
          </a:p>
        </p:txBody>
      </p:sp>
    </p:spTree>
    <p:extLst>
      <p:ext uri="{BB962C8B-B14F-4D97-AF65-F5344CB8AC3E}">
        <p14:creationId xmlns:p14="http://schemas.microsoft.com/office/powerpoint/2010/main" val="2433450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961D623-EC75-430B-BF3C-ACBBC23D456D}"/>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D64C9936-E662-4188-AB84-2DF239B8AA4D}"/>
              </a:ext>
            </a:extLst>
          </p:cNvPr>
          <p:cNvSpPr>
            <a:spLocks noGrp="1"/>
          </p:cNvSpPr>
          <p:nvPr>
            <p:ph type="sldNum" sz="quarter" idx="11"/>
          </p:nvPr>
        </p:nvSpPr>
        <p:spPr/>
        <p:txBody>
          <a:bodyPr/>
          <a:lstStyle/>
          <a:p>
            <a:pPr>
              <a:defRPr/>
            </a:pPr>
            <a:fld id="{207238C7-F4D7-2842-829D-06F27AC36144}" type="slidenum">
              <a:rPr lang="nb-NO" smtClean="0"/>
              <a:pPr>
                <a:defRPr/>
              </a:pPr>
              <a:t>49</a:t>
            </a:fld>
            <a:endParaRPr lang="nb-NO"/>
          </a:p>
        </p:txBody>
      </p:sp>
      <p:sp>
        <p:nvSpPr>
          <p:cNvPr id="4" name="TekstSylinder 3">
            <a:extLst>
              <a:ext uri="{FF2B5EF4-FFF2-40B4-BE49-F238E27FC236}">
                <a16:creationId xmlns:a16="http://schemas.microsoft.com/office/drawing/2014/main" id="{9E39E756-F04D-4990-9395-DE56D177139A}"/>
              </a:ext>
            </a:extLst>
          </p:cNvPr>
          <p:cNvSpPr txBox="1"/>
          <p:nvPr/>
        </p:nvSpPr>
        <p:spPr>
          <a:xfrm>
            <a:off x="739588" y="470647"/>
            <a:ext cx="7503459" cy="3934410"/>
          </a:xfrm>
          <a:prstGeom prst="rect">
            <a:avLst/>
          </a:prstGeom>
          <a:noFill/>
        </p:spPr>
        <p:txBody>
          <a:bodyPr wrap="square" lIns="91440" tIns="45720" rIns="91440" bIns="45720" rtlCol="0" anchor="t">
            <a:spAutoFit/>
          </a:bodyPr>
          <a:lstStyle/>
          <a:p>
            <a:r>
              <a:rPr lang="nn-NO" sz="2800" dirty="0">
                <a:latin typeface="Amasis MT Pro Black" panose="02040A04050005020304" pitchFamily="18" charset="0"/>
              </a:rPr>
              <a:t>Prosedyretakstar</a:t>
            </a:r>
          </a:p>
          <a:p>
            <a:endParaRPr lang="nn-NO" dirty="0"/>
          </a:p>
          <a:p>
            <a:pPr>
              <a:spcBef>
                <a:spcPts val="500"/>
              </a:spcBef>
              <a:spcAft>
                <a:spcPts val="500"/>
              </a:spcAft>
            </a:pPr>
            <a:r>
              <a:rPr lang="nn-NO" sz="1200" dirty="0">
                <a:solidFill>
                  <a:srgbClr val="675C53"/>
                </a:solidFill>
                <a:latin typeface="Verdana" pitchFamily="34" charset="0"/>
                <a:ea typeface="ＭＳ Ｐゴシック" charset="-128"/>
              </a:rPr>
              <a:t>Er takstar som, dersom ikkje anna er nemnt skal brukast i tillegg til ein kontakttakst (enkel pasientkontakt, konsultasjon, sjukebesøk).</a:t>
            </a:r>
          </a:p>
          <a:p>
            <a:pPr>
              <a:spcBef>
                <a:spcPts val="500"/>
              </a:spcBef>
              <a:spcAft>
                <a:spcPts val="500"/>
              </a:spcAft>
            </a:pPr>
            <a:endParaRPr lang="nn-NO" sz="1200" dirty="0">
              <a:solidFill>
                <a:srgbClr val="675C53"/>
              </a:solidFill>
              <a:latin typeface="Verdana" pitchFamily="34" charset="0"/>
              <a:ea typeface="ＭＳ Ｐゴシック" charset="-128"/>
            </a:endParaRPr>
          </a:p>
          <a:p>
            <a:pPr>
              <a:spcBef>
                <a:spcPts val="500"/>
              </a:spcBef>
              <a:spcAft>
                <a:spcPts val="500"/>
              </a:spcAft>
            </a:pPr>
            <a:r>
              <a:rPr lang="nn-NO" sz="1200" dirty="0">
                <a:solidFill>
                  <a:srgbClr val="675C53"/>
                </a:solidFill>
                <a:latin typeface="Verdana" pitchFamily="34" charset="0"/>
                <a:ea typeface="ＭＳ Ｐゴシック" charset="-128"/>
              </a:rPr>
              <a:t>I prosedyretakstane er irekna utgifter til desinfeksjonsmiddel og alminneleg eingongsutstyr i samband med dette.</a:t>
            </a:r>
          </a:p>
          <a:p>
            <a:pPr>
              <a:spcBef>
                <a:spcPts val="500"/>
              </a:spcBef>
              <a:spcAft>
                <a:spcPts val="500"/>
              </a:spcAft>
            </a:pPr>
            <a:endParaRPr lang="nn-NO" sz="1200" dirty="0">
              <a:solidFill>
                <a:srgbClr val="675C53"/>
              </a:solidFill>
              <a:latin typeface="Verdana" pitchFamily="34" charset="0"/>
              <a:ea typeface="ＭＳ Ｐゴシック" charset="-128"/>
            </a:endParaRPr>
          </a:p>
          <a:p>
            <a:pPr>
              <a:spcBef>
                <a:spcPts val="500"/>
              </a:spcBef>
              <a:spcAft>
                <a:spcPts val="500"/>
              </a:spcAft>
            </a:pPr>
            <a:r>
              <a:rPr lang="nn-NO" sz="1200" dirty="0">
                <a:solidFill>
                  <a:srgbClr val="675C53"/>
                </a:solidFill>
                <a:latin typeface="Verdana" pitchFamily="34" charset="0"/>
                <a:ea typeface="ＭＳ Ｐゴシック" charset="-128"/>
              </a:rPr>
              <a:t>Som hovudregel så dekker taksten heile inngrepet, og det kan for eksempel ikkje takast takst for fjerning av føflekk og så ta takst for sår som er behandla med </a:t>
            </a:r>
            <a:r>
              <a:rPr lang="nn-NO" sz="1200" dirty="0" err="1">
                <a:solidFill>
                  <a:srgbClr val="675C53"/>
                </a:solidFill>
                <a:latin typeface="Verdana" pitchFamily="34" charset="0"/>
                <a:ea typeface="ＭＳ Ｐゴシック" charset="-128"/>
              </a:rPr>
              <a:t>sutur</a:t>
            </a:r>
            <a:r>
              <a:rPr lang="nn-NO" sz="1200" dirty="0">
                <a:solidFill>
                  <a:srgbClr val="675C53"/>
                </a:solidFill>
                <a:latin typeface="Verdana" pitchFamily="34" charset="0"/>
                <a:ea typeface="ＭＳ Ｐゴシック" charset="-128"/>
              </a:rPr>
              <a:t> for same inngrep.  Takst for fjerning dekker også </a:t>
            </a:r>
            <a:r>
              <a:rPr lang="nn-NO" sz="1200" dirty="0" err="1">
                <a:solidFill>
                  <a:srgbClr val="675C53"/>
                </a:solidFill>
                <a:latin typeface="Verdana" pitchFamily="34" charset="0"/>
                <a:ea typeface="ＭＳ Ｐゴシック" charset="-128"/>
              </a:rPr>
              <a:t>sutur</a:t>
            </a:r>
            <a:r>
              <a:rPr lang="nn-NO" sz="1200" dirty="0">
                <a:solidFill>
                  <a:srgbClr val="675C53"/>
                </a:solidFill>
                <a:latin typeface="Verdana" pitchFamily="34" charset="0"/>
                <a:ea typeface="ＭＳ Ｐゴシック" charset="-128"/>
              </a:rPr>
              <a:t> av såret</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endParaRPr lang="nn-NO" dirty="0"/>
          </a:p>
        </p:txBody>
      </p:sp>
    </p:spTree>
    <p:extLst>
      <p:ext uri="{BB962C8B-B14F-4D97-AF65-F5344CB8AC3E}">
        <p14:creationId xmlns:p14="http://schemas.microsoft.com/office/powerpoint/2010/main" val="98938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tel 1"/>
          <p:cNvSpPr>
            <a:spLocks noGrp="1"/>
          </p:cNvSpPr>
          <p:nvPr>
            <p:ph type="title"/>
          </p:nvPr>
        </p:nvSpPr>
        <p:spPr/>
        <p:txBody>
          <a:bodyPr/>
          <a:lstStyle/>
          <a:p>
            <a:r>
              <a:rPr lang="nb-NO" altLang="nb-NO"/>
              <a:t>Normaltariffen tjener flere formål</a:t>
            </a:r>
          </a:p>
        </p:txBody>
      </p:sp>
      <p:sp>
        <p:nvSpPr>
          <p:cNvPr id="28675" name="Plassholder for innhold 2"/>
          <p:cNvSpPr>
            <a:spLocks noGrp="1"/>
          </p:cNvSpPr>
          <p:nvPr>
            <p:ph idx="1"/>
          </p:nvPr>
        </p:nvSpPr>
        <p:spPr/>
        <p:txBody>
          <a:bodyPr/>
          <a:lstStyle/>
          <a:p>
            <a:r>
              <a:rPr lang="nb-NO" altLang="nb-NO" sz="2000" dirty="0"/>
              <a:t>For staten: Finansiering av virksomhet – produksjon og utgiftskontroll</a:t>
            </a:r>
          </a:p>
          <a:p>
            <a:endParaRPr lang="nb-NO" altLang="nb-NO" sz="2000" dirty="0"/>
          </a:p>
          <a:p>
            <a:r>
              <a:rPr lang="nb-NO" altLang="nb-NO" sz="2000" dirty="0"/>
              <a:t>For legen: Inntekt – forutsigbarhet og tilfredsstillende utvikling</a:t>
            </a:r>
          </a:p>
          <a:p>
            <a:endParaRPr lang="nb-NO" altLang="nb-NO" sz="2000" dirty="0"/>
          </a:p>
          <a:p>
            <a:r>
              <a:rPr lang="nb-NO" altLang="nb-NO" sz="2000" dirty="0"/>
              <a:t>Men også: Helsepolitisk virkemiddel, prioriteringseffekter (også utilsiktede), regulering av aktivitet/prosedyrer og egenandelsnivå</a:t>
            </a:r>
            <a:r>
              <a:rPr lang="nb-NO" altLang="nb-NO" dirty="0"/>
              <a:t>.</a:t>
            </a:r>
          </a:p>
        </p:txBody>
      </p:sp>
    </p:spTree>
    <p:extLst>
      <p:ext uri="{BB962C8B-B14F-4D97-AF65-F5344CB8AC3E}">
        <p14:creationId xmlns:p14="http://schemas.microsoft.com/office/powerpoint/2010/main" val="706004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p:cNvSpPr txBox="1">
            <a:spLocks/>
          </p:cNvSpPr>
          <p:nvPr/>
        </p:nvSpPr>
        <p:spPr>
          <a:xfrm>
            <a:off x="377301" y="282584"/>
            <a:ext cx="8229600" cy="4572880"/>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SzPct val="100000"/>
              <a:buBlip>
                <a:blip r:embed="rId3"/>
              </a:buBlip>
              <a:defRPr sz="2000" kern="1200">
                <a:solidFill>
                  <a:srgbClr val="675C53"/>
                </a:solidFill>
                <a:latin typeface="Verdana"/>
                <a:ea typeface="ＭＳ Ｐゴシック" pitchFamily="90" charset="-128"/>
                <a:cs typeface="Verdana"/>
              </a:defRPr>
            </a:lvl1pPr>
            <a:lvl2pPr marL="742950" indent="-285750" algn="l" defTabSz="457200" rtl="0" eaLnBrk="0" fontAlgn="base" hangingPunct="0">
              <a:spcBef>
                <a:spcPct val="20000"/>
              </a:spcBef>
              <a:spcAft>
                <a:spcPct val="0"/>
              </a:spcAft>
              <a:buFont typeface="Arial" charset="0"/>
              <a:buChar char="–"/>
              <a:defRPr sz="2800" kern="1200">
                <a:solidFill>
                  <a:srgbClr val="675C53"/>
                </a:solidFill>
                <a:latin typeface="Verdana"/>
                <a:ea typeface="ＭＳ Ｐゴシック" pitchFamily="90" charset="-128"/>
                <a:cs typeface="Verdana"/>
              </a:defRPr>
            </a:lvl2pPr>
            <a:lvl3pPr marL="1143000" indent="-228600" algn="l" defTabSz="457200" rtl="0" eaLnBrk="0" fontAlgn="base" hangingPunct="0">
              <a:spcBef>
                <a:spcPct val="20000"/>
              </a:spcBef>
              <a:spcAft>
                <a:spcPct val="0"/>
              </a:spcAft>
              <a:buFont typeface="Arial" charset="0"/>
              <a:buChar char="•"/>
              <a:defRPr sz="1600" kern="1200">
                <a:solidFill>
                  <a:srgbClr val="675C53"/>
                </a:solidFill>
                <a:latin typeface="Verdana"/>
                <a:ea typeface="ＭＳ Ｐゴシック" pitchFamily="90" charset="-128"/>
                <a:cs typeface="Verdana"/>
              </a:defRPr>
            </a:lvl3pPr>
            <a:lvl4pPr marL="1600200" indent="-228600" algn="l" defTabSz="457200" rtl="0" eaLnBrk="0" fontAlgn="base" hangingPunct="0">
              <a:spcBef>
                <a:spcPct val="20000"/>
              </a:spcBef>
              <a:spcAft>
                <a:spcPct val="0"/>
              </a:spcAft>
              <a:buFont typeface="Arial" charset="0"/>
              <a:buChar char="–"/>
              <a:defRPr sz="1400" kern="1200">
                <a:solidFill>
                  <a:srgbClr val="675C53"/>
                </a:solidFill>
                <a:latin typeface="Verdana"/>
                <a:ea typeface="ＭＳ Ｐゴシック" pitchFamily="90" charset="-128"/>
                <a:cs typeface="Verdana"/>
              </a:defRPr>
            </a:lvl4pPr>
            <a:lvl5pPr marL="2057400" indent="-228600" algn="l" defTabSz="457200" rtl="0" eaLnBrk="0" fontAlgn="base" hangingPunct="0">
              <a:spcBef>
                <a:spcPct val="20000"/>
              </a:spcBef>
              <a:spcAft>
                <a:spcPct val="0"/>
              </a:spcAft>
              <a:buFont typeface="Arial" charset="0"/>
              <a:buChar char="»"/>
              <a:defRPr sz="1200" kern="1200">
                <a:solidFill>
                  <a:srgbClr val="675C53"/>
                </a:solidFill>
                <a:latin typeface="Verdana"/>
                <a:ea typeface="ＭＳ Ｐゴシック" pitchFamily="90"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n-NO" sz="1600" b="1" dirty="0">
                <a:latin typeface="Verdana" pitchFamily="34" charset="0"/>
                <a:ea typeface="ＭＳ Ｐゴシック" charset="-128"/>
                <a:cs typeface="Verdana" pitchFamily="34" charset="0"/>
              </a:rPr>
              <a:t>10 takstane + merknad B5</a:t>
            </a:r>
          </a:p>
          <a:p>
            <a:pPr lvl="1"/>
            <a:r>
              <a:rPr lang="nn-NO" sz="1200" dirty="0">
                <a:latin typeface="Verdana" pitchFamily="34" charset="0"/>
                <a:ea typeface="ＭＳ Ｐゴシック" charset="-128"/>
                <a:cs typeface="Verdana" pitchFamily="34" charset="0"/>
              </a:rPr>
              <a:t>10 takstane kan </a:t>
            </a:r>
            <a:r>
              <a:rPr lang="nn-NO" sz="1200" dirty="0" err="1">
                <a:latin typeface="Verdana" pitchFamily="34" charset="0"/>
                <a:ea typeface="ＭＳ Ｐゴシック" charset="-128"/>
                <a:cs typeface="Verdana" pitchFamily="34" charset="0"/>
              </a:rPr>
              <a:t>kun</a:t>
            </a:r>
            <a:r>
              <a:rPr lang="nn-NO" sz="1200" dirty="0">
                <a:latin typeface="Verdana" pitchFamily="34" charset="0"/>
                <a:ea typeface="ＭＳ Ｐゴシック" charset="-128"/>
                <a:cs typeface="Verdana" pitchFamily="34" charset="0"/>
              </a:rPr>
              <a:t> krevjast ved dei </a:t>
            </a:r>
            <a:r>
              <a:rPr lang="nn-NO" sz="1200" dirty="0" err="1">
                <a:latin typeface="Verdana" pitchFamily="34" charset="0"/>
                <a:ea typeface="ＭＳ Ｐゴシック" charset="-128"/>
                <a:cs typeface="Verdana" pitchFamily="34" charset="0"/>
              </a:rPr>
              <a:t>prosedyrene</a:t>
            </a:r>
            <a:r>
              <a:rPr lang="nn-NO" sz="1200" dirty="0">
                <a:latin typeface="Verdana" pitchFamily="34" charset="0"/>
                <a:ea typeface="ＭＳ Ｐゴシック" charset="-128"/>
                <a:cs typeface="Verdana" pitchFamily="34" charset="0"/>
              </a:rPr>
              <a:t> som står </a:t>
            </a:r>
            <a:r>
              <a:rPr lang="nn-NO" sz="1200" dirty="0" err="1">
                <a:latin typeface="Verdana" pitchFamily="34" charset="0"/>
                <a:ea typeface="ＭＳ Ｐゴシック" charset="-128"/>
                <a:cs typeface="Verdana" pitchFamily="34" charset="0"/>
              </a:rPr>
              <a:t>opplista</a:t>
            </a:r>
            <a:r>
              <a:rPr lang="nn-NO" sz="1200" dirty="0">
                <a:latin typeface="Verdana" pitchFamily="34" charset="0"/>
                <a:ea typeface="ＭＳ Ｐゴシック" charset="-128"/>
                <a:cs typeface="Verdana" pitchFamily="34" charset="0"/>
              </a:rPr>
              <a:t> i forskrifta</a:t>
            </a:r>
          </a:p>
          <a:p>
            <a:pPr lvl="1"/>
            <a:endParaRPr lang="nn-NO" sz="1200" dirty="0">
              <a:latin typeface="Verdana" pitchFamily="34" charset="0"/>
              <a:ea typeface="ＭＳ Ｐゴシック" charset="-128"/>
              <a:cs typeface="Verdana" pitchFamily="34" charset="0"/>
            </a:endParaRPr>
          </a:p>
          <a:p>
            <a:pPr lvl="1"/>
            <a:r>
              <a:rPr lang="nn-NO" sz="1200" dirty="0">
                <a:latin typeface="Verdana" pitchFamily="34" charset="0"/>
                <a:ea typeface="ＭＳ Ｐゴシック" charset="-128"/>
                <a:cs typeface="Verdana" pitchFamily="34" charset="0"/>
              </a:rPr>
              <a:t>Kan repeterast om det er fleire ulike inngrep/</a:t>
            </a:r>
            <a:r>
              <a:rPr lang="nn-NO" sz="1200" dirty="0" err="1">
                <a:latin typeface="Verdana" pitchFamily="34" charset="0"/>
                <a:ea typeface="ＭＳ Ｐゴシック" charset="-128"/>
                <a:cs typeface="Verdana" pitchFamily="34" charset="0"/>
              </a:rPr>
              <a:t>prosedyrer</a:t>
            </a:r>
            <a:r>
              <a:rPr lang="nn-NO" sz="1200" dirty="0">
                <a:latin typeface="Verdana" pitchFamily="34" charset="0"/>
                <a:ea typeface="ＭＳ Ｐゴシック" charset="-128"/>
                <a:cs typeface="Verdana" pitchFamily="34" charset="0"/>
              </a:rPr>
              <a:t> som er gjort</a:t>
            </a:r>
          </a:p>
          <a:p>
            <a:pPr lvl="1"/>
            <a:endParaRPr lang="nn-NO" sz="1200" dirty="0">
              <a:latin typeface="Verdana" pitchFamily="34" charset="0"/>
              <a:ea typeface="ＭＳ Ｐゴシック" charset="-128"/>
              <a:cs typeface="Verdana" pitchFamily="34" charset="0"/>
            </a:endParaRPr>
          </a:p>
          <a:p>
            <a:pPr lvl="1"/>
            <a:r>
              <a:rPr lang="nn-NO" sz="1200" dirty="0">
                <a:ea typeface="ＭＳ Ｐゴシック"/>
                <a:cs typeface="Verdana" pitchFamily="34" charset="0"/>
              </a:rPr>
              <a:t>Pasienten kan også belastast for utgifter til materiell eller legemiddel som ikkje vert dekt av 10-takstane (merknad B5), for eksempel gips, spiral, kateter, vaksiner, legemiddel, </a:t>
            </a:r>
            <a:r>
              <a:rPr lang="nn-NO" sz="1200" dirty="0" err="1">
                <a:ea typeface="ＭＳ Ｐゴシック"/>
                <a:cs typeface="Verdana" pitchFamily="34" charset="0"/>
              </a:rPr>
              <a:t>ortoser</a:t>
            </a:r>
            <a:r>
              <a:rPr lang="nn-NO" sz="1200" dirty="0">
                <a:ea typeface="ＭＳ Ｐゴシック"/>
                <a:cs typeface="Verdana" pitchFamily="34" charset="0"/>
              </a:rPr>
              <a:t> og liknande.  </a:t>
            </a:r>
          </a:p>
          <a:p>
            <a:pPr lvl="1"/>
            <a:endParaRPr lang="nn-NO" sz="1200" dirty="0">
              <a:ea typeface="ＭＳ Ｐゴシック"/>
              <a:cs typeface="Verdana" pitchFamily="34" charset="0"/>
            </a:endParaRPr>
          </a:p>
          <a:p>
            <a:pPr lvl="1"/>
            <a:r>
              <a:rPr lang="nn-NO" sz="1200" dirty="0">
                <a:ea typeface="ＭＳ Ｐゴシック"/>
                <a:cs typeface="Verdana" pitchFamily="34" charset="0"/>
              </a:rPr>
              <a:t>Det er berre medikament, vaksiner og eingongsutstyr som ikkje naturlig høyrer til i undersøkings- og behandlingstakstane det kan krevjast betaling for og </a:t>
            </a:r>
            <a:r>
              <a:rPr lang="nn-NO" sz="1200" b="1" dirty="0">
                <a:ea typeface="ＭＳ Ｐゴシック"/>
                <a:cs typeface="Verdana" pitchFamily="34" charset="0"/>
              </a:rPr>
              <a:t>på dei </a:t>
            </a:r>
            <a:r>
              <a:rPr lang="nn-NO" sz="1200" b="1" dirty="0" err="1">
                <a:ea typeface="ＭＳ Ｐゴシック"/>
                <a:cs typeface="Verdana" pitchFamily="34" charset="0"/>
              </a:rPr>
              <a:t>prosedyrer</a:t>
            </a:r>
            <a:r>
              <a:rPr lang="nn-NO" sz="1200" b="1" dirty="0">
                <a:ea typeface="ＭＳ Ｐゴシック"/>
                <a:cs typeface="Verdana" pitchFamily="34" charset="0"/>
              </a:rPr>
              <a:t> som er </a:t>
            </a:r>
            <a:r>
              <a:rPr lang="nn-NO" sz="1200" b="1" dirty="0" err="1">
                <a:ea typeface="ＭＳ Ｐゴシック"/>
                <a:cs typeface="Verdana" pitchFamily="34" charset="0"/>
              </a:rPr>
              <a:t>nevnt</a:t>
            </a:r>
            <a:r>
              <a:rPr lang="nn-NO" sz="1200" b="1" dirty="0">
                <a:ea typeface="ＭＳ Ｐゴシック"/>
                <a:cs typeface="Verdana" pitchFamily="34" charset="0"/>
              </a:rPr>
              <a:t> i 10-takstane.</a:t>
            </a:r>
          </a:p>
          <a:p>
            <a:pPr lvl="1"/>
            <a:endParaRPr lang="nn-NO" sz="1200" dirty="0">
              <a:latin typeface="Verdana" pitchFamily="34" charset="0"/>
              <a:ea typeface="ＭＳ Ｐゴシック" charset="-128"/>
              <a:cs typeface="Verdana" pitchFamily="34" charset="0"/>
            </a:endParaRPr>
          </a:p>
          <a:p>
            <a:pPr marL="457200" lvl="1" indent="0">
              <a:buNone/>
            </a:pPr>
            <a:r>
              <a:rPr lang="nn-NO" sz="1200" dirty="0" err="1">
                <a:latin typeface="Verdana" pitchFamily="34" charset="0"/>
                <a:ea typeface="ＭＳ Ｐゴシック" charset="-128"/>
                <a:cs typeface="Verdana" pitchFamily="34" charset="0"/>
              </a:rPr>
              <a:t>Alminnelig</a:t>
            </a:r>
            <a:r>
              <a:rPr lang="nn-NO" sz="1200" dirty="0">
                <a:latin typeface="Verdana" pitchFamily="34" charset="0"/>
                <a:ea typeface="ＭＳ Ｐゴシック" charset="-128"/>
                <a:cs typeface="Verdana" pitchFamily="34" charset="0"/>
              </a:rPr>
              <a:t> forbruksmateriell som sprøyter, gummihanskar, klutar og liknande som høyrer til den grunnleggande drifta av eit legekontor kan ikkje legen krevje betaling for av pasienten</a:t>
            </a:r>
          </a:p>
          <a:p>
            <a:pPr marL="457200" lvl="1" indent="0">
              <a:buNone/>
            </a:pPr>
            <a:endParaRPr lang="nn-NO" sz="1200" dirty="0">
              <a:latin typeface="Verdana" pitchFamily="34" charset="0"/>
              <a:ea typeface="ＭＳ Ｐゴシック" charset="-128"/>
              <a:cs typeface="Verdana" pitchFamily="34" charset="0"/>
            </a:endParaRPr>
          </a:p>
          <a:p>
            <a:pPr marL="457200" lvl="1" indent="0">
              <a:buNone/>
            </a:pPr>
            <a:r>
              <a:rPr lang="nn-NO" sz="1200" dirty="0">
                <a:latin typeface="Verdana" pitchFamily="34" charset="0"/>
                <a:ea typeface="ＭＳ Ｐゴシック" charset="-128"/>
                <a:cs typeface="Verdana" pitchFamily="34" charset="0"/>
              </a:rPr>
              <a:t>Ein lege med avtale med RHF må </a:t>
            </a:r>
            <a:r>
              <a:rPr lang="nn-NO" sz="1200" dirty="0" err="1">
                <a:latin typeface="Verdana" pitchFamily="34" charset="0"/>
                <a:ea typeface="ＭＳ Ｐゴシック" charset="-128"/>
                <a:cs typeface="Verdana" pitchFamily="34" charset="0"/>
              </a:rPr>
              <a:t>forholde</a:t>
            </a:r>
            <a:r>
              <a:rPr lang="nn-NO" sz="1200" dirty="0">
                <a:latin typeface="Verdana" pitchFamily="34" charset="0"/>
                <a:ea typeface="ＭＳ Ｐゴシック" charset="-128"/>
                <a:cs typeface="Verdana" pitchFamily="34" charset="0"/>
              </a:rPr>
              <a:t> seg til dei eigendelane og det regelverket som er fastsett i takstforskrifta. Dette gå fram av både forskrift og rammeavtale</a:t>
            </a:r>
          </a:p>
          <a:p>
            <a:pPr marL="457200" lvl="1" indent="0">
              <a:buNone/>
            </a:pPr>
            <a:endParaRPr lang="nn-NO" sz="1200" dirty="0">
              <a:latin typeface="Verdana" pitchFamily="34" charset="0"/>
              <a:ea typeface="ＭＳ Ｐゴシック" charset="-128"/>
              <a:cs typeface="Verdana" pitchFamily="34" charset="0"/>
            </a:endParaRPr>
          </a:p>
          <a:p>
            <a:pPr marL="457200" lvl="1" indent="0">
              <a:buNone/>
            </a:pPr>
            <a:r>
              <a:rPr lang="nn-NO" sz="1200" dirty="0">
                <a:latin typeface="Verdana" pitchFamily="34" charset="0"/>
                <a:ea typeface="ＭＳ Ｐゴシック" charset="-128"/>
                <a:cs typeface="Verdana" pitchFamily="34" charset="0"/>
              </a:rPr>
              <a:t>Det kan ikkje krevjast betaling frå pasienten for å kompensere for dyrt innkjøpt utstyr som ikkje har takst eller der taksten ikkje dekker kostnaden med prosedyren</a:t>
            </a:r>
          </a:p>
          <a:p>
            <a:pPr marL="457200" lvl="1" indent="0">
              <a:buNone/>
            </a:pPr>
            <a:endParaRPr lang="nn-NO" sz="1200" dirty="0">
              <a:latin typeface="Verdana" pitchFamily="34" charset="0"/>
              <a:ea typeface="ＭＳ Ｐゴシック" charset="-128"/>
              <a:cs typeface="Verdana" pitchFamily="34" charset="0"/>
            </a:endParaRPr>
          </a:p>
          <a:p>
            <a:pPr marL="457200" lvl="1" indent="0">
              <a:buNone/>
            </a:pPr>
            <a:endParaRPr lang="nn-NO" sz="1200" dirty="0">
              <a:latin typeface="Verdana" pitchFamily="34" charset="0"/>
              <a:ea typeface="ＭＳ Ｐゴシック" charset="-128"/>
              <a:cs typeface="Verdana" pitchFamily="34" charset="0"/>
            </a:endParaRPr>
          </a:p>
          <a:p>
            <a:pPr marL="457200" lvl="1" indent="0">
              <a:buNone/>
            </a:pPr>
            <a:endParaRPr lang="nn-NO" dirty="0"/>
          </a:p>
        </p:txBody>
      </p:sp>
    </p:spTree>
    <p:extLst>
      <p:ext uri="{BB962C8B-B14F-4D97-AF65-F5344CB8AC3E}">
        <p14:creationId xmlns:p14="http://schemas.microsoft.com/office/powerpoint/2010/main" val="1380879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16F23D5-5A2D-4EA0-A1A2-FB14342AF733}"/>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06D4CFCF-FEB8-4B96-9A21-D7B86A5B59BE}"/>
              </a:ext>
            </a:extLst>
          </p:cNvPr>
          <p:cNvSpPr>
            <a:spLocks noGrp="1"/>
          </p:cNvSpPr>
          <p:nvPr>
            <p:ph type="sldNum" sz="quarter" idx="11"/>
          </p:nvPr>
        </p:nvSpPr>
        <p:spPr/>
        <p:txBody>
          <a:bodyPr/>
          <a:lstStyle/>
          <a:p>
            <a:pPr>
              <a:defRPr/>
            </a:pPr>
            <a:fld id="{207238C7-F4D7-2842-829D-06F27AC36144}" type="slidenum">
              <a:rPr lang="nb-NO" smtClean="0"/>
              <a:pPr>
                <a:defRPr/>
              </a:pPr>
              <a:t>51</a:t>
            </a:fld>
            <a:endParaRPr lang="nb-NO"/>
          </a:p>
        </p:txBody>
      </p:sp>
      <p:sp>
        <p:nvSpPr>
          <p:cNvPr id="4" name="TekstSylinder 3">
            <a:extLst>
              <a:ext uri="{FF2B5EF4-FFF2-40B4-BE49-F238E27FC236}">
                <a16:creationId xmlns:a16="http://schemas.microsoft.com/office/drawing/2014/main" id="{9DAB7693-F324-432B-A0E7-FB9638C1E3EF}"/>
              </a:ext>
            </a:extLst>
          </p:cNvPr>
          <p:cNvSpPr txBox="1"/>
          <p:nvPr/>
        </p:nvSpPr>
        <p:spPr>
          <a:xfrm>
            <a:off x="441016" y="1304787"/>
            <a:ext cx="8261968" cy="1572225"/>
          </a:xfrm>
          <a:prstGeom prst="rect">
            <a:avLst/>
          </a:prstGeom>
          <a:noFill/>
        </p:spPr>
        <p:txBody>
          <a:bodyPr wrap="square" rtlCol="0">
            <a:spAutoFit/>
          </a:bodyPr>
          <a:lstStyle/>
          <a:p>
            <a:pPr>
              <a:spcBef>
                <a:spcPts val="500"/>
              </a:spcBef>
              <a:spcAft>
                <a:spcPts val="500"/>
              </a:spcAft>
            </a:pPr>
            <a:r>
              <a:rPr lang="nn-NO" sz="1400" b="1" dirty="0"/>
              <a:t>Spørsmål:</a:t>
            </a:r>
            <a:br>
              <a:rPr lang="nn-NO" sz="1400" dirty="0"/>
            </a:br>
            <a:r>
              <a:rPr lang="nb-NO" sz="1200" dirty="0">
                <a:solidFill>
                  <a:srgbClr val="675C53"/>
                </a:solidFill>
                <a:latin typeface="Verdana" pitchFamily="34" charset="0"/>
                <a:ea typeface="ＭＳ Ｐゴシック" charset="-128"/>
              </a:rPr>
              <a:t>Når skal 10 c brukast?</a:t>
            </a:r>
          </a:p>
          <a:p>
            <a:endParaRPr lang="nn-NO" sz="1400" dirty="0"/>
          </a:p>
          <a:p>
            <a:endParaRPr lang="nn-NO" sz="1400" dirty="0"/>
          </a:p>
          <a:p>
            <a:pPr lvl="1"/>
            <a:br>
              <a:rPr lang="nn-NO" dirty="0"/>
            </a:br>
            <a:endParaRPr lang="nn-NO" dirty="0"/>
          </a:p>
        </p:txBody>
      </p:sp>
    </p:spTree>
    <p:extLst>
      <p:ext uri="{BB962C8B-B14F-4D97-AF65-F5344CB8AC3E}">
        <p14:creationId xmlns:p14="http://schemas.microsoft.com/office/powerpoint/2010/main" val="1709923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16F23D5-5A2D-4EA0-A1A2-FB14342AF733}"/>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06D4CFCF-FEB8-4B96-9A21-D7B86A5B59BE}"/>
              </a:ext>
            </a:extLst>
          </p:cNvPr>
          <p:cNvSpPr>
            <a:spLocks noGrp="1"/>
          </p:cNvSpPr>
          <p:nvPr>
            <p:ph type="sldNum" sz="quarter" idx="11"/>
          </p:nvPr>
        </p:nvSpPr>
        <p:spPr/>
        <p:txBody>
          <a:bodyPr/>
          <a:lstStyle/>
          <a:p>
            <a:pPr>
              <a:defRPr/>
            </a:pPr>
            <a:fld id="{207238C7-F4D7-2842-829D-06F27AC36144}" type="slidenum">
              <a:rPr lang="nb-NO" smtClean="0"/>
              <a:pPr>
                <a:defRPr/>
              </a:pPr>
              <a:t>52</a:t>
            </a:fld>
            <a:endParaRPr lang="nb-NO"/>
          </a:p>
        </p:txBody>
      </p:sp>
      <p:sp>
        <p:nvSpPr>
          <p:cNvPr id="4" name="TekstSylinder 3">
            <a:extLst>
              <a:ext uri="{FF2B5EF4-FFF2-40B4-BE49-F238E27FC236}">
                <a16:creationId xmlns:a16="http://schemas.microsoft.com/office/drawing/2014/main" id="{9DAB7693-F324-432B-A0E7-FB9638C1E3EF}"/>
              </a:ext>
            </a:extLst>
          </p:cNvPr>
          <p:cNvSpPr txBox="1"/>
          <p:nvPr/>
        </p:nvSpPr>
        <p:spPr>
          <a:xfrm>
            <a:off x="356050" y="501706"/>
            <a:ext cx="8261968" cy="3631763"/>
          </a:xfrm>
          <a:prstGeom prst="rect">
            <a:avLst/>
          </a:prstGeom>
          <a:noFill/>
        </p:spPr>
        <p:txBody>
          <a:bodyPr wrap="square" rtlCol="0">
            <a:spAutoFit/>
          </a:bodyPr>
          <a:lstStyle/>
          <a:p>
            <a:r>
              <a:rPr lang="nn-NO" sz="900" b="1" i="1" dirty="0"/>
              <a:t>Spørsmål:</a:t>
            </a:r>
            <a:br>
              <a:rPr lang="nn-NO" sz="900" i="1" dirty="0"/>
            </a:br>
            <a:r>
              <a:rPr lang="nb-NO" sz="900" i="1" kern="150" dirty="0">
                <a:effectLst/>
                <a:latin typeface="Liberation Serif"/>
                <a:ea typeface="SimSun" panose="02010600030101010101" pitchFamily="2" charset="-122"/>
                <a:cs typeface="Arial" panose="020B0604020202020204" pitchFamily="34" charset="0"/>
              </a:rPr>
              <a:t>Når skal 10 c brukes?</a:t>
            </a:r>
          </a:p>
          <a:p>
            <a:endParaRPr lang="nn-NO" sz="1400" dirty="0"/>
          </a:p>
          <a:p>
            <a:endParaRPr lang="nn-NO" sz="1400" dirty="0"/>
          </a:p>
          <a:p>
            <a:r>
              <a:rPr lang="nn-NO" sz="1400" b="1" dirty="0"/>
              <a:t>Svar:</a:t>
            </a:r>
          </a:p>
          <a:p>
            <a:endParaRPr lang="nn-NO" sz="1400" b="1" dirty="0">
              <a:solidFill>
                <a:srgbClr val="675C53"/>
              </a:solidFill>
              <a:latin typeface="Verdana" pitchFamily="34" charset="0"/>
              <a:ea typeface="ＭＳ Ｐゴシック" charset="-128"/>
            </a:endParaRPr>
          </a:p>
          <a:p>
            <a:r>
              <a:rPr lang="nn-NO" sz="1200" dirty="0">
                <a:solidFill>
                  <a:srgbClr val="675C53"/>
                </a:solidFill>
                <a:latin typeface="Verdana" pitchFamily="34" charset="0"/>
                <a:ea typeface="ＭＳ Ｐゴシック" charset="-128"/>
              </a:rPr>
              <a:t>Takst 10 skal brukast der ein har brukt forbruksmateriell ved dei </a:t>
            </a:r>
            <a:r>
              <a:rPr lang="nn-NO" sz="1200" dirty="0" err="1">
                <a:solidFill>
                  <a:srgbClr val="675C53"/>
                </a:solidFill>
                <a:latin typeface="Verdana" pitchFamily="34" charset="0"/>
                <a:ea typeface="ＭＳ Ｐゴシック" charset="-128"/>
              </a:rPr>
              <a:t>prosedyrene</a:t>
            </a:r>
            <a:r>
              <a:rPr lang="nn-NO" sz="1200" dirty="0">
                <a:solidFill>
                  <a:srgbClr val="675C53"/>
                </a:solidFill>
                <a:latin typeface="Verdana" pitchFamily="34" charset="0"/>
                <a:ea typeface="ＭＳ Ｐゴシック" charset="-128"/>
              </a:rPr>
              <a:t> som er lista opp under takst 10c.</a:t>
            </a:r>
          </a:p>
          <a:p>
            <a:pPr lvl="1" eaLnBrk="0" hangingPunct="0">
              <a:spcBef>
                <a:spcPct val="20000"/>
              </a:spcBef>
            </a:pPr>
            <a:endParaRPr lang="nn-NO" sz="1200" dirty="0">
              <a:solidFill>
                <a:srgbClr val="675C53"/>
              </a:solidFill>
              <a:latin typeface="Verdana" pitchFamily="34" charset="0"/>
              <a:ea typeface="ＭＳ Ｐゴシック" charset="-128"/>
            </a:endParaRPr>
          </a:p>
          <a:p>
            <a:pPr lvl="1" eaLnBrk="0" hangingPunct="0">
              <a:lnSpc>
                <a:spcPct val="120000"/>
              </a:lnSpc>
              <a:spcBef>
                <a:spcPct val="20000"/>
              </a:spcBef>
            </a:pPr>
            <a:r>
              <a:rPr lang="nb-NO" sz="1200" dirty="0">
                <a:solidFill>
                  <a:srgbClr val="675C53"/>
                </a:solidFill>
                <a:latin typeface="Verdana" pitchFamily="34" charset="0"/>
                <a:ea typeface="ＭＳ Ｐゴシック" charset="-128"/>
              </a:rPr>
              <a:t>Materiell ved mindre kirurgiske inngrep, herunder suturmateriale, bedøvelsesmidler, bandasjemateriell, lim og øvrig forbruksmateriell</a:t>
            </a:r>
          </a:p>
          <a:p>
            <a:pPr lvl="1" eaLnBrk="0" hangingPunct="0">
              <a:lnSpc>
                <a:spcPct val="120000"/>
              </a:lnSpc>
              <a:spcBef>
                <a:spcPct val="20000"/>
              </a:spcBef>
            </a:pPr>
            <a:r>
              <a:rPr lang="nb-NO" sz="1200" dirty="0">
                <a:solidFill>
                  <a:srgbClr val="675C53"/>
                </a:solidFill>
                <a:latin typeface="Verdana" pitchFamily="34" charset="0"/>
                <a:ea typeface="ＭＳ Ｐゴシック" charset="-128"/>
              </a:rPr>
              <a:t>Utstyr til kateterisering (ekskl. kateter</a:t>
            </a:r>
          </a:p>
          <a:p>
            <a:pPr lvl="1" eaLnBrk="0" hangingPunct="0">
              <a:lnSpc>
                <a:spcPct val="120000"/>
              </a:lnSpc>
              <a:spcBef>
                <a:spcPct val="20000"/>
              </a:spcBef>
            </a:pPr>
            <a:r>
              <a:rPr lang="nb-NO" sz="1200" dirty="0">
                <a:solidFill>
                  <a:srgbClr val="675C53"/>
                </a:solidFill>
                <a:latin typeface="Verdana" pitchFamily="34" charset="0"/>
                <a:ea typeface="ＭＳ Ｐゴシック" charset="-128"/>
              </a:rPr>
              <a:t>Glukose/materiell til karbohydratbelastning</a:t>
            </a:r>
          </a:p>
          <a:p>
            <a:pPr lvl="1" eaLnBrk="0" hangingPunct="0">
              <a:lnSpc>
                <a:spcPct val="120000"/>
              </a:lnSpc>
              <a:spcBef>
                <a:spcPct val="20000"/>
              </a:spcBef>
            </a:pPr>
            <a:r>
              <a:rPr lang="nn-NO" sz="1200" dirty="0">
                <a:solidFill>
                  <a:srgbClr val="675C53"/>
                </a:solidFill>
                <a:latin typeface="Verdana" pitchFamily="34" charset="0"/>
                <a:ea typeface="ＭＳ Ｐゴシック" charset="-128"/>
              </a:rPr>
              <a:t>Materiell ved </a:t>
            </a:r>
            <a:r>
              <a:rPr lang="nn-NO" sz="1200" dirty="0" err="1">
                <a:solidFill>
                  <a:srgbClr val="675C53"/>
                </a:solidFill>
                <a:latin typeface="Verdana" pitchFamily="34" charset="0"/>
                <a:ea typeface="ＭＳ Ｐゴシック" charset="-128"/>
              </a:rPr>
              <a:t>kryokirurgi</a:t>
            </a:r>
            <a:r>
              <a:rPr lang="nn-NO" sz="1200" dirty="0">
                <a:solidFill>
                  <a:srgbClr val="675C53"/>
                </a:solidFill>
                <a:latin typeface="Verdana" pitchFamily="34" charset="0"/>
                <a:ea typeface="ＭＳ Ｐゴシック" charset="-128"/>
              </a:rPr>
              <a:t>, jf. takst 111 (rep. </a:t>
            </a:r>
            <a:r>
              <a:rPr lang="nb-NO" sz="1200" dirty="0">
                <a:solidFill>
                  <a:srgbClr val="675C53"/>
                </a:solidFill>
                <a:latin typeface="Verdana" pitchFamily="34" charset="0"/>
                <a:ea typeface="ＭＳ Ｐゴシック" charset="-128"/>
              </a:rPr>
              <a:t>= 0)</a:t>
            </a:r>
          </a:p>
          <a:p>
            <a:pPr lvl="1"/>
            <a:br>
              <a:rPr lang="nn-NO" dirty="0"/>
            </a:br>
            <a:endParaRPr lang="nn-NO" dirty="0"/>
          </a:p>
        </p:txBody>
      </p:sp>
    </p:spTree>
    <p:extLst>
      <p:ext uri="{BB962C8B-B14F-4D97-AF65-F5344CB8AC3E}">
        <p14:creationId xmlns:p14="http://schemas.microsoft.com/office/powerpoint/2010/main" val="3097737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807B272-8597-6AF6-C9C0-0C9C64EDD891}"/>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02688400-1575-9318-B8A3-ECCC6FE4CDFE}"/>
              </a:ext>
            </a:extLst>
          </p:cNvPr>
          <p:cNvSpPr>
            <a:spLocks noGrp="1"/>
          </p:cNvSpPr>
          <p:nvPr>
            <p:ph type="sldNum" sz="quarter" idx="11"/>
          </p:nvPr>
        </p:nvSpPr>
        <p:spPr/>
        <p:txBody>
          <a:bodyPr/>
          <a:lstStyle/>
          <a:p>
            <a:pPr>
              <a:defRPr/>
            </a:pPr>
            <a:fld id="{207238C7-F4D7-2842-829D-06F27AC36144}" type="slidenum">
              <a:rPr lang="nb-NO" smtClean="0"/>
              <a:pPr>
                <a:defRPr/>
              </a:pPr>
              <a:t>53</a:t>
            </a:fld>
            <a:endParaRPr lang="nb-NO"/>
          </a:p>
        </p:txBody>
      </p:sp>
      <p:sp>
        <p:nvSpPr>
          <p:cNvPr id="4" name="TekstSylinder 3">
            <a:extLst>
              <a:ext uri="{FF2B5EF4-FFF2-40B4-BE49-F238E27FC236}">
                <a16:creationId xmlns:a16="http://schemas.microsoft.com/office/drawing/2014/main" id="{D9135410-C05D-2E92-3214-38691839A0A0}"/>
              </a:ext>
            </a:extLst>
          </p:cNvPr>
          <p:cNvSpPr txBox="1"/>
          <p:nvPr/>
        </p:nvSpPr>
        <p:spPr>
          <a:xfrm>
            <a:off x="557784" y="956727"/>
            <a:ext cx="7571232" cy="1877437"/>
          </a:xfrm>
          <a:prstGeom prst="rect">
            <a:avLst/>
          </a:prstGeom>
          <a:noFill/>
        </p:spPr>
        <p:txBody>
          <a:bodyPr wrap="square" rtlCol="0">
            <a:spAutoFit/>
          </a:bodyPr>
          <a:lstStyle/>
          <a:p>
            <a:r>
              <a:rPr lang="nn-NO" dirty="0"/>
              <a:t>Spørsmål:</a:t>
            </a:r>
          </a:p>
          <a:p>
            <a:r>
              <a:rPr lang="nn-NO" sz="1600" dirty="0" err="1"/>
              <a:t>Jeg</a:t>
            </a:r>
            <a:r>
              <a:rPr lang="nn-NO" sz="1600" dirty="0"/>
              <a:t> skal </a:t>
            </a:r>
            <a:r>
              <a:rPr lang="nn-NO" sz="1600" dirty="0" err="1"/>
              <a:t>gjøre</a:t>
            </a:r>
            <a:r>
              <a:rPr lang="nn-NO" sz="1600" dirty="0"/>
              <a:t> en </a:t>
            </a:r>
            <a:r>
              <a:rPr lang="nn-NO" sz="1600" dirty="0" err="1"/>
              <a:t>cystoscopi</a:t>
            </a:r>
            <a:r>
              <a:rPr lang="nn-NO" sz="1600" dirty="0"/>
              <a:t> på en pasient.  Ved bruk av </a:t>
            </a:r>
            <a:r>
              <a:rPr lang="nn-NO" sz="1600" dirty="0" err="1"/>
              <a:t>cystoscop</a:t>
            </a:r>
            <a:r>
              <a:rPr lang="nn-NO" sz="1600" dirty="0"/>
              <a:t> må </a:t>
            </a:r>
            <a:r>
              <a:rPr lang="nn-NO" sz="1600" dirty="0" err="1"/>
              <a:t>jeg</a:t>
            </a:r>
            <a:r>
              <a:rPr lang="nn-NO" sz="1600" dirty="0"/>
              <a:t> bruke et «trekk» og dette trekket tar </a:t>
            </a:r>
            <a:r>
              <a:rPr lang="nn-NO" sz="1600" dirty="0" err="1"/>
              <a:t>jeg</a:t>
            </a:r>
            <a:r>
              <a:rPr lang="nn-NO" sz="1600" dirty="0"/>
              <a:t> betalt for av pasienten. Trekket </a:t>
            </a:r>
            <a:r>
              <a:rPr lang="nn-NO" sz="1600" dirty="0" err="1"/>
              <a:t>koster</a:t>
            </a:r>
            <a:r>
              <a:rPr lang="nn-NO" sz="1600" dirty="0"/>
              <a:t> </a:t>
            </a:r>
            <a:r>
              <a:rPr lang="nn-NO" sz="1600" dirty="0" err="1"/>
              <a:t>ca</a:t>
            </a:r>
            <a:r>
              <a:rPr lang="nn-NO" sz="1600" dirty="0"/>
              <a:t> 600 kroner.</a:t>
            </a:r>
          </a:p>
          <a:p>
            <a:endParaRPr lang="nn-NO" sz="1600" dirty="0"/>
          </a:p>
          <a:p>
            <a:r>
              <a:rPr lang="nn-NO" sz="1600" dirty="0"/>
              <a:t>Skal </a:t>
            </a:r>
            <a:r>
              <a:rPr lang="nn-NO" sz="1600" dirty="0" err="1"/>
              <a:t>jeg</a:t>
            </a:r>
            <a:r>
              <a:rPr lang="nn-NO" sz="1600" dirty="0"/>
              <a:t> repetere en 10-takst slik at det </a:t>
            </a:r>
            <a:r>
              <a:rPr lang="nn-NO" sz="1600" dirty="0" err="1"/>
              <a:t>tilsvarer</a:t>
            </a:r>
            <a:r>
              <a:rPr lang="nn-NO" sz="1600" dirty="0"/>
              <a:t> omtrent kostnaden til dette trekket, eller skal eg lage en egen forbruksmateriell takst ?</a:t>
            </a:r>
          </a:p>
          <a:p>
            <a:endParaRPr lang="nn-NO" dirty="0"/>
          </a:p>
        </p:txBody>
      </p:sp>
    </p:spTree>
    <p:extLst>
      <p:ext uri="{BB962C8B-B14F-4D97-AF65-F5344CB8AC3E}">
        <p14:creationId xmlns:p14="http://schemas.microsoft.com/office/powerpoint/2010/main" val="953697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807B272-8597-6AF6-C9C0-0C9C64EDD891}"/>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02688400-1575-9318-B8A3-ECCC6FE4CDFE}"/>
              </a:ext>
            </a:extLst>
          </p:cNvPr>
          <p:cNvSpPr>
            <a:spLocks noGrp="1"/>
          </p:cNvSpPr>
          <p:nvPr>
            <p:ph type="sldNum" sz="quarter" idx="11"/>
          </p:nvPr>
        </p:nvSpPr>
        <p:spPr/>
        <p:txBody>
          <a:bodyPr/>
          <a:lstStyle/>
          <a:p>
            <a:pPr>
              <a:defRPr/>
            </a:pPr>
            <a:fld id="{207238C7-F4D7-2842-829D-06F27AC36144}" type="slidenum">
              <a:rPr lang="nb-NO" smtClean="0"/>
              <a:pPr>
                <a:defRPr/>
              </a:pPr>
              <a:t>54</a:t>
            </a:fld>
            <a:endParaRPr lang="nb-NO"/>
          </a:p>
        </p:txBody>
      </p:sp>
      <p:sp>
        <p:nvSpPr>
          <p:cNvPr id="4" name="TekstSylinder 3">
            <a:extLst>
              <a:ext uri="{FF2B5EF4-FFF2-40B4-BE49-F238E27FC236}">
                <a16:creationId xmlns:a16="http://schemas.microsoft.com/office/drawing/2014/main" id="{D9135410-C05D-2E92-3214-38691839A0A0}"/>
              </a:ext>
            </a:extLst>
          </p:cNvPr>
          <p:cNvSpPr txBox="1"/>
          <p:nvPr/>
        </p:nvSpPr>
        <p:spPr>
          <a:xfrm>
            <a:off x="557784" y="673263"/>
            <a:ext cx="7571232" cy="3139321"/>
          </a:xfrm>
          <a:prstGeom prst="rect">
            <a:avLst/>
          </a:prstGeom>
          <a:noFill/>
        </p:spPr>
        <p:txBody>
          <a:bodyPr wrap="square" rtlCol="0">
            <a:spAutoFit/>
          </a:bodyPr>
          <a:lstStyle/>
          <a:p>
            <a:r>
              <a:rPr lang="nn-NO" sz="1000" i="1" dirty="0">
                <a:latin typeface="Verdana" panose="020B0604030504040204" pitchFamily="34" charset="0"/>
                <a:ea typeface="Verdana" panose="020B0604030504040204" pitchFamily="34" charset="0"/>
              </a:rPr>
              <a:t>Spørsmål:</a:t>
            </a:r>
          </a:p>
          <a:p>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skal </a:t>
            </a:r>
            <a:r>
              <a:rPr lang="nn-NO" sz="1000" i="1" dirty="0" err="1">
                <a:latin typeface="Verdana" panose="020B0604030504040204" pitchFamily="34" charset="0"/>
                <a:ea typeface="Verdana" panose="020B0604030504040204" pitchFamily="34" charset="0"/>
              </a:rPr>
              <a:t>gjøre</a:t>
            </a:r>
            <a:r>
              <a:rPr lang="nn-NO" sz="1000" i="1" dirty="0">
                <a:latin typeface="Verdana" panose="020B0604030504040204" pitchFamily="34" charset="0"/>
                <a:ea typeface="Verdana" panose="020B0604030504040204" pitchFamily="34" charset="0"/>
              </a:rPr>
              <a:t> en </a:t>
            </a:r>
            <a:r>
              <a:rPr lang="nn-NO" sz="1000" i="1" dirty="0" err="1">
                <a:latin typeface="Verdana" panose="020B0604030504040204" pitchFamily="34" charset="0"/>
                <a:ea typeface="Verdana" panose="020B0604030504040204" pitchFamily="34" charset="0"/>
              </a:rPr>
              <a:t>cystoscopi</a:t>
            </a:r>
            <a:r>
              <a:rPr lang="nn-NO" sz="1000" i="1" dirty="0">
                <a:latin typeface="Verdana" panose="020B0604030504040204" pitchFamily="34" charset="0"/>
                <a:ea typeface="Verdana" panose="020B0604030504040204" pitchFamily="34" charset="0"/>
              </a:rPr>
              <a:t> på en pasient.  Ved bruk av </a:t>
            </a:r>
            <a:r>
              <a:rPr lang="nn-NO" sz="1000" i="1" dirty="0" err="1">
                <a:latin typeface="Verdana" panose="020B0604030504040204" pitchFamily="34" charset="0"/>
                <a:ea typeface="Verdana" panose="020B0604030504040204" pitchFamily="34" charset="0"/>
              </a:rPr>
              <a:t>cystoscop</a:t>
            </a:r>
            <a:r>
              <a:rPr lang="nn-NO" sz="1000" i="1" dirty="0">
                <a:latin typeface="Verdana" panose="020B0604030504040204" pitchFamily="34" charset="0"/>
                <a:ea typeface="Verdana" panose="020B0604030504040204" pitchFamily="34" charset="0"/>
              </a:rPr>
              <a:t> må </a:t>
            </a:r>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bruke et «trekk» og dette trekket tar </a:t>
            </a:r>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betalt for av pasienten. Trekket </a:t>
            </a:r>
            <a:r>
              <a:rPr lang="nn-NO" sz="1000" i="1" dirty="0" err="1">
                <a:latin typeface="Verdana" panose="020B0604030504040204" pitchFamily="34" charset="0"/>
                <a:ea typeface="Verdana" panose="020B0604030504040204" pitchFamily="34" charset="0"/>
              </a:rPr>
              <a:t>koster</a:t>
            </a:r>
            <a:r>
              <a:rPr lang="nn-NO" sz="1000" i="1" dirty="0">
                <a:latin typeface="Verdana" panose="020B0604030504040204" pitchFamily="34" charset="0"/>
                <a:ea typeface="Verdana" panose="020B0604030504040204" pitchFamily="34" charset="0"/>
              </a:rPr>
              <a:t> </a:t>
            </a:r>
            <a:r>
              <a:rPr lang="nn-NO" sz="1000" i="1" dirty="0" err="1">
                <a:latin typeface="Verdana" panose="020B0604030504040204" pitchFamily="34" charset="0"/>
                <a:ea typeface="Verdana" panose="020B0604030504040204" pitchFamily="34" charset="0"/>
              </a:rPr>
              <a:t>ca</a:t>
            </a:r>
            <a:r>
              <a:rPr lang="nn-NO" sz="1000" i="1" dirty="0">
                <a:latin typeface="Verdana" panose="020B0604030504040204" pitchFamily="34" charset="0"/>
                <a:ea typeface="Verdana" panose="020B0604030504040204" pitchFamily="34" charset="0"/>
              </a:rPr>
              <a:t> 600 kroner.</a:t>
            </a:r>
          </a:p>
          <a:p>
            <a:endParaRPr lang="nn-NO" sz="1000" i="1" dirty="0">
              <a:latin typeface="Verdana" panose="020B0604030504040204" pitchFamily="34" charset="0"/>
              <a:ea typeface="Verdana" panose="020B0604030504040204" pitchFamily="34" charset="0"/>
            </a:endParaRPr>
          </a:p>
          <a:p>
            <a:r>
              <a:rPr lang="nn-NO" sz="1000" i="1" dirty="0">
                <a:latin typeface="Verdana" panose="020B0604030504040204" pitchFamily="34" charset="0"/>
                <a:ea typeface="Verdana" panose="020B0604030504040204" pitchFamily="34" charset="0"/>
              </a:rPr>
              <a:t>Skal </a:t>
            </a:r>
            <a:r>
              <a:rPr lang="nn-NO" sz="1000" i="1" dirty="0" err="1">
                <a:latin typeface="Verdana" panose="020B0604030504040204" pitchFamily="34" charset="0"/>
                <a:ea typeface="Verdana" panose="020B0604030504040204" pitchFamily="34" charset="0"/>
              </a:rPr>
              <a:t>jeg</a:t>
            </a:r>
            <a:r>
              <a:rPr lang="nn-NO" sz="1000" i="1" dirty="0">
                <a:latin typeface="Verdana" panose="020B0604030504040204" pitchFamily="34" charset="0"/>
                <a:ea typeface="Verdana" panose="020B0604030504040204" pitchFamily="34" charset="0"/>
              </a:rPr>
              <a:t> repetere en 10-takst slik at det </a:t>
            </a:r>
            <a:r>
              <a:rPr lang="nn-NO" sz="1000" i="1" dirty="0" err="1">
                <a:latin typeface="Verdana" panose="020B0604030504040204" pitchFamily="34" charset="0"/>
                <a:ea typeface="Verdana" panose="020B0604030504040204" pitchFamily="34" charset="0"/>
              </a:rPr>
              <a:t>tilsvarer</a:t>
            </a:r>
            <a:r>
              <a:rPr lang="nn-NO" sz="1000" i="1" dirty="0">
                <a:latin typeface="Verdana" panose="020B0604030504040204" pitchFamily="34" charset="0"/>
                <a:ea typeface="Verdana" panose="020B0604030504040204" pitchFamily="34" charset="0"/>
              </a:rPr>
              <a:t> omtrent kostnaden til dette trekket, eller skal eg lage en egen forbruksmateriell takst ?</a:t>
            </a:r>
          </a:p>
          <a:p>
            <a:endParaRPr lang="nn-NO" dirty="0"/>
          </a:p>
          <a:p>
            <a:endParaRPr lang="nn-NO" dirty="0"/>
          </a:p>
          <a:p>
            <a:endParaRPr lang="nn-NO" dirty="0"/>
          </a:p>
          <a:p>
            <a:r>
              <a:rPr lang="nn-NO" sz="1400" b="1" dirty="0">
                <a:latin typeface="Verdana" panose="020B0604030504040204" pitchFamily="34" charset="0"/>
                <a:ea typeface="Verdana" panose="020B0604030504040204" pitchFamily="34" charset="0"/>
              </a:rPr>
              <a:t>Svar:</a:t>
            </a:r>
          </a:p>
          <a:p>
            <a:r>
              <a:rPr lang="nn-NO" sz="1400" dirty="0">
                <a:latin typeface="Verdana" panose="020B0604030504040204" pitchFamily="34" charset="0"/>
                <a:ea typeface="Verdana" panose="020B0604030504040204" pitchFamily="34" charset="0"/>
              </a:rPr>
              <a:t>Lista over </a:t>
            </a:r>
            <a:r>
              <a:rPr lang="nn-NO" sz="1400" dirty="0" err="1">
                <a:latin typeface="Verdana" panose="020B0604030504040204" pitchFamily="34" charset="0"/>
                <a:ea typeface="Verdana" panose="020B0604030504040204" pitchFamily="34" charset="0"/>
              </a:rPr>
              <a:t>egenandelar</a:t>
            </a:r>
            <a:r>
              <a:rPr lang="nn-NO" sz="1400" dirty="0">
                <a:latin typeface="Verdana" panose="020B0604030504040204" pitchFamily="34" charset="0"/>
                <a:ea typeface="Verdana" panose="020B0604030504040204" pitchFamily="34" charset="0"/>
              </a:rPr>
              <a:t> og </a:t>
            </a:r>
            <a:r>
              <a:rPr lang="nn-NO" sz="1400" dirty="0" err="1">
                <a:latin typeface="Verdana" panose="020B0604030504040204" pitchFamily="34" charset="0"/>
                <a:ea typeface="Verdana" panose="020B0604030504040204" pitchFamily="34" charset="0"/>
              </a:rPr>
              <a:t>egenbetaling</a:t>
            </a:r>
            <a:r>
              <a:rPr lang="nn-NO" sz="1400" dirty="0">
                <a:latin typeface="Verdana" panose="020B0604030504040204" pitchFamily="34" charset="0"/>
                <a:ea typeface="Verdana" panose="020B0604030504040204" pitchFamily="34" charset="0"/>
              </a:rPr>
              <a:t> er uttømande regulert i forskrifta, og du kan difor ikkje ta betalt frå pasienten for dette trekket.  Dersom du gjer ei prosedyre som står i 10-takstane kan du ta betalt etter den aktuelle 10-taksten, og evt. for anna materiell som ikkje er dekt av 10-takstane, men for </a:t>
            </a:r>
            <a:r>
              <a:rPr lang="nn-NO" sz="1400" dirty="0" err="1">
                <a:latin typeface="Verdana" panose="020B0604030504040204" pitchFamily="34" charset="0"/>
                <a:ea typeface="Verdana" panose="020B0604030504040204" pitchFamily="34" charset="0"/>
              </a:rPr>
              <a:t>prosedyrer</a:t>
            </a:r>
            <a:r>
              <a:rPr lang="nn-NO" sz="1400" dirty="0">
                <a:latin typeface="Verdana" panose="020B0604030504040204" pitchFamily="34" charset="0"/>
                <a:ea typeface="Verdana" panose="020B0604030504040204" pitchFamily="34" charset="0"/>
              </a:rPr>
              <a:t> som ikkje står i 10-takstane kan det ikkje takast betaling frå pasienten.</a:t>
            </a:r>
          </a:p>
        </p:txBody>
      </p:sp>
    </p:spTree>
    <p:extLst>
      <p:ext uri="{BB962C8B-B14F-4D97-AF65-F5344CB8AC3E}">
        <p14:creationId xmlns:p14="http://schemas.microsoft.com/office/powerpoint/2010/main" val="3993920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DF0EE13-0B44-4307-AFDB-09B6C9E8E399}"/>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0170F520-22DA-495C-85B0-8DA8000D964E}"/>
              </a:ext>
            </a:extLst>
          </p:cNvPr>
          <p:cNvSpPr>
            <a:spLocks noGrp="1"/>
          </p:cNvSpPr>
          <p:nvPr>
            <p:ph type="sldNum" sz="quarter" idx="11"/>
          </p:nvPr>
        </p:nvSpPr>
        <p:spPr/>
        <p:txBody>
          <a:bodyPr/>
          <a:lstStyle/>
          <a:p>
            <a:pPr>
              <a:defRPr/>
            </a:pPr>
            <a:fld id="{207238C7-F4D7-2842-829D-06F27AC36144}" type="slidenum">
              <a:rPr lang="nb-NO" smtClean="0"/>
              <a:pPr>
                <a:defRPr/>
              </a:pPr>
              <a:t>55</a:t>
            </a:fld>
            <a:endParaRPr lang="nb-NO"/>
          </a:p>
        </p:txBody>
      </p:sp>
      <p:sp>
        <p:nvSpPr>
          <p:cNvPr id="5" name="TekstSylinder 4">
            <a:extLst>
              <a:ext uri="{FF2B5EF4-FFF2-40B4-BE49-F238E27FC236}">
                <a16:creationId xmlns:a16="http://schemas.microsoft.com/office/drawing/2014/main" id="{6AC5EB91-D9A8-4A42-96C8-2D75049C1033}"/>
              </a:ext>
            </a:extLst>
          </p:cNvPr>
          <p:cNvSpPr txBox="1"/>
          <p:nvPr/>
        </p:nvSpPr>
        <p:spPr>
          <a:xfrm>
            <a:off x="788988" y="1738209"/>
            <a:ext cx="8108220" cy="1323439"/>
          </a:xfrm>
          <a:prstGeom prst="rect">
            <a:avLst/>
          </a:prstGeom>
          <a:noFill/>
        </p:spPr>
        <p:txBody>
          <a:bodyPr wrap="square" rtlCol="0">
            <a:spAutoFit/>
          </a:bodyPr>
          <a:lstStyle/>
          <a:p>
            <a:r>
              <a:rPr lang="nn-NO" sz="1200" b="1" dirty="0">
                <a:solidFill>
                  <a:srgbClr val="675C53"/>
                </a:solidFill>
                <a:latin typeface="Verdana" pitchFamily="34" charset="0"/>
                <a:ea typeface="ＭＳ Ｐゴシック" charset="-128"/>
              </a:rPr>
              <a:t>Spørsmål:</a:t>
            </a:r>
          </a:p>
          <a:p>
            <a:endParaRPr lang="nn-NO" sz="1200" dirty="0">
              <a:solidFill>
                <a:srgbClr val="675C53"/>
              </a:solidFill>
              <a:latin typeface="Verdana" pitchFamily="34" charset="0"/>
              <a:ea typeface="ＭＳ Ｐゴシック" charset="-128"/>
            </a:endParaRPr>
          </a:p>
          <a:p>
            <a:r>
              <a:rPr lang="nb-NO" sz="1200" dirty="0">
                <a:solidFill>
                  <a:srgbClr val="675C53"/>
                </a:solidFill>
                <a:latin typeface="Verdana" pitchFamily="34" charset="0"/>
                <a:ea typeface="ＭＳ Ｐゴシック" charset="-128"/>
              </a:rPr>
              <a:t>«Medikamenter etter kostnad, hvordan skal dette beregnes?»</a:t>
            </a:r>
          </a:p>
          <a:p>
            <a:endParaRPr lang="nb-NO" sz="1200" dirty="0">
              <a:solidFill>
                <a:srgbClr val="675C53"/>
              </a:solidFill>
              <a:latin typeface="Verdana" pitchFamily="34" charset="0"/>
              <a:ea typeface="ＭＳ Ｐゴシック" charset="-128"/>
            </a:endParaRPr>
          </a:p>
          <a:p>
            <a:endParaRPr lang="nb-NO" sz="1400" kern="150" dirty="0">
              <a:latin typeface="Liberation Serif"/>
              <a:ea typeface="SimSun" panose="02010600030101010101" pitchFamily="2" charset="-122"/>
              <a:cs typeface="Arial" panose="020B0604020202020204" pitchFamily="34" charset="0"/>
            </a:endParaRPr>
          </a:p>
          <a:p>
            <a:endParaRPr lang="nn-NO" dirty="0"/>
          </a:p>
        </p:txBody>
      </p:sp>
    </p:spTree>
    <p:extLst>
      <p:ext uri="{BB962C8B-B14F-4D97-AF65-F5344CB8AC3E}">
        <p14:creationId xmlns:p14="http://schemas.microsoft.com/office/powerpoint/2010/main" val="3453402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DF0EE13-0B44-4307-AFDB-09B6C9E8E399}"/>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0170F520-22DA-495C-85B0-8DA8000D964E}"/>
              </a:ext>
            </a:extLst>
          </p:cNvPr>
          <p:cNvSpPr>
            <a:spLocks noGrp="1"/>
          </p:cNvSpPr>
          <p:nvPr>
            <p:ph type="sldNum" sz="quarter" idx="11"/>
          </p:nvPr>
        </p:nvSpPr>
        <p:spPr/>
        <p:txBody>
          <a:bodyPr/>
          <a:lstStyle/>
          <a:p>
            <a:pPr>
              <a:defRPr/>
            </a:pPr>
            <a:fld id="{207238C7-F4D7-2842-829D-06F27AC36144}" type="slidenum">
              <a:rPr lang="nb-NO" smtClean="0"/>
              <a:pPr>
                <a:defRPr/>
              </a:pPr>
              <a:t>56</a:t>
            </a:fld>
            <a:endParaRPr lang="nb-NO"/>
          </a:p>
        </p:txBody>
      </p:sp>
      <p:sp>
        <p:nvSpPr>
          <p:cNvPr id="5" name="TekstSylinder 4">
            <a:extLst>
              <a:ext uri="{FF2B5EF4-FFF2-40B4-BE49-F238E27FC236}">
                <a16:creationId xmlns:a16="http://schemas.microsoft.com/office/drawing/2014/main" id="{6AC5EB91-D9A8-4A42-96C8-2D75049C1033}"/>
              </a:ext>
            </a:extLst>
          </p:cNvPr>
          <p:cNvSpPr txBox="1"/>
          <p:nvPr/>
        </p:nvSpPr>
        <p:spPr>
          <a:xfrm>
            <a:off x="482959" y="1003412"/>
            <a:ext cx="8108220" cy="1938992"/>
          </a:xfrm>
          <a:prstGeom prst="rect">
            <a:avLst/>
          </a:prstGeom>
          <a:noFill/>
        </p:spPr>
        <p:txBody>
          <a:bodyPr wrap="square" rtlCol="0">
            <a:spAutoFit/>
          </a:bodyPr>
          <a:lstStyle/>
          <a:p>
            <a:r>
              <a:rPr lang="nn-NO" sz="900" dirty="0"/>
              <a:t>Spørsmål:</a:t>
            </a:r>
          </a:p>
          <a:p>
            <a:r>
              <a:rPr lang="nb-NO" sz="900" b="1" kern="150" dirty="0">
                <a:effectLst/>
                <a:latin typeface="Liberation Serif"/>
                <a:ea typeface="SimSun" panose="02010600030101010101" pitchFamily="2" charset="-122"/>
                <a:cs typeface="Arial" panose="020B0604020202020204" pitchFamily="34" charset="0"/>
              </a:rPr>
              <a:t>«Medikamenter etter kostnad</a:t>
            </a:r>
            <a:r>
              <a:rPr lang="nb-NO" sz="900" kern="150" dirty="0">
                <a:effectLst/>
                <a:latin typeface="Liberation Serif"/>
                <a:ea typeface="SimSun" panose="02010600030101010101" pitchFamily="2" charset="-122"/>
                <a:cs typeface="Arial" panose="020B0604020202020204" pitchFamily="34" charset="0"/>
              </a:rPr>
              <a:t>, hvordan skal dette beregnes?»</a:t>
            </a: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effectLst/>
              <a:latin typeface="Liberation Serif"/>
              <a:ea typeface="SimSun" panose="02010600030101010101" pitchFamily="2" charset="-122"/>
              <a:cs typeface="Arial" panose="020B0604020202020204" pitchFamily="34" charset="0"/>
            </a:endParaRPr>
          </a:p>
          <a:p>
            <a:r>
              <a:rPr lang="nb-NO" sz="1400" b="1" kern="150" dirty="0">
                <a:latin typeface="Liberation Serif"/>
                <a:ea typeface="SimSun" panose="02010600030101010101" pitchFamily="2" charset="-122"/>
                <a:cs typeface="Arial" panose="020B0604020202020204" pitchFamily="34" charset="0"/>
              </a:rPr>
              <a:t>Svar:</a:t>
            </a:r>
          </a:p>
          <a:p>
            <a:r>
              <a:rPr lang="nb-NO" sz="1200" dirty="0">
                <a:solidFill>
                  <a:srgbClr val="675C53"/>
                </a:solidFill>
                <a:latin typeface="Verdana" pitchFamily="34" charset="0"/>
                <a:ea typeface="ＭＳ Ｐゴシック" charset="-128"/>
              </a:rPr>
              <a:t>Her må legen ta innkjøpspris + eventuell kostnad for oppbevaring/lagring.</a:t>
            </a:r>
          </a:p>
          <a:p>
            <a:r>
              <a:rPr lang="nb-NO" sz="1200" dirty="0">
                <a:solidFill>
                  <a:srgbClr val="675C53"/>
                </a:solidFill>
                <a:latin typeface="Verdana" pitchFamily="34" charset="0"/>
                <a:ea typeface="ＭＳ Ｐゴシック" charset="-128"/>
              </a:rPr>
              <a:t>Legen skal verken </a:t>
            </a:r>
            <a:r>
              <a:rPr lang="nb-NO" sz="1200" dirty="0" err="1">
                <a:solidFill>
                  <a:srgbClr val="675C53"/>
                </a:solidFill>
                <a:latin typeface="Verdana" pitchFamily="34" charset="0"/>
                <a:ea typeface="ＭＳ Ｐゴシック" charset="-128"/>
              </a:rPr>
              <a:t>tene</a:t>
            </a:r>
            <a:r>
              <a:rPr lang="nb-NO" sz="1200" dirty="0">
                <a:solidFill>
                  <a:srgbClr val="675C53"/>
                </a:solidFill>
                <a:latin typeface="Verdana" pitchFamily="34" charset="0"/>
                <a:ea typeface="ＭＳ Ｐゴシック" charset="-128"/>
              </a:rPr>
              <a:t> eller tape </a:t>
            </a:r>
            <a:r>
              <a:rPr lang="nb-NO" sz="1200" dirty="0" err="1">
                <a:solidFill>
                  <a:srgbClr val="675C53"/>
                </a:solidFill>
                <a:latin typeface="Verdana" pitchFamily="34" charset="0"/>
                <a:ea typeface="ＭＳ Ｐゴシック" charset="-128"/>
              </a:rPr>
              <a:t>pengar</a:t>
            </a:r>
            <a:r>
              <a:rPr lang="nb-NO" sz="1200" dirty="0">
                <a:solidFill>
                  <a:srgbClr val="675C53"/>
                </a:solidFill>
                <a:latin typeface="Verdana" pitchFamily="34" charset="0"/>
                <a:ea typeface="ＭＳ Ｐゴシック" charset="-128"/>
              </a:rPr>
              <a:t> på dette.</a:t>
            </a:r>
          </a:p>
          <a:p>
            <a:endParaRPr lang="nn-NO" dirty="0"/>
          </a:p>
        </p:txBody>
      </p:sp>
    </p:spTree>
    <p:extLst>
      <p:ext uri="{BB962C8B-B14F-4D97-AF65-F5344CB8AC3E}">
        <p14:creationId xmlns:p14="http://schemas.microsoft.com/office/powerpoint/2010/main" val="673806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101683C-BA40-40DD-A604-DBFAC8BF71B2}"/>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E1745A13-3B38-45AD-8C3A-918E946D4A31}"/>
              </a:ext>
            </a:extLst>
          </p:cNvPr>
          <p:cNvSpPr>
            <a:spLocks noGrp="1"/>
          </p:cNvSpPr>
          <p:nvPr>
            <p:ph type="sldNum" sz="quarter" idx="11"/>
          </p:nvPr>
        </p:nvSpPr>
        <p:spPr/>
        <p:txBody>
          <a:bodyPr/>
          <a:lstStyle/>
          <a:p>
            <a:pPr>
              <a:defRPr/>
            </a:pPr>
            <a:fld id="{207238C7-F4D7-2842-829D-06F27AC36144}" type="slidenum">
              <a:rPr lang="nb-NO" smtClean="0"/>
              <a:pPr>
                <a:defRPr/>
              </a:pPr>
              <a:t>57</a:t>
            </a:fld>
            <a:endParaRPr lang="nb-NO"/>
          </a:p>
        </p:txBody>
      </p:sp>
      <p:sp>
        <p:nvSpPr>
          <p:cNvPr id="4" name="TekstSylinder 3">
            <a:extLst>
              <a:ext uri="{FF2B5EF4-FFF2-40B4-BE49-F238E27FC236}">
                <a16:creationId xmlns:a16="http://schemas.microsoft.com/office/drawing/2014/main" id="{615B6BE2-74B5-4F4B-B0BC-D0E1B734000C}"/>
              </a:ext>
            </a:extLst>
          </p:cNvPr>
          <p:cNvSpPr txBox="1"/>
          <p:nvPr/>
        </p:nvSpPr>
        <p:spPr>
          <a:xfrm>
            <a:off x="326418" y="1145672"/>
            <a:ext cx="8302429" cy="1384995"/>
          </a:xfrm>
          <a:prstGeom prst="rect">
            <a:avLst/>
          </a:prstGeom>
          <a:noFill/>
        </p:spPr>
        <p:txBody>
          <a:bodyPr wrap="square" rtlCol="0">
            <a:spAutoFit/>
          </a:bodyPr>
          <a:lstStyle/>
          <a:p>
            <a:r>
              <a:rPr lang="nn-NO" sz="1400" b="1" dirty="0"/>
              <a:t>Spørsmål:</a:t>
            </a:r>
          </a:p>
          <a:p>
            <a:r>
              <a:rPr lang="nb-NO" sz="1200" dirty="0">
                <a:solidFill>
                  <a:srgbClr val="675C53"/>
                </a:solidFill>
                <a:latin typeface="Verdana" pitchFamily="34" charset="0"/>
                <a:ea typeface="ＭＳ Ｐゴシック" charset="-128"/>
              </a:rPr>
              <a:t>«Jeg lurer på om det er lov for avtalespesialistene å ta like mye som sykehuspoliklinikker  (dobbel egenandel) for pasienter som ikke møter?»</a:t>
            </a: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effectLst/>
              <a:latin typeface="Liberation Serif"/>
              <a:ea typeface="SimSun" panose="02010600030101010101" pitchFamily="2" charset="-122"/>
              <a:cs typeface="Arial" panose="020B0604020202020204" pitchFamily="34" charset="0"/>
            </a:endParaRPr>
          </a:p>
          <a:p>
            <a:endParaRPr lang="nn-NO" dirty="0"/>
          </a:p>
        </p:txBody>
      </p:sp>
    </p:spTree>
    <p:extLst>
      <p:ext uri="{BB962C8B-B14F-4D97-AF65-F5344CB8AC3E}">
        <p14:creationId xmlns:p14="http://schemas.microsoft.com/office/powerpoint/2010/main" val="2891330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101683C-BA40-40DD-A604-DBFAC8BF71B2}"/>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E1745A13-3B38-45AD-8C3A-918E946D4A31}"/>
              </a:ext>
            </a:extLst>
          </p:cNvPr>
          <p:cNvSpPr>
            <a:spLocks noGrp="1"/>
          </p:cNvSpPr>
          <p:nvPr>
            <p:ph type="sldNum" sz="quarter" idx="11"/>
          </p:nvPr>
        </p:nvSpPr>
        <p:spPr/>
        <p:txBody>
          <a:bodyPr/>
          <a:lstStyle/>
          <a:p>
            <a:pPr>
              <a:defRPr/>
            </a:pPr>
            <a:fld id="{207238C7-F4D7-2842-829D-06F27AC36144}" type="slidenum">
              <a:rPr lang="nb-NO" smtClean="0"/>
              <a:pPr>
                <a:defRPr/>
              </a:pPr>
              <a:t>58</a:t>
            </a:fld>
            <a:endParaRPr lang="nb-NO"/>
          </a:p>
        </p:txBody>
      </p:sp>
      <p:sp>
        <p:nvSpPr>
          <p:cNvPr id="4" name="TekstSylinder 3">
            <a:extLst>
              <a:ext uri="{FF2B5EF4-FFF2-40B4-BE49-F238E27FC236}">
                <a16:creationId xmlns:a16="http://schemas.microsoft.com/office/drawing/2014/main" id="{615B6BE2-74B5-4F4B-B0BC-D0E1B734000C}"/>
              </a:ext>
            </a:extLst>
          </p:cNvPr>
          <p:cNvSpPr txBox="1"/>
          <p:nvPr/>
        </p:nvSpPr>
        <p:spPr>
          <a:xfrm>
            <a:off x="326418" y="1145672"/>
            <a:ext cx="8302429" cy="1846659"/>
          </a:xfrm>
          <a:prstGeom prst="rect">
            <a:avLst/>
          </a:prstGeom>
          <a:noFill/>
        </p:spPr>
        <p:txBody>
          <a:bodyPr wrap="square" rtlCol="0">
            <a:spAutoFit/>
          </a:bodyPr>
          <a:lstStyle/>
          <a:p>
            <a:r>
              <a:rPr lang="nn-NO" sz="900" b="1" dirty="0"/>
              <a:t>Spørsmål:</a:t>
            </a:r>
          </a:p>
          <a:p>
            <a:r>
              <a:rPr lang="nb-NO" sz="900" kern="150" dirty="0">
                <a:effectLst/>
                <a:latin typeface="Liberation Serif"/>
                <a:ea typeface="SimSun" panose="02010600030101010101" pitchFamily="2" charset="-122"/>
                <a:cs typeface="Arial" panose="020B0604020202020204" pitchFamily="34" charset="0"/>
              </a:rPr>
              <a:t>«Jeg lurer på om det er lov for avtalespesialistene</a:t>
            </a:r>
            <a:r>
              <a:rPr lang="nb-NO" sz="900" b="1" kern="150" dirty="0">
                <a:effectLst/>
                <a:latin typeface="Liberation Serif"/>
                <a:ea typeface="SimSun" panose="02010600030101010101" pitchFamily="2" charset="-122"/>
                <a:cs typeface="Arial" panose="020B0604020202020204" pitchFamily="34" charset="0"/>
              </a:rPr>
              <a:t> å ta like mye som sykehuspoliklinikker</a:t>
            </a:r>
            <a:r>
              <a:rPr lang="nb-NO" sz="900" kern="150" dirty="0">
                <a:effectLst/>
                <a:latin typeface="Liberation Serif"/>
                <a:ea typeface="SimSun" panose="02010600030101010101" pitchFamily="2" charset="-122"/>
                <a:cs typeface="Arial" panose="020B0604020202020204" pitchFamily="34" charset="0"/>
              </a:rPr>
              <a:t>  (1500 kroner i fraværsgebyr) ?</a:t>
            </a: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effectLst/>
              <a:latin typeface="Liberation Serif"/>
              <a:ea typeface="SimSun" panose="02010600030101010101" pitchFamily="2" charset="-122"/>
              <a:cs typeface="Arial" panose="020B0604020202020204" pitchFamily="34" charset="0"/>
            </a:endParaRPr>
          </a:p>
          <a:p>
            <a:r>
              <a:rPr lang="nb-NO" sz="1400" b="1" kern="150" dirty="0">
                <a:latin typeface="Liberation Serif"/>
                <a:ea typeface="SimSun" panose="02010600030101010101" pitchFamily="2" charset="-122"/>
                <a:cs typeface="Arial" panose="020B0604020202020204" pitchFamily="34" charset="0"/>
              </a:rPr>
              <a:t>Svar:</a:t>
            </a:r>
            <a:br>
              <a:rPr lang="nb-NO" sz="1400" kern="150" dirty="0">
                <a:latin typeface="Liberation Serif"/>
                <a:ea typeface="SimSun" panose="02010600030101010101" pitchFamily="2" charset="-122"/>
                <a:cs typeface="Arial" panose="020B0604020202020204" pitchFamily="34" charset="0"/>
              </a:rPr>
            </a:br>
            <a:r>
              <a:rPr lang="nb-NO" sz="1200" dirty="0">
                <a:solidFill>
                  <a:srgbClr val="675C53"/>
                </a:solidFill>
                <a:latin typeface="Verdana" pitchFamily="34" charset="0"/>
                <a:ea typeface="ＭＳ Ｐゴシック" charset="-128"/>
              </a:rPr>
              <a:t>Nei. </a:t>
            </a:r>
            <a:r>
              <a:rPr lang="nb-NO" sz="1200" dirty="0" err="1">
                <a:solidFill>
                  <a:srgbClr val="675C53"/>
                </a:solidFill>
                <a:latin typeface="Verdana" pitchFamily="34" charset="0"/>
                <a:ea typeface="ＭＳ Ｐゴシック" charset="-128"/>
              </a:rPr>
              <a:t>Avtalespesialistar</a:t>
            </a:r>
            <a:r>
              <a:rPr lang="nb-NO" sz="1200" dirty="0">
                <a:solidFill>
                  <a:srgbClr val="675C53"/>
                </a:solidFill>
                <a:latin typeface="Verdana" pitchFamily="34" charset="0"/>
                <a:ea typeface="ＭＳ Ｐゴシック" charset="-128"/>
              </a:rPr>
              <a:t> må </a:t>
            </a:r>
            <a:r>
              <a:rPr lang="nb-NO" sz="1200" dirty="0" err="1">
                <a:solidFill>
                  <a:srgbClr val="675C53"/>
                </a:solidFill>
                <a:latin typeface="Verdana" pitchFamily="34" charset="0"/>
                <a:ea typeface="ＭＳ Ｐゴシック" charset="-128"/>
              </a:rPr>
              <a:t>forhalde</a:t>
            </a:r>
            <a:r>
              <a:rPr lang="nb-NO" sz="1200" dirty="0">
                <a:solidFill>
                  <a:srgbClr val="675C53"/>
                </a:solidFill>
                <a:latin typeface="Verdana" pitchFamily="34" charset="0"/>
                <a:ea typeface="ＭＳ Ｐゴシック" charset="-128"/>
              </a:rPr>
              <a:t> seg til merknad B2 i takstforskrifta, der det går fram at det kan </a:t>
            </a:r>
            <a:r>
              <a:rPr lang="nb-NO" sz="1200" dirty="0" err="1">
                <a:solidFill>
                  <a:srgbClr val="675C53"/>
                </a:solidFill>
                <a:latin typeface="Verdana" pitchFamily="34" charset="0"/>
                <a:ea typeface="ＭＳ Ｐゴシック" charset="-128"/>
              </a:rPr>
              <a:t>krevast</a:t>
            </a:r>
            <a:r>
              <a:rPr lang="nb-NO" sz="1200" dirty="0">
                <a:solidFill>
                  <a:srgbClr val="675C53"/>
                </a:solidFill>
                <a:latin typeface="Verdana" pitchFamily="34" charset="0"/>
                <a:ea typeface="ＭＳ Ｐゴシック" charset="-128"/>
              </a:rPr>
              <a:t> </a:t>
            </a:r>
            <a:r>
              <a:rPr lang="nb-NO" sz="1200" dirty="0" err="1">
                <a:solidFill>
                  <a:srgbClr val="675C53"/>
                </a:solidFill>
                <a:latin typeface="Verdana" pitchFamily="34" charset="0"/>
                <a:ea typeface="ＭＳ Ｐゴシック" charset="-128"/>
              </a:rPr>
              <a:t>tilsvarande</a:t>
            </a:r>
            <a:r>
              <a:rPr lang="nb-NO" sz="1200" dirty="0">
                <a:solidFill>
                  <a:srgbClr val="675C53"/>
                </a:solidFill>
                <a:latin typeface="Verdana" pitchFamily="34" charset="0"/>
                <a:ea typeface="ＭＳ Ｐゴシック" charset="-128"/>
              </a:rPr>
              <a:t> konsultasjonshonorar (dvs. </a:t>
            </a:r>
            <a:r>
              <a:rPr lang="nb-NO" sz="1200" dirty="0" err="1">
                <a:solidFill>
                  <a:srgbClr val="675C53"/>
                </a:solidFill>
                <a:latin typeface="Verdana" pitchFamily="34" charset="0"/>
                <a:ea typeface="ＭＳ Ｐゴシック" charset="-128"/>
              </a:rPr>
              <a:t>eigendel</a:t>
            </a:r>
            <a:r>
              <a:rPr lang="nb-NO" sz="1200" dirty="0">
                <a:solidFill>
                  <a:srgbClr val="675C53"/>
                </a:solidFill>
                <a:latin typeface="Verdana" pitchFamily="34" charset="0"/>
                <a:ea typeface="ＭＳ Ｐゴシック" charset="-128"/>
              </a:rPr>
              <a:t>) der pasienten </a:t>
            </a:r>
            <a:r>
              <a:rPr lang="nb-NO" sz="1200" dirty="0" err="1">
                <a:solidFill>
                  <a:srgbClr val="675C53"/>
                </a:solidFill>
                <a:latin typeface="Verdana" pitchFamily="34" charset="0"/>
                <a:ea typeface="ＭＳ Ｐゴシック" charset="-128"/>
              </a:rPr>
              <a:t>ikkje</a:t>
            </a:r>
            <a:r>
              <a:rPr lang="nb-NO" sz="1200" dirty="0">
                <a:solidFill>
                  <a:srgbClr val="675C53"/>
                </a:solidFill>
                <a:latin typeface="Verdana" pitchFamily="34" charset="0"/>
                <a:ea typeface="ＭＳ Ｐゴシック" charset="-128"/>
              </a:rPr>
              <a:t> møter opp eller avbestiller </a:t>
            </a:r>
            <a:r>
              <a:rPr lang="nb-NO" sz="1200" dirty="0" err="1">
                <a:solidFill>
                  <a:srgbClr val="675C53"/>
                </a:solidFill>
                <a:latin typeface="Verdana" pitchFamily="34" charset="0"/>
                <a:ea typeface="ＭＳ Ｐゴシック" charset="-128"/>
              </a:rPr>
              <a:t>seinare</a:t>
            </a:r>
            <a:r>
              <a:rPr lang="nb-NO" sz="1200" dirty="0">
                <a:solidFill>
                  <a:srgbClr val="675C53"/>
                </a:solidFill>
                <a:latin typeface="Verdana" pitchFamily="34" charset="0"/>
                <a:ea typeface="ＭＳ Ｐゴシック" charset="-128"/>
              </a:rPr>
              <a:t> enn 24 timer før avtalt tid.</a:t>
            </a:r>
          </a:p>
          <a:p>
            <a:endParaRPr lang="nn-NO" dirty="0"/>
          </a:p>
        </p:txBody>
      </p:sp>
    </p:spTree>
    <p:extLst>
      <p:ext uri="{BB962C8B-B14F-4D97-AF65-F5344CB8AC3E}">
        <p14:creationId xmlns:p14="http://schemas.microsoft.com/office/powerpoint/2010/main" val="3818043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13784D1-C412-409A-85E6-3691973B2BAC}"/>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A10A6700-167E-4327-B832-83B7D25CF30B}"/>
              </a:ext>
            </a:extLst>
          </p:cNvPr>
          <p:cNvSpPr>
            <a:spLocks noGrp="1"/>
          </p:cNvSpPr>
          <p:nvPr>
            <p:ph type="sldNum" sz="quarter" idx="11"/>
          </p:nvPr>
        </p:nvSpPr>
        <p:spPr/>
        <p:txBody>
          <a:bodyPr/>
          <a:lstStyle/>
          <a:p>
            <a:pPr>
              <a:defRPr/>
            </a:pPr>
            <a:fld id="{207238C7-F4D7-2842-829D-06F27AC36144}" type="slidenum">
              <a:rPr lang="nb-NO" smtClean="0"/>
              <a:pPr>
                <a:defRPr/>
              </a:pPr>
              <a:t>59</a:t>
            </a:fld>
            <a:endParaRPr lang="nb-NO"/>
          </a:p>
        </p:txBody>
      </p:sp>
      <p:sp>
        <p:nvSpPr>
          <p:cNvPr id="4" name="TekstSylinder 3">
            <a:extLst>
              <a:ext uri="{FF2B5EF4-FFF2-40B4-BE49-F238E27FC236}">
                <a16:creationId xmlns:a16="http://schemas.microsoft.com/office/drawing/2014/main" id="{8C5BFE50-E667-48AA-8EA5-363814E4598F}"/>
              </a:ext>
            </a:extLst>
          </p:cNvPr>
          <p:cNvSpPr txBox="1"/>
          <p:nvPr/>
        </p:nvSpPr>
        <p:spPr>
          <a:xfrm>
            <a:off x="360095" y="1339900"/>
            <a:ext cx="8423809" cy="1477328"/>
          </a:xfrm>
          <a:prstGeom prst="rect">
            <a:avLst/>
          </a:prstGeom>
          <a:noFill/>
        </p:spPr>
        <p:txBody>
          <a:bodyPr wrap="square" rtlCol="0">
            <a:spAutoFit/>
          </a:bodyPr>
          <a:lstStyle/>
          <a:p>
            <a:r>
              <a:rPr lang="nn-NO" sz="1400" b="1" dirty="0"/>
              <a:t>Spørsmål;</a:t>
            </a:r>
            <a:endParaRPr lang="nn-NO" sz="1200" b="1" dirty="0">
              <a:solidFill>
                <a:srgbClr val="675C53"/>
              </a:solidFill>
              <a:latin typeface="Verdana" pitchFamily="34" charset="0"/>
              <a:ea typeface="ＭＳ Ｐゴシック" charset="-128"/>
            </a:endParaRPr>
          </a:p>
          <a:p>
            <a:endParaRPr lang="nn-NO" sz="1400" b="1" dirty="0"/>
          </a:p>
          <a:p>
            <a:r>
              <a:rPr lang="nb-NO" sz="1200" dirty="0">
                <a:solidFill>
                  <a:srgbClr val="675C53"/>
                </a:solidFill>
                <a:latin typeface="Verdana" pitchFamily="34" charset="0"/>
                <a:ea typeface="ＭＳ Ｐゴシック" charset="-128"/>
              </a:rPr>
              <a:t>«Lurer også på avbestillingsreglene for å slippe å betale for "ikke møtt" som er minst 24 timer før. Er dette 24 timer før på virkedag? Endel pasienter avbestiller timer mandag morgen på lørdag ettermiddag og vi har da ingen mulighet til å få gitt timene til en annen pasient»    </a:t>
            </a:r>
          </a:p>
          <a:p>
            <a:endParaRPr lang="nn-NO" sz="1400" dirty="0"/>
          </a:p>
          <a:p>
            <a:endParaRPr lang="nn-NO" sz="1200" dirty="0">
              <a:solidFill>
                <a:srgbClr val="675C53"/>
              </a:solidFill>
              <a:latin typeface="Verdana" pitchFamily="34" charset="0"/>
              <a:ea typeface="ＭＳ Ｐゴシック" charset="-128"/>
            </a:endParaRPr>
          </a:p>
        </p:txBody>
      </p:sp>
    </p:spTree>
    <p:extLst>
      <p:ext uri="{BB962C8B-B14F-4D97-AF65-F5344CB8AC3E}">
        <p14:creationId xmlns:p14="http://schemas.microsoft.com/office/powerpoint/2010/main" val="70667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70F8D4-9588-43C7-A6D7-88AAB148E550}"/>
              </a:ext>
            </a:extLst>
          </p:cNvPr>
          <p:cNvSpPr>
            <a:spLocks noGrp="1"/>
          </p:cNvSpPr>
          <p:nvPr>
            <p:ph type="title"/>
          </p:nvPr>
        </p:nvSpPr>
        <p:spPr>
          <a:xfrm>
            <a:off x="4885341" y="273845"/>
            <a:ext cx="3630008" cy="825315"/>
          </a:xfrm>
        </p:spPr>
        <p:txBody>
          <a:bodyPr>
            <a:normAutofit/>
          </a:bodyPr>
          <a:lstStyle/>
          <a:p>
            <a:r>
              <a:rPr lang="nb-NO" dirty="0"/>
              <a:t>Regelverket</a:t>
            </a:r>
          </a:p>
        </p:txBody>
      </p:sp>
      <p:pic>
        <p:nvPicPr>
          <p:cNvPr id="5" name="Bilde 4">
            <a:extLst>
              <a:ext uri="{FF2B5EF4-FFF2-40B4-BE49-F238E27FC236}">
                <a16:creationId xmlns:a16="http://schemas.microsoft.com/office/drawing/2014/main" id="{D8984352-E428-482C-B52A-F9EB7A5E6067}"/>
              </a:ext>
            </a:extLst>
          </p:cNvPr>
          <p:cNvPicPr>
            <a:picLocks noChangeAspect="1"/>
          </p:cNvPicPr>
          <p:nvPr/>
        </p:nvPicPr>
        <p:blipFill rotWithShape="1">
          <a:blip r:embed="rId3"/>
          <a:srcRect l="17886" r="17675"/>
          <a:stretch/>
        </p:blipFill>
        <p:spPr>
          <a:xfrm>
            <a:off x="16" y="7"/>
            <a:ext cx="3870527" cy="5143493"/>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ssholder for innhold 2">
            <a:extLst>
              <a:ext uri="{FF2B5EF4-FFF2-40B4-BE49-F238E27FC236}">
                <a16:creationId xmlns:a16="http://schemas.microsoft.com/office/drawing/2014/main" id="{C50629CD-7F91-4E8E-AEB0-AE83E2365EC5}"/>
              </a:ext>
            </a:extLst>
          </p:cNvPr>
          <p:cNvSpPr>
            <a:spLocks noGrp="1"/>
          </p:cNvSpPr>
          <p:nvPr>
            <p:ph idx="1"/>
          </p:nvPr>
        </p:nvSpPr>
        <p:spPr>
          <a:xfrm>
            <a:off x="4142985" y="1099160"/>
            <a:ext cx="4372364" cy="3770496"/>
          </a:xfrm>
        </p:spPr>
        <p:txBody>
          <a:bodyPr>
            <a:normAutofit lnSpcReduction="10000"/>
          </a:bodyPr>
          <a:lstStyle/>
          <a:p>
            <a:pPr marL="0" indent="0">
              <a:buNone/>
            </a:pPr>
            <a:r>
              <a:rPr lang="nb-NO" sz="1200" b="1" dirty="0"/>
              <a:t>Folketrygdloven</a:t>
            </a:r>
          </a:p>
          <a:p>
            <a:r>
              <a:rPr lang="nb-NO" sz="1200" dirty="0"/>
              <a:t>§ 5-4 	Trygden yter stønad til dekning av utgifter til </a:t>
            </a:r>
            <a:r>
              <a:rPr lang="nb-NO" sz="1200" u="sng" dirty="0"/>
              <a:t>undersøkelse og behandlin</a:t>
            </a:r>
            <a:r>
              <a:rPr lang="nb-NO" sz="1200" dirty="0"/>
              <a:t>g hos lege </a:t>
            </a:r>
          </a:p>
          <a:p>
            <a:pPr marL="0" indent="0">
              <a:buNone/>
            </a:pPr>
            <a:r>
              <a:rPr lang="nb-NO" sz="1200" dirty="0"/>
              <a:t>	 - </a:t>
            </a:r>
            <a:r>
              <a:rPr lang="nb-NO" sz="1200" i="1" dirty="0" err="1"/>
              <a:t>dvs</a:t>
            </a:r>
            <a:r>
              <a:rPr lang="nb-NO" sz="1200" i="1" dirty="0"/>
              <a:t> rettighet for pasienten</a:t>
            </a:r>
            <a:r>
              <a:rPr lang="nb-NO" sz="1200" dirty="0"/>
              <a:t>	</a:t>
            </a:r>
          </a:p>
          <a:p>
            <a:r>
              <a:rPr lang="nb-NO" sz="1200" dirty="0"/>
              <a:t>§ 22- 2 Direkte oppgjør – </a:t>
            </a:r>
            <a:r>
              <a:rPr lang="nb-NO" sz="1200" i="1" dirty="0"/>
              <a:t>legen krever refusjon i stedet for pasienten</a:t>
            </a:r>
            <a:r>
              <a:rPr lang="nb-NO" sz="1200" dirty="0"/>
              <a:t>	</a:t>
            </a:r>
          </a:p>
          <a:p>
            <a:r>
              <a:rPr lang="nb-NO" sz="1200" dirty="0"/>
              <a:t>§ 22-15 </a:t>
            </a:r>
            <a:r>
              <a:rPr lang="nb-NO" sz="1200" dirty="0" err="1"/>
              <a:t>Tilbakekreving</a:t>
            </a:r>
            <a:r>
              <a:rPr lang="nb-NO" sz="1200" dirty="0"/>
              <a:t> – </a:t>
            </a:r>
            <a:r>
              <a:rPr lang="nb-NO" sz="1200" i="1" dirty="0"/>
              <a:t>feil utbetalt refusjon skal betales tilbake </a:t>
            </a:r>
          </a:p>
          <a:p>
            <a:pPr marL="0" indent="0">
              <a:buNone/>
            </a:pPr>
            <a:endParaRPr lang="nb-NO" sz="1200" dirty="0"/>
          </a:p>
          <a:p>
            <a:pPr marL="0" indent="0">
              <a:buNone/>
            </a:pPr>
            <a:r>
              <a:rPr lang="nb-NO" sz="1200" b="1" dirty="0"/>
              <a:t>Refusjonsrett</a:t>
            </a:r>
            <a:r>
              <a:rPr lang="nb-NO" sz="1200" dirty="0"/>
              <a:t> - vilkår for å kunne arbeide for trygdens regning</a:t>
            </a:r>
          </a:p>
          <a:p>
            <a:r>
              <a:rPr lang="nb-NO" sz="1200" dirty="0"/>
              <a:t>Driftsavtale </a:t>
            </a:r>
          </a:p>
          <a:p>
            <a:endParaRPr lang="nb-NO" sz="1200" dirty="0"/>
          </a:p>
          <a:p>
            <a:pPr marL="0" indent="0">
              <a:buNone/>
            </a:pPr>
            <a:r>
              <a:rPr lang="nb-NO" sz="1200" b="1" dirty="0"/>
              <a:t>Stønadsforskriften </a:t>
            </a:r>
            <a:r>
              <a:rPr lang="nb-NO" sz="1200" dirty="0"/>
              <a:t>(normaltariffen)</a:t>
            </a:r>
          </a:p>
          <a:p>
            <a:r>
              <a:rPr lang="nb-NO" sz="1200" dirty="0"/>
              <a:t>Hvilken legehjelp (undersøkelse og behandling) som dekkes av staten</a:t>
            </a:r>
          </a:p>
          <a:p>
            <a:r>
              <a:rPr lang="nb-NO" sz="1200" dirty="0"/>
              <a:t>Takster</a:t>
            </a:r>
          </a:p>
          <a:p>
            <a:r>
              <a:rPr lang="nb-NO" sz="1200" dirty="0"/>
              <a:t>Egenandeler</a:t>
            </a:r>
          </a:p>
          <a:p>
            <a:endParaRPr lang="nb-NO" sz="825" dirty="0"/>
          </a:p>
        </p:txBody>
      </p:sp>
    </p:spTree>
    <p:extLst>
      <p:ext uri="{BB962C8B-B14F-4D97-AF65-F5344CB8AC3E}">
        <p14:creationId xmlns:p14="http://schemas.microsoft.com/office/powerpoint/2010/main" val="935420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13784D1-C412-409A-85E6-3691973B2BAC}"/>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A10A6700-167E-4327-B832-83B7D25CF30B}"/>
              </a:ext>
            </a:extLst>
          </p:cNvPr>
          <p:cNvSpPr>
            <a:spLocks noGrp="1"/>
          </p:cNvSpPr>
          <p:nvPr>
            <p:ph type="sldNum" sz="quarter" idx="11"/>
          </p:nvPr>
        </p:nvSpPr>
        <p:spPr/>
        <p:txBody>
          <a:bodyPr/>
          <a:lstStyle/>
          <a:p>
            <a:pPr>
              <a:defRPr/>
            </a:pPr>
            <a:fld id="{207238C7-F4D7-2842-829D-06F27AC36144}" type="slidenum">
              <a:rPr lang="nb-NO" smtClean="0"/>
              <a:pPr>
                <a:defRPr/>
              </a:pPr>
              <a:t>60</a:t>
            </a:fld>
            <a:endParaRPr lang="nb-NO"/>
          </a:p>
        </p:txBody>
      </p:sp>
      <p:sp>
        <p:nvSpPr>
          <p:cNvPr id="4" name="TekstSylinder 3">
            <a:extLst>
              <a:ext uri="{FF2B5EF4-FFF2-40B4-BE49-F238E27FC236}">
                <a16:creationId xmlns:a16="http://schemas.microsoft.com/office/drawing/2014/main" id="{8C5BFE50-E667-48AA-8EA5-363814E4598F}"/>
              </a:ext>
            </a:extLst>
          </p:cNvPr>
          <p:cNvSpPr txBox="1"/>
          <p:nvPr/>
        </p:nvSpPr>
        <p:spPr>
          <a:xfrm>
            <a:off x="360095" y="1061604"/>
            <a:ext cx="8423809" cy="2323713"/>
          </a:xfrm>
          <a:prstGeom prst="rect">
            <a:avLst/>
          </a:prstGeom>
          <a:noFill/>
        </p:spPr>
        <p:txBody>
          <a:bodyPr wrap="square" rtlCol="0">
            <a:spAutoFit/>
          </a:bodyPr>
          <a:lstStyle/>
          <a:p>
            <a:r>
              <a:rPr lang="nn-NO" sz="900" b="1" dirty="0"/>
              <a:t>Spørsmål;</a:t>
            </a:r>
          </a:p>
          <a:p>
            <a:r>
              <a:rPr lang="nb-NO" sz="900" kern="150" dirty="0">
                <a:effectLst/>
                <a:latin typeface="Liberation Serif"/>
                <a:ea typeface="SimSun" panose="02010600030101010101" pitchFamily="2" charset="-122"/>
                <a:cs typeface="Arial" panose="020B0604020202020204" pitchFamily="34" charset="0"/>
              </a:rPr>
              <a:t>«Lurer også på </a:t>
            </a:r>
            <a:r>
              <a:rPr lang="nb-NO" sz="900" b="1" kern="150" dirty="0">
                <a:effectLst/>
                <a:latin typeface="Liberation Serif"/>
                <a:ea typeface="SimSun" panose="02010600030101010101" pitchFamily="2" charset="-122"/>
                <a:cs typeface="Arial" panose="020B0604020202020204" pitchFamily="34" charset="0"/>
              </a:rPr>
              <a:t>avbestillingsreglene</a:t>
            </a:r>
            <a:r>
              <a:rPr lang="nb-NO" sz="900" kern="150" dirty="0">
                <a:effectLst/>
                <a:latin typeface="Liberation Serif"/>
                <a:ea typeface="SimSun" panose="02010600030101010101" pitchFamily="2" charset="-122"/>
                <a:cs typeface="Arial" panose="020B0604020202020204" pitchFamily="34" charset="0"/>
              </a:rPr>
              <a:t> for å slippe å betale for "ikke møtt" som er minst 24 timer før. Er dette 24 timer før på virkedag? Endel pasienter avbestiller timer mandag morgen på lørdag ettermiddag og vi har da ingen mulighet til å få gitt timene til en annen pasient»    </a:t>
            </a:r>
          </a:p>
          <a:p>
            <a:endParaRPr lang="nn-NO" sz="1400" dirty="0"/>
          </a:p>
          <a:p>
            <a:endParaRPr lang="nn-NO" sz="1400" dirty="0"/>
          </a:p>
          <a:p>
            <a:endParaRPr lang="nn-NO" sz="1400" dirty="0"/>
          </a:p>
          <a:p>
            <a:r>
              <a:rPr lang="nn-NO" sz="1400" b="1" dirty="0"/>
              <a:t>Svar:</a:t>
            </a:r>
          </a:p>
          <a:p>
            <a:r>
              <a:rPr lang="nn-NO" sz="1200" dirty="0">
                <a:solidFill>
                  <a:srgbClr val="675C53"/>
                </a:solidFill>
                <a:latin typeface="Verdana" pitchFamily="34" charset="0"/>
                <a:ea typeface="ＭＳ Ｐゴシック" charset="-128"/>
              </a:rPr>
              <a:t>Merknad B2 i takstforskrifta seier 24 timar før avtalt tid.  Så om pasienten avbestiller timen til måndag morgon på laurdagen så vil pasienten ikkje kunne </a:t>
            </a:r>
            <a:r>
              <a:rPr lang="nn-NO" sz="1200" dirty="0" err="1">
                <a:solidFill>
                  <a:srgbClr val="675C53"/>
                </a:solidFill>
                <a:latin typeface="Verdana" pitchFamily="34" charset="0"/>
                <a:ea typeface="ＭＳ Ｐゴシック" charset="-128"/>
              </a:rPr>
              <a:t>krevast</a:t>
            </a:r>
            <a:r>
              <a:rPr lang="nn-NO" sz="1200" dirty="0">
                <a:solidFill>
                  <a:srgbClr val="675C53"/>
                </a:solidFill>
                <a:latin typeface="Verdana" pitchFamily="34" charset="0"/>
                <a:ea typeface="ＭＳ Ｐゴシック" charset="-128"/>
              </a:rPr>
              <a:t> for  </a:t>
            </a:r>
            <a:r>
              <a:rPr lang="nn-NO" sz="1200" dirty="0" err="1">
                <a:solidFill>
                  <a:srgbClr val="675C53"/>
                </a:solidFill>
                <a:latin typeface="Verdana" pitchFamily="34" charset="0"/>
                <a:ea typeface="ＭＳ Ｐゴシック" charset="-128"/>
              </a:rPr>
              <a:t>avbestillingsgebyr</a:t>
            </a:r>
            <a:r>
              <a:rPr lang="nn-NO" sz="1200" dirty="0">
                <a:solidFill>
                  <a:srgbClr val="675C53"/>
                </a:solidFill>
                <a:latin typeface="Verdana" pitchFamily="34" charset="0"/>
                <a:ea typeface="ＭＳ Ｐゴシック" charset="-128"/>
              </a:rPr>
              <a:t>.</a:t>
            </a:r>
          </a:p>
          <a:p>
            <a:endParaRPr lang="nn-NO" sz="1200" dirty="0">
              <a:solidFill>
                <a:srgbClr val="675C53"/>
              </a:solidFill>
              <a:latin typeface="Verdana" pitchFamily="34" charset="0"/>
              <a:ea typeface="ＭＳ Ｐゴシック" charset="-128"/>
            </a:endParaRPr>
          </a:p>
          <a:p>
            <a:r>
              <a:rPr lang="nn-NO" sz="1200" dirty="0">
                <a:solidFill>
                  <a:srgbClr val="675C53"/>
                </a:solidFill>
                <a:latin typeface="Verdana" pitchFamily="34" charset="0"/>
                <a:ea typeface="ＭＳ Ｐゴシック" charset="-128"/>
              </a:rPr>
              <a:t>Viktig at legen informerer pasienten godt om </a:t>
            </a:r>
            <a:r>
              <a:rPr lang="nn-NO" sz="1200" dirty="0" err="1">
                <a:solidFill>
                  <a:srgbClr val="675C53"/>
                </a:solidFill>
                <a:latin typeface="Verdana" pitchFamily="34" charset="0"/>
                <a:ea typeface="ＭＳ Ｐゴシック" charset="-128"/>
              </a:rPr>
              <a:t>avbestillingsreglane</a:t>
            </a:r>
            <a:r>
              <a:rPr lang="nn-NO" sz="1200" dirty="0">
                <a:solidFill>
                  <a:srgbClr val="675C53"/>
                </a:solidFill>
                <a:latin typeface="Verdana" pitchFamily="34" charset="0"/>
                <a:ea typeface="ＭＳ Ｐゴシック" charset="-128"/>
              </a:rPr>
              <a:t>/at det står på </a:t>
            </a:r>
            <a:r>
              <a:rPr lang="nn-NO" sz="1200" dirty="0" err="1">
                <a:solidFill>
                  <a:srgbClr val="675C53"/>
                </a:solidFill>
                <a:latin typeface="Verdana" pitchFamily="34" charset="0"/>
                <a:ea typeface="ＭＳ Ｐゴシック" charset="-128"/>
              </a:rPr>
              <a:t>timebekreftinga</a:t>
            </a:r>
            <a:r>
              <a:rPr lang="nn-NO" sz="1200" dirty="0">
                <a:solidFill>
                  <a:srgbClr val="675C53"/>
                </a:solidFill>
                <a:latin typeface="Verdana" pitchFamily="34" charset="0"/>
                <a:ea typeface="ＭＳ Ｐゴシック" charset="-128"/>
              </a:rPr>
              <a:t> slik at pasienten kan avbestille så fort han veit han ikkje kan møte opp</a:t>
            </a:r>
            <a:r>
              <a:rPr lang="nn-NO" sz="1400" dirty="0"/>
              <a:t>.</a:t>
            </a:r>
          </a:p>
        </p:txBody>
      </p:sp>
    </p:spTree>
    <p:extLst>
      <p:ext uri="{BB962C8B-B14F-4D97-AF65-F5344CB8AC3E}">
        <p14:creationId xmlns:p14="http://schemas.microsoft.com/office/powerpoint/2010/main" val="2703494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28309CE-BA25-41FE-B992-72E50163032F}"/>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D5DF3D2B-478E-49E9-BEBD-44290909F758}"/>
              </a:ext>
            </a:extLst>
          </p:cNvPr>
          <p:cNvSpPr>
            <a:spLocks noGrp="1"/>
          </p:cNvSpPr>
          <p:nvPr>
            <p:ph type="sldNum" sz="quarter" idx="11"/>
          </p:nvPr>
        </p:nvSpPr>
        <p:spPr/>
        <p:txBody>
          <a:bodyPr/>
          <a:lstStyle/>
          <a:p>
            <a:pPr>
              <a:defRPr/>
            </a:pPr>
            <a:fld id="{207238C7-F4D7-2842-829D-06F27AC36144}" type="slidenum">
              <a:rPr lang="nb-NO" smtClean="0"/>
              <a:pPr>
                <a:defRPr/>
              </a:pPr>
              <a:t>61</a:t>
            </a:fld>
            <a:endParaRPr lang="nb-NO"/>
          </a:p>
        </p:txBody>
      </p:sp>
      <p:sp>
        <p:nvSpPr>
          <p:cNvPr id="4" name="TekstSylinder 3">
            <a:extLst>
              <a:ext uri="{FF2B5EF4-FFF2-40B4-BE49-F238E27FC236}">
                <a16:creationId xmlns:a16="http://schemas.microsoft.com/office/drawing/2014/main" id="{4E4074E0-08C3-4C0C-9848-966F80AF41B8}"/>
              </a:ext>
            </a:extLst>
          </p:cNvPr>
          <p:cNvSpPr txBox="1"/>
          <p:nvPr/>
        </p:nvSpPr>
        <p:spPr>
          <a:xfrm>
            <a:off x="339865" y="1191218"/>
            <a:ext cx="8464269" cy="1754326"/>
          </a:xfrm>
          <a:prstGeom prst="rect">
            <a:avLst/>
          </a:prstGeom>
          <a:noFill/>
        </p:spPr>
        <p:txBody>
          <a:bodyPr wrap="square" rtlCol="0">
            <a:spAutoFit/>
          </a:bodyPr>
          <a:lstStyle/>
          <a:p>
            <a:r>
              <a:rPr lang="nn-NO" sz="1400" b="1" dirty="0"/>
              <a:t>Spørsmål:</a:t>
            </a:r>
          </a:p>
          <a:p>
            <a:r>
              <a:rPr lang="nb-NO" sz="1200" dirty="0">
                <a:solidFill>
                  <a:srgbClr val="675C53"/>
                </a:solidFill>
                <a:latin typeface="Verdana" pitchFamily="34" charset="0"/>
                <a:ea typeface="ＭＳ Ｐゴシック" charset="-128"/>
              </a:rPr>
              <a:t>«De fleste journalsystemer angir automatisk takst 701a når vi rekvirerer blodprøver men det er ikke alltid de tas på eget kontor. Er taksten da mulig å ta for arbeidet det er med å ordne rekvisisjonen, kostnader forbundet med dette og å vurdere svaret, eller er den taksten tiltenkt selve takingen av prøven som jo ofte ikke fysisk gjøres av legen/hjelpepersonalet selv.»</a:t>
            </a: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effectLst/>
              <a:latin typeface="Liberation Serif"/>
              <a:ea typeface="SimSun" panose="02010600030101010101" pitchFamily="2" charset="-122"/>
              <a:cs typeface="Arial" panose="020B0604020202020204" pitchFamily="34" charset="0"/>
            </a:endParaRPr>
          </a:p>
          <a:p>
            <a:endParaRPr lang="nn-NO" dirty="0"/>
          </a:p>
        </p:txBody>
      </p:sp>
    </p:spTree>
    <p:extLst>
      <p:ext uri="{BB962C8B-B14F-4D97-AF65-F5344CB8AC3E}">
        <p14:creationId xmlns:p14="http://schemas.microsoft.com/office/powerpoint/2010/main" val="2383388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28309CE-BA25-41FE-B992-72E50163032F}"/>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D5DF3D2B-478E-49E9-BEBD-44290909F758}"/>
              </a:ext>
            </a:extLst>
          </p:cNvPr>
          <p:cNvSpPr>
            <a:spLocks noGrp="1"/>
          </p:cNvSpPr>
          <p:nvPr>
            <p:ph type="sldNum" sz="quarter" idx="11"/>
          </p:nvPr>
        </p:nvSpPr>
        <p:spPr/>
        <p:txBody>
          <a:bodyPr/>
          <a:lstStyle/>
          <a:p>
            <a:pPr>
              <a:defRPr/>
            </a:pPr>
            <a:fld id="{207238C7-F4D7-2842-829D-06F27AC36144}" type="slidenum">
              <a:rPr lang="nb-NO" smtClean="0"/>
              <a:pPr>
                <a:defRPr/>
              </a:pPr>
              <a:t>62</a:t>
            </a:fld>
            <a:endParaRPr lang="nb-NO"/>
          </a:p>
        </p:txBody>
      </p:sp>
      <p:sp>
        <p:nvSpPr>
          <p:cNvPr id="4" name="TekstSylinder 3">
            <a:extLst>
              <a:ext uri="{FF2B5EF4-FFF2-40B4-BE49-F238E27FC236}">
                <a16:creationId xmlns:a16="http://schemas.microsoft.com/office/drawing/2014/main" id="{4E4074E0-08C3-4C0C-9848-966F80AF41B8}"/>
              </a:ext>
            </a:extLst>
          </p:cNvPr>
          <p:cNvSpPr txBox="1"/>
          <p:nvPr/>
        </p:nvSpPr>
        <p:spPr>
          <a:xfrm>
            <a:off x="347958" y="372234"/>
            <a:ext cx="8464269" cy="4154984"/>
          </a:xfrm>
          <a:prstGeom prst="rect">
            <a:avLst/>
          </a:prstGeom>
          <a:noFill/>
        </p:spPr>
        <p:txBody>
          <a:bodyPr wrap="square" rtlCol="0">
            <a:spAutoFit/>
          </a:bodyPr>
          <a:lstStyle/>
          <a:p>
            <a:r>
              <a:rPr lang="nn-NO" sz="900" b="1" dirty="0"/>
              <a:t>Spørsmål:</a:t>
            </a:r>
          </a:p>
          <a:p>
            <a:r>
              <a:rPr lang="nb-NO" sz="900" kern="150" dirty="0">
                <a:effectLst/>
                <a:latin typeface="Liberation Serif"/>
                <a:ea typeface="SimSun" panose="02010600030101010101" pitchFamily="2" charset="-122"/>
                <a:cs typeface="Arial" panose="020B0604020202020204" pitchFamily="34" charset="0"/>
              </a:rPr>
              <a:t>«De fleste journalsystemer angir automatisk takst </a:t>
            </a:r>
            <a:r>
              <a:rPr lang="nb-NO" sz="900" b="1" kern="150" dirty="0">
                <a:effectLst/>
                <a:latin typeface="Liberation Serif"/>
                <a:ea typeface="SimSun" panose="02010600030101010101" pitchFamily="2" charset="-122"/>
                <a:cs typeface="Arial" panose="020B0604020202020204" pitchFamily="34" charset="0"/>
              </a:rPr>
              <a:t>701a</a:t>
            </a:r>
            <a:r>
              <a:rPr lang="nb-NO" sz="900" kern="150" dirty="0">
                <a:effectLst/>
                <a:latin typeface="Liberation Serif"/>
                <a:ea typeface="SimSun" panose="02010600030101010101" pitchFamily="2" charset="-122"/>
                <a:cs typeface="Arial" panose="020B0604020202020204" pitchFamily="34" charset="0"/>
              </a:rPr>
              <a:t> når vi rekvirerer blodprøver men det er ikke alltid de tas på eget kontor. Er taksten da mulig å ta for arbeidet det er med å ordne rekvisisjonen, kostnader forbundet med dette og å vurdere svaret, eller er den taksten tiltenkt selve takingen av prøven som jo ofte ikke fysisk gjøres av legen/hjelpepersonalet selv.»</a:t>
            </a:r>
          </a:p>
          <a:p>
            <a:endParaRPr lang="nb-NO" sz="1400" kern="150" dirty="0">
              <a:latin typeface="Liberation Serif"/>
              <a:ea typeface="SimSun" panose="02010600030101010101" pitchFamily="2" charset="-122"/>
              <a:cs typeface="Arial" panose="020B0604020202020204" pitchFamily="34" charset="0"/>
            </a:endParaRPr>
          </a:p>
          <a:p>
            <a:endParaRPr lang="nb-NO" sz="1400" kern="150" dirty="0">
              <a:effectLst/>
              <a:latin typeface="Liberation Serif"/>
              <a:ea typeface="SimSun" panose="02010600030101010101" pitchFamily="2" charset="-122"/>
              <a:cs typeface="Arial" panose="020B0604020202020204" pitchFamily="34" charset="0"/>
            </a:endParaRPr>
          </a:p>
          <a:p>
            <a:r>
              <a:rPr lang="nb-NO" sz="1400" b="1" kern="150" dirty="0">
                <a:latin typeface="Liberation Serif"/>
                <a:ea typeface="SimSun" panose="02010600030101010101" pitchFamily="2" charset="-122"/>
                <a:cs typeface="Arial" panose="020B0604020202020204" pitchFamily="34" charset="0"/>
              </a:rPr>
              <a:t>Svar:</a:t>
            </a:r>
          </a:p>
          <a:p>
            <a:r>
              <a:rPr lang="nb-NO" sz="1200" dirty="0">
                <a:solidFill>
                  <a:srgbClr val="675C53"/>
                </a:solidFill>
                <a:latin typeface="Verdana" pitchFamily="34" charset="0"/>
                <a:ea typeface="ＭＳ Ｐゴシック" charset="-128"/>
              </a:rPr>
              <a:t>Der blodprøva </a:t>
            </a:r>
            <a:r>
              <a:rPr lang="nb-NO" sz="1200" dirty="0" err="1">
                <a:solidFill>
                  <a:srgbClr val="675C53"/>
                </a:solidFill>
                <a:latin typeface="Verdana" pitchFamily="34" charset="0"/>
                <a:ea typeface="ＭＳ Ｐゴシック" charset="-128"/>
              </a:rPr>
              <a:t>ikkje</a:t>
            </a:r>
            <a:r>
              <a:rPr lang="nb-NO" sz="1200" dirty="0">
                <a:solidFill>
                  <a:srgbClr val="675C53"/>
                </a:solidFill>
                <a:latin typeface="Verdana" pitchFamily="34" charset="0"/>
                <a:ea typeface="ＭＳ Ｐゴシック" charset="-128"/>
              </a:rPr>
              <a:t> vert teken på legens kontor kan det </a:t>
            </a:r>
            <a:r>
              <a:rPr lang="nb-NO" sz="1200" dirty="0" err="1">
                <a:solidFill>
                  <a:srgbClr val="675C53"/>
                </a:solidFill>
                <a:latin typeface="Verdana" pitchFamily="34" charset="0"/>
                <a:ea typeface="ＭＳ Ｐゴシック" charset="-128"/>
              </a:rPr>
              <a:t>ikkje</a:t>
            </a:r>
            <a:r>
              <a:rPr lang="nb-NO" sz="1200" dirty="0">
                <a:solidFill>
                  <a:srgbClr val="675C53"/>
                </a:solidFill>
                <a:latin typeface="Verdana" pitchFamily="34" charset="0"/>
                <a:ea typeface="ＭＳ Ｐゴシック" charset="-128"/>
              </a:rPr>
              <a:t> </a:t>
            </a:r>
            <a:r>
              <a:rPr lang="nb-NO" sz="1200" dirty="0" err="1">
                <a:solidFill>
                  <a:srgbClr val="675C53"/>
                </a:solidFill>
                <a:latin typeface="Verdana" pitchFamily="34" charset="0"/>
                <a:ea typeface="ＭＳ Ｐゴシック" charset="-128"/>
              </a:rPr>
              <a:t>krevast</a:t>
            </a:r>
            <a:r>
              <a:rPr lang="nb-NO" sz="1200" dirty="0">
                <a:solidFill>
                  <a:srgbClr val="675C53"/>
                </a:solidFill>
                <a:latin typeface="Verdana" pitchFamily="34" charset="0"/>
                <a:ea typeface="ＭＳ Ｐゴシック" charset="-128"/>
              </a:rPr>
              <a:t> takst 701a, jamfør ordlyden i taksten «taking av prøver til laboratorieundersøkelse på legens kontor eller innsending til medisinsk laboratorium»</a:t>
            </a:r>
          </a:p>
          <a:p>
            <a:r>
              <a:rPr lang="nb-NO" sz="1200" dirty="0">
                <a:solidFill>
                  <a:srgbClr val="675C53"/>
                </a:solidFill>
                <a:latin typeface="Verdana" pitchFamily="34" charset="0"/>
                <a:ea typeface="ＭＳ Ｐゴシック" charset="-128"/>
              </a:rPr>
              <a:t>Merknad B0 seier at «taksten kan benyttes av primatpraktiserende lege som gjør slik undersøkelse/prøve på egne pasienter»</a:t>
            </a:r>
          </a:p>
          <a:p>
            <a:r>
              <a:rPr lang="nb-NO" sz="1200" dirty="0">
                <a:solidFill>
                  <a:srgbClr val="675C53"/>
                </a:solidFill>
                <a:latin typeface="Verdana" pitchFamily="34" charset="0"/>
                <a:ea typeface="ＭＳ Ｐゴシック" charset="-128"/>
              </a:rPr>
              <a:t>Merknad B1 seier at taksten inkluderer utgifter til porto, forskriftsmessig prøveglass og </a:t>
            </a:r>
            <a:r>
              <a:rPr lang="nb-NO" sz="1200" dirty="0" err="1">
                <a:solidFill>
                  <a:srgbClr val="675C53"/>
                </a:solidFill>
                <a:latin typeface="Verdana" pitchFamily="34" charset="0"/>
                <a:ea typeface="ＭＳ Ｐゴシック" charset="-128"/>
              </a:rPr>
              <a:t>embalasje</a:t>
            </a:r>
            <a:r>
              <a:rPr lang="nb-NO" sz="1200" dirty="0">
                <a:solidFill>
                  <a:srgbClr val="675C53"/>
                </a:solidFill>
                <a:latin typeface="Verdana" pitchFamily="34" charset="0"/>
                <a:ea typeface="ＭＳ Ｐゴシック" charset="-128"/>
              </a:rPr>
              <a:t>.</a:t>
            </a:r>
          </a:p>
          <a:p>
            <a:endParaRPr lang="nb-NO" sz="1200" dirty="0">
              <a:solidFill>
                <a:srgbClr val="675C53"/>
              </a:solidFill>
              <a:latin typeface="Verdana" pitchFamily="34" charset="0"/>
              <a:ea typeface="ＭＳ Ｐゴシック" charset="-128"/>
            </a:endParaRPr>
          </a:p>
          <a:p>
            <a:r>
              <a:rPr lang="nb-NO" sz="1200" dirty="0">
                <a:solidFill>
                  <a:srgbClr val="675C53"/>
                </a:solidFill>
                <a:latin typeface="Verdana" pitchFamily="34" charset="0"/>
                <a:ea typeface="ＭＳ Ｐゴシック" charset="-128"/>
              </a:rPr>
              <a:t>Der pasienten eksempelvis møter på </a:t>
            </a:r>
            <a:r>
              <a:rPr lang="nb-NO" sz="1200" dirty="0" err="1">
                <a:solidFill>
                  <a:srgbClr val="675C53"/>
                </a:solidFill>
                <a:latin typeface="Verdana" pitchFamily="34" charset="0"/>
                <a:ea typeface="ＭＳ Ｐゴシック" charset="-128"/>
              </a:rPr>
              <a:t>eit</a:t>
            </a:r>
            <a:r>
              <a:rPr lang="nb-NO" sz="1200" dirty="0">
                <a:solidFill>
                  <a:srgbClr val="675C53"/>
                </a:solidFill>
                <a:latin typeface="Verdana" pitchFamily="34" charset="0"/>
                <a:ea typeface="ＭＳ Ｐゴシック" charset="-128"/>
              </a:rPr>
              <a:t> eksternt laboratorium for å ta prøver legen har rekvirert på skjema/elektronisk, vil legen </a:t>
            </a:r>
            <a:r>
              <a:rPr lang="nb-NO" sz="1200" dirty="0" err="1">
                <a:solidFill>
                  <a:srgbClr val="675C53"/>
                </a:solidFill>
                <a:latin typeface="Verdana" pitchFamily="34" charset="0"/>
                <a:ea typeface="ＭＳ Ｐゴシック" charset="-128"/>
              </a:rPr>
              <a:t>ikkje</a:t>
            </a:r>
            <a:r>
              <a:rPr lang="nb-NO" sz="1200" dirty="0">
                <a:solidFill>
                  <a:srgbClr val="675C53"/>
                </a:solidFill>
                <a:latin typeface="Verdana" pitchFamily="34" charset="0"/>
                <a:ea typeface="ＭＳ Ｐゴシック" charset="-128"/>
              </a:rPr>
              <a:t> kunne ta takst 701a for dette.</a:t>
            </a:r>
          </a:p>
          <a:p>
            <a:r>
              <a:rPr lang="nb-NO" sz="1200" dirty="0">
                <a:solidFill>
                  <a:srgbClr val="675C53"/>
                </a:solidFill>
                <a:latin typeface="Verdana" pitchFamily="34" charset="0"/>
                <a:ea typeface="ＭＳ Ｐゴシック" charset="-128"/>
              </a:rPr>
              <a:t>Egenandelen for taking av prøver tilfell då det eksterne laboratoriet som har eigen takst for taking av prøver.</a:t>
            </a:r>
          </a:p>
          <a:p>
            <a:endParaRPr lang="nb-NO" sz="1200" dirty="0">
              <a:solidFill>
                <a:srgbClr val="675C53"/>
              </a:solidFill>
              <a:latin typeface="Verdana" pitchFamily="34" charset="0"/>
              <a:ea typeface="ＭＳ Ｐゴシック" charset="-128"/>
            </a:endParaRPr>
          </a:p>
          <a:p>
            <a:r>
              <a:rPr lang="nb-NO" sz="1200" dirty="0">
                <a:solidFill>
                  <a:srgbClr val="675C53"/>
                </a:solidFill>
                <a:latin typeface="Verdana" pitchFamily="34" charset="0"/>
                <a:ea typeface="ＭＳ Ｐゴシック" charset="-128"/>
              </a:rPr>
              <a:t>Der takst 701a automatisk kjem opp ved rekvirering/bestilling av prøver som vert </a:t>
            </a:r>
            <a:r>
              <a:rPr lang="nb-NO" sz="1200" dirty="0" err="1">
                <a:solidFill>
                  <a:srgbClr val="675C53"/>
                </a:solidFill>
                <a:latin typeface="Verdana" pitchFamily="34" charset="0"/>
                <a:ea typeface="ＭＳ Ｐゴシック" charset="-128"/>
              </a:rPr>
              <a:t>teke</a:t>
            </a:r>
            <a:r>
              <a:rPr lang="nb-NO" sz="1200" dirty="0">
                <a:solidFill>
                  <a:srgbClr val="675C53"/>
                </a:solidFill>
                <a:latin typeface="Verdana" pitchFamily="34" charset="0"/>
                <a:ea typeface="ＭＳ Ｐゴシック" charset="-128"/>
              </a:rPr>
              <a:t> på </a:t>
            </a:r>
            <a:r>
              <a:rPr lang="nb-NO" sz="1200" dirty="0" err="1">
                <a:solidFill>
                  <a:srgbClr val="675C53"/>
                </a:solidFill>
                <a:latin typeface="Verdana" pitchFamily="34" charset="0"/>
                <a:ea typeface="ＭＳ Ｐゴシック" charset="-128"/>
              </a:rPr>
              <a:t>eit</a:t>
            </a:r>
            <a:r>
              <a:rPr lang="nb-NO" sz="1200" dirty="0">
                <a:solidFill>
                  <a:srgbClr val="675C53"/>
                </a:solidFill>
                <a:latin typeface="Verdana" pitchFamily="34" charset="0"/>
                <a:ea typeface="ＭＳ Ｐゴシック" charset="-128"/>
              </a:rPr>
              <a:t> eksternt laboratorium må legen fjerne taksten og </a:t>
            </a:r>
            <a:r>
              <a:rPr lang="nb-NO" sz="1200" dirty="0" err="1">
                <a:solidFill>
                  <a:srgbClr val="675C53"/>
                </a:solidFill>
                <a:latin typeface="Verdana" pitchFamily="34" charset="0"/>
                <a:ea typeface="ＭＳ Ｐゴシック" charset="-128"/>
              </a:rPr>
              <a:t>ikkje</a:t>
            </a:r>
            <a:r>
              <a:rPr lang="nb-NO" sz="1200" dirty="0">
                <a:solidFill>
                  <a:srgbClr val="675C53"/>
                </a:solidFill>
                <a:latin typeface="Verdana" pitchFamily="34" charset="0"/>
                <a:ea typeface="ＭＳ Ｐゴシック" charset="-128"/>
              </a:rPr>
              <a:t> kreve denne egenandelen </a:t>
            </a:r>
            <a:r>
              <a:rPr lang="nb-NO" sz="1200" dirty="0" err="1">
                <a:solidFill>
                  <a:srgbClr val="675C53"/>
                </a:solidFill>
                <a:latin typeface="Verdana" pitchFamily="34" charset="0"/>
                <a:ea typeface="ＭＳ Ｐゴシック" charset="-128"/>
              </a:rPr>
              <a:t>frå</a:t>
            </a:r>
            <a:r>
              <a:rPr lang="nb-NO" sz="1200" dirty="0">
                <a:solidFill>
                  <a:srgbClr val="675C53"/>
                </a:solidFill>
                <a:latin typeface="Verdana" pitchFamily="34" charset="0"/>
                <a:ea typeface="ＭＳ Ｐゴシック" charset="-128"/>
              </a:rPr>
              <a:t> pasienten/Helfo</a:t>
            </a:r>
            <a:r>
              <a:rPr lang="nb-NO" sz="1400" kern="150" dirty="0">
                <a:latin typeface="Liberation Serif"/>
                <a:ea typeface="SimSun" panose="02010600030101010101" pitchFamily="2" charset="-122"/>
                <a:cs typeface="Arial" panose="020B0604020202020204" pitchFamily="34" charset="0"/>
              </a:rPr>
              <a:t>.</a:t>
            </a:r>
            <a:endParaRPr lang="nb-NO" sz="1400" kern="150" dirty="0">
              <a:effectLst/>
              <a:latin typeface="Liberation Serif"/>
              <a:ea typeface="SimSun" panose="02010600030101010101" pitchFamily="2" charset="-122"/>
              <a:cs typeface="Arial" panose="020B0604020202020204" pitchFamily="34" charset="0"/>
            </a:endParaRPr>
          </a:p>
          <a:p>
            <a:endParaRPr lang="nn-NO" dirty="0"/>
          </a:p>
        </p:txBody>
      </p:sp>
    </p:spTree>
    <p:extLst>
      <p:ext uri="{BB962C8B-B14F-4D97-AF65-F5344CB8AC3E}">
        <p14:creationId xmlns:p14="http://schemas.microsoft.com/office/powerpoint/2010/main" val="3641718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CB50D4-B2D8-4B01-881C-F92DC17F605D}"/>
              </a:ext>
            </a:extLst>
          </p:cNvPr>
          <p:cNvSpPr>
            <a:spLocks noGrp="1"/>
          </p:cNvSpPr>
          <p:nvPr>
            <p:ph type="dt" sz="half" idx="10"/>
          </p:nvPr>
        </p:nvSpPr>
        <p:spPr/>
        <p:txBody>
          <a:bodyPr/>
          <a:lstStyle/>
          <a:p>
            <a:pPr>
              <a:defRPr/>
            </a:pPr>
            <a:endParaRPr lang="en-US"/>
          </a:p>
        </p:txBody>
      </p:sp>
      <p:sp>
        <p:nvSpPr>
          <p:cNvPr id="3" name="Plassholder for lysbildenummer 2">
            <a:extLst>
              <a:ext uri="{FF2B5EF4-FFF2-40B4-BE49-F238E27FC236}">
                <a16:creationId xmlns:a16="http://schemas.microsoft.com/office/drawing/2014/main" id="{1BB2F716-D346-4CFD-A1B7-8352C32CC448}"/>
              </a:ext>
            </a:extLst>
          </p:cNvPr>
          <p:cNvSpPr>
            <a:spLocks noGrp="1"/>
          </p:cNvSpPr>
          <p:nvPr>
            <p:ph type="sldNum" sz="quarter" idx="11"/>
          </p:nvPr>
        </p:nvSpPr>
        <p:spPr/>
        <p:txBody>
          <a:bodyPr/>
          <a:lstStyle/>
          <a:p>
            <a:pPr>
              <a:defRPr/>
            </a:pPr>
            <a:fld id="{207238C7-F4D7-2842-829D-06F27AC36144}" type="slidenum">
              <a:rPr lang="nb-NO" smtClean="0"/>
              <a:pPr>
                <a:defRPr/>
              </a:pPr>
              <a:t>63</a:t>
            </a:fld>
            <a:endParaRPr lang="nb-NO"/>
          </a:p>
        </p:txBody>
      </p:sp>
      <p:sp>
        <p:nvSpPr>
          <p:cNvPr id="4" name="TekstSylinder 3">
            <a:extLst>
              <a:ext uri="{FF2B5EF4-FFF2-40B4-BE49-F238E27FC236}">
                <a16:creationId xmlns:a16="http://schemas.microsoft.com/office/drawing/2014/main" id="{DC122BBA-6A81-4CC2-AC80-19ECEF2C32F1}"/>
              </a:ext>
            </a:extLst>
          </p:cNvPr>
          <p:cNvSpPr txBox="1"/>
          <p:nvPr/>
        </p:nvSpPr>
        <p:spPr>
          <a:xfrm>
            <a:off x="1542023" y="1140589"/>
            <a:ext cx="5833689" cy="2862322"/>
          </a:xfrm>
          <a:prstGeom prst="rect">
            <a:avLst/>
          </a:prstGeom>
          <a:noFill/>
        </p:spPr>
        <p:txBody>
          <a:bodyPr wrap="square" rtlCol="0">
            <a:spAutoFit/>
          </a:bodyPr>
          <a:lstStyle/>
          <a:p>
            <a:pPr algn="ctr"/>
            <a:r>
              <a:rPr lang="nn-NO" sz="6000" dirty="0">
                <a:latin typeface="Amasis MT Pro" panose="020B0604020202020204" pitchFamily="18" charset="0"/>
              </a:rPr>
              <a:t>Dokumentasjon</a:t>
            </a:r>
          </a:p>
          <a:p>
            <a:pPr algn="ctr"/>
            <a:endParaRPr lang="nn-NO" sz="6000" dirty="0">
              <a:latin typeface="Amasis MT Pro" panose="020B0604020202020204" pitchFamily="18" charset="0"/>
            </a:endParaRPr>
          </a:p>
          <a:p>
            <a:pPr algn="ctr"/>
            <a:r>
              <a:rPr lang="nn-NO" sz="6000" dirty="0">
                <a:latin typeface="Amasis MT Pro" panose="020B0604020202020204" pitchFamily="18" charset="0"/>
              </a:rPr>
              <a:t>Kontroll</a:t>
            </a:r>
          </a:p>
        </p:txBody>
      </p:sp>
    </p:spTree>
    <p:extLst>
      <p:ext uri="{BB962C8B-B14F-4D97-AF65-F5344CB8AC3E}">
        <p14:creationId xmlns:p14="http://schemas.microsoft.com/office/powerpoint/2010/main" val="566556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093" y="250614"/>
            <a:ext cx="7810017" cy="431480"/>
          </a:xfrm>
        </p:spPr>
        <p:txBody>
          <a:bodyPr/>
          <a:lstStyle/>
          <a:p>
            <a:r>
              <a:rPr lang="nn-NO" sz="2400"/>
              <a:t>Kontroll i et tillitsbasert system</a:t>
            </a:r>
          </a:p>
        </p:txBody>
      </p:sp>
      <p:sp>
        <p:nvSpPr>
          <p:cNvPr id="3" name="Plassholder for innhold 2"/>
          <p:cNvSpPr>
            <a:spLocks noGrp="1"/>
          </p:cNvSpPr>
          <p:nvPr>
            <p:ph idx="1"/>
          </p:nvPr>
        </p:nvSpPr>
        <p:spPr>
          <a:xfrm>
            <a:off x="384093" y="534788"/>
            <a:ext cx="5380603" cy="5005662"/>
          </a:xfrm>
        </p:spPr>
        <p:txBody>
          <a:bodyPr>
            <a:noAutofit/>
          </a:bodyPr>
          <a:lstStyle/>
          <a:p>
            <a:pPr marL="0" indent="0">
              <a:buNone/>
            </a:pPr>
            <a:endParaRPr lang="nn-NO" sz="1200">
              <a:latin typeface="Verdana" panose="020B0604030504040204" pitchFamily="34" charset="0"/>
              <a:ea typeface="Verdana" panose="020B0604030504040204" pitchFamily="34" charset="0"/>
            </a:endParaRPr>
          </a:p>
          <a:p>
            <a:pPr marL="0" indent="0">
              <a:buNone/>
            </a:pPr>
            <a:r>
              <a:rPr lang="nn-NO" sz="1200">
                <a:latin typeface="Verdana" panose="020B0604030504040204" pitchFamily="34" charset="0"/>
                <a:ea typeface="Verdana" panose="020B0604030504040204" pitchFamily="34" charset="0"/>
              </a:rPr>
              <a:t>I et tillitsbasert system er det også risiko feil og for at </a:t>
            </a:r>
            <a:r>
              <a:rPr lang="nn-NO" sz="1200" err="1">
                <a:latin typeface="Verdana" panose="020B0604030504040204" pitchFamily="34" charset="0"/>
                <a:ea typeface="Verdana" panose="020B0604030504040204" pitchFamily="34" charset="0"/>
              </a:rPr>
              <a:t>enkeltindivider</a:t>
            </a:r>
            <a:r>
              <a:rPr lang="nn-NO" sz="1200">
                <a:latin typeface="Verdana" panose="020B0604030504040204" pitchFamily="34" charset="0"/>
                <a:ea typeface="Verdana" panose="020B0604030504040204" pitchFamily="34" charset="0"/>
              </a:rPr>
              <a:t> </a:t>
            </a:r>
            <a:r>
              <a:rPr lang="nn-NO" sz="1200" err="1">
                <a:latin typeface="Verdana" panose="020B0604030504040204" pitchFamily="34" charset="0"/>
                <a:ea typeface="Verdana" panose="020B0604030504040204" pitchFamily="34" charset="0"/>
              </a:rPr>
              <a:t>utnytter</a:t>
            </a:r>
            <a:r>
              <a:rPr lang="nn-NO" sz="1200">
                <a:latin typeface="Verdana" panose="020B0604030504040204" pitchFamily="34" charset="0"/>
                <a:ea typeface="Verdana" panose="020B0604030504040204" pitchFamily="34" charset="0"/>
              </a:rPr>
              <a:t> systemet. Derfor har også Helfo en </a:t>
            </a:r>
            <a:r>
              <a:rPr lang="nn-NO" sz="1200" err="1">
                <a:latin typeface="Verdana" panose="020B0604030504040204" pitchFamily="34" charset="0"/>
                <a:ea typeface="Verdana" panose="020B0604030504040204" pitchFamily="34" charset="0"/>
              </a:rPr>
              <a:t>kontrolloppgave</a:t>
            </a:r>
            <a:r>
              <a:rPr lang="nn-NO" sz="1200">
                <a:latin typeface="Verdana" panose="020B0604030504040204" pitchFamily="34" charset="0"/>
                <a:ea typeface="Verdana" panose="020B0604030504040204" pitchFamily="34" charset="0"/>
              </a:rPr>
              <a:t>. </a:t>
            </a:r>
          </a:p>
          <a:p>
            <a:pPr marL="0" indent="0">
              <a:lnSpc>
                <a:spcPct val="107000"/>
              </a:lnSpc>
              <a:spcAft>
                <a:spcPts val="800"/>
              </a:spcAft>
              <a:buNone/>
            </a:pPr>
            <a:endParaRPr lang="nn-NO" sz="1200">
              <a:solidFill>
                <a:srgbClr val="865E9C"/>
              </a:solidFill>
              <a:latin typeface="Verdana" panose="020B0604030504040204" pitchFamily="34" charset="0"/>
              <a:ea typeface="Verdana" panose="020B0604030504040204" pitchFamily="34" charset="0"/>
              <a:cs typeface="Calibri" panose="020F0502020204030204" pitchFamily="34" charset="0"/>
            </a:endParaRPr>
          </a:p>
          <a:p>
            <a:pPr marL="0" indent="0">
              <a:lnSpc>
                <a:spcPct val="107000"/>
              </a:lnSpc>
              <a:spcAft>
                <a:spcPts val="800"/>
              </a:spcAft>
              <a:buNone/>
            </a:pPr>
            <a:r>
              <a:rPr lang="nb-NO" sz="1200" b="1">
                <a:solidFill>
                  <a:srgbClr val="865E9C"/>
                </a:solidFill>
                <a:latin typeface="Verdana" panose="020B0604030504040204" pitchFamily="34" charset="0"/>
                <a:ea typeface="Verdana" panose="020B0604030504040204" pitchFamily="34" charset="0"/>
                <a:cs typeface="Calibri" panose="020F0502020204030204" pitchFamily="34" charset="0"/>
              </a:rPr>
              <a:t>Automatiske kontroller: </a:t>
            </a:r>
            <a:r>
              <a:rPr lang="nb-NO" sz="1200">
                <a:solidFill>
                  <a:srgbClr val="212121"/>
                </a:solidFill>
                <a:effectLst/>
                <a:latin typeface="Verdana" panose="020B0604030504040204" pitchFamily="34" charset="0"/>
                <a:ea typeface="Verdana" panose="020B0604030504040204" pitchFamily="34" charset="0"/>
                <a:cs typeface="Calibri" panose="020F0502020204030204" pitchFamily="34" charset="0"/>
              </a:rPr>
              <a:t>enkeltregninger kontrolleres opp mot automatiske regler før utbetaling. </a:t>
            </a:r>
            <a:r>
              <a:rPr lang="nb-NO" sz="1200">
                <a:solidFill>
                  <a:srgbClr val="212121"/>
                </a:solidFill>
                <a:effectLst/>
                <a:latin typeface="Verdana" panose="020B0604030504040204" pitchFamily="34" charset="0"/>
                <a:ea typeface="Verdana" panose="020B0604030504040204" pitchFamily="34" charset="0"/>
              </a:rPr>
              <a:t>Eksempler på automatiske kontroller er duplikatkontroller, ugyldige </a:t>
            </a:r>
            <a:r>
              <a:rPr lang="nb-NO" sz="1200" err="1">
                <a:solidFill>
                  <a:srgbClr val="212121"/>
                </a:solidFill>
                <a:effectLst/>
                <a:latin typeface="Verdana" panose="020B0604030504040204" pitchFamily="34" charset="0"/>
                <a:ea typeface="Verdana" panose="020B0604030504040204" pitchFamily="34" charset="0"/>
              </a:rPr>
              <a:t>takstkombinasjoner</a:t>
            </a:r>
            <a:r>
              <a:rPr lang="nb-NO" sz="1200">
                <a:solidFill>
                  <a:srgbClr val="212121"/>
                </a:solidFill>
                <a:effectLst/>
                <a:latin typeface="Verdana" panose="020B0604030504040204" pitchFamily="34" charset="0"/>
                <a:ea typeface="Verdana" panose="020B0604030504040204" pitchFamily="34" charset="0"/>
              </a:rPr>
              <a:t> eller at kravet er sendt inn for sent</a:t>
            </a:r>
            <a:r>
              <a:rPr lang="nb-NO" sz="1200">
                <a:latin typeface="Verdana" panose="020B0604030504040204" pitchFamily="34" charset="0"/>
                <a:ea typeface="Verdana" panose="020B0604030504040204" pitchFamily="34" charset="0"/>
                <a:cs typeface="Calibri" panose="020F0502020204030204" pitchFamily="34" charset="0"/>
              </a:rPr>
              <a:t>. </a:t>
            </a:r>
            <a:r>
              <a:rPr lang="nb-NO" sz="1200">
                <a:solidFill>
                  <a:srgbClr val="212121"/>
                </a:solidFill>
                <a:latin typeface="Verdana" panose="020B0604030504040204" pitchFamily="34" charset="0"/>
                <a:ea typeface="Verdana" panose="020B0604030504040204" pitchFamily="34" charset="0"/>
                <a:cs typeface="Calibri" panose="020F0502020204030204" pitchFamily="34" charset="0"/>
              </a:rPr>
              <a:t>Automatiske kontroller</a:t>
            </a:r>
            <a:r>
              <a:rPr lang="nb-NO" sz="1200">
                <a:solidFill>
                  <a:srgbClr val="212121"/>
                </a:solidFill>
                <a:effectLst/>
                <a:latin typeface="Verdana" panose="020B0604030504040204" pitchFamily="34" charset="0"/>
                <a:ea typeface="Verdana" panose="020B0604030504040204" pitchFamily="34" charset="0"/>
                <a:cs typeface="Calibri" panose="020F0502020204030204" pitchFamily="34" charset="0"/>
              </a:rPr>
              <a:t> stopper  mange feil, men </a:t>
            </a:r>
            <a:r>
              <a:rPr lang="nb-NO" sz="1200">
                <a:effectLst/>
                <a:latin typeface="Verdana" panose="020B0604030504040204" pitchFamily="34" charset="0"/>
                <a:ea typeface="Verdana" panose="020B0604030504040204" pitchFamily="34" charset="0"/>
                <a:cs typeface="Calibri" panose="020F0502020204030204" pitchFamily="34" charset="0"/>
              </a:rPr>
              <a:t>ikke alle. Helseaktørene må selv ta ansvar for at regningene de sender er riktige. </a:t>
            </a:r>
            <a:r>
              <a:rPr lang="nb-NO" sz="1200">
                <a:latin typeface="Verdana" panose="020B0604030504040204" pitchFamily="34" charset="0"/>
                <a:ea typeface="Verdana" panose="020B0604030504040204" pitchFamily="34" charset="0"/>
                <a:cs typeface="Calibri" panose="020F0502020204030204" pitchFamily="34" charset="0"/>
              </a:rPr>
              <a:t>(jamfør avtale om direkte oppgjør) </a:t>
            </a:r>
          </a:p>
          <a:p>
            <a:pPr marL="0" indent="0">
              <a:lnSpc>
                <a:spcPct val="107000"/>
              </a:lnSpc>
              <a:spcAft>
                <a:spcPts val="800"/>
              </a:spcAft>
              <a:buNone/>
            </a:pPr>
            <a:r>
              <a:rPr lang="nb-NO" sz="1200" b="1">
                <a:solidFill>
                  <a:srgbClr val="865E9C"/>
                </a:solidFill>
                <a:latin typeface="Verdana" panose="020B0604030504040204" pitchFamily="34" charset="0"/>
                <a:ea typeface="Verdana" panose="020B0604030504040204" pitchFamily="34" charset="0"/>
                <a:cs typeface="Calibri" panose="020F0502020204030204" pitchFamily="34" charset="0"/>
              </a:rPr>
              <a:t>Etterkontroll </a:t>
            </a:r>
            <a:r>
              <a:rPr lang="nb-NO" sz="1200">
                <a:latin typeface="Verdana" panose="020B0604030504040204" pitchFamily="34" charset="0"/>
                <a:ea typeface="Verdana" panose="020B0604030504040204" pitchFamily="34" charset="0"/>
                <a:cs typeface="Calibri" panose="020F0502020204030204" pitchFamily="34" charset="0"/>
              </a:rPr>
              <a:t>skjer etter at refusjonen er betalt ut. Helfo oppretter kontroll på områder og aktører der det er antatt mest risiko for feil. Dette kan være på grunnlag av</a:t>
            </a:r>
          </a:p>
          <a:p>
            <a:r>
              <a:rPr lang="nb-NO" sz="1200">
                <a:latin typeface="Verdana" panose="020B0604030504040204" pitchFamily="34" charset="0"/>
                <a:ea typeface="Verdana" panose="020B0604030504040204" pitchFamily="34" charset="0"/>
                <a:cs typeface="Calibri" panose="020F0502020204030204" pitchFamily="34" charset="0"/>
              </a:rPr>
              <a:t>A</a:t>
            </a:r>
            <a:r>
              <a:rPr lang="nb-NO" sz="1200">
                <a:effectLst/>
                <a:latin typeface="Verdana" panose="020B0604030504040204" pitchFamily="34" charset="0"/>
                <a:ea typeface="Verdana" panose="020B0604030504040204" pitchFamily="34" charset="0"/>
                <a:cs typeface="Calibri" panose="020F0502020204030204" pitchFamily="34" charset="0"/>
              </a:rPr>
              <a:t>nalyser </a:t>
            </a:r>
          </a:p>
          <a:p>
            <a:r>
              <a:rPr lang="nb-NO" sz="1200">
                <a:latin typeface="Verdana" panose="020B0604030504040204" pitchFamily="34" charset="0"/>
                <a:ea typeface="Verdana" panose="020B0604030504040204" pitchFamily="34" charset="0"/>
                <a:cs typeface="Calibri" panose="020F0502020204030204" pitchFamily="34" charset="0"/>
              </a:rPr>
              <a:t>T</a:t>
            </a:r>
            <a:r>
              <a:rPr lang="nb-NO" sz="1200">
                <a:effectLst/>
                <a:latin typeface="Verdana" panose="020B0604030504040204" pitchFamily="34" charset="0"/>
                <a:ea typeface="Verdana" panose="020B0604030504040204" pitchFamily="34" charset="0"/>
                <a:cs typeface="Calibri" panose="020F0502020204030204" pitchFamily="34" charset="0"/>
              </a:rPr>
              <a:t>ips </a:t>
            </a:r>
            <a:endParaRPr lang="nb-NO" sz="1200">
              <a:latin typeface="Verdana" panose="020B0604030504040204" pitchFamily="34" charset="0"/>
              <a:ea typeface="Verdana" panose="020B0604030504040204" pitchFamily="34" charset="0"/>
              <a:cs typeface="Calibri" panose="020F0502020204030204" pitchFamily="34" charset="0"/>
            </a:endParaRPr>
          </a:p>
          <a:p>
            <a:r>
              <a:rPr lang="nb-NO" sz="1200">
                <a:latin typeface="Verdana" panose="020B0604030504040204" pitchFamily="34" charset="0"/>
                <a:ea typeface="Verdana" panose="020B0604030504040204" pitchFamily="34" charset="0"/>
                <a:cs typeface="Calibri" panose="020F0502020204030204" pitchFamily="34" charset="0"/>
              </a:rPr>
              <a:t>E</a:t>
            </a:r>
            <a:r>
              <a:rPr lang="nb-NO" sz="1200">
                <a:effectLst/>
                <a:latin typeface="Verdana" panose="020B0604030504040204" pitchFamily="34" charset="0"/>
                <a:ea typeface="Verdana" panose="020B0604030504040204" pitchFamily="34" charset="0"/>
                <a:cs typeface="Calibri" panose="020F0502020204030204" pitchFamily="34" charset="0"/>
              </a:rPr>
              <a:t>rfaring</a:t>
            </a:r>
          </a:p>
          <a:p>
            <a:endParaRPr lang="nb-NO" sz="700">
              <a:effectLst/>
              <a:latin typeface="Verdana" panose="020B0604030504040204" pitchFamily="34" charset="0"/>
              <a:ea typeface="Verdana" panose="020B0604030504040204" pitchFamily="34" charset="0"/>
            </a:endParaRPr>
          </a:p>
          <a:p>
            <a:pPr lvl="1"/>
            <a:endParaRPr lang="nb-NO" sz="1000">
              <a:ea typeface="+mn-ea"/>
              <a:cs typeface="+mn-cs"/>
            </a:endParaRPr>
          </a:p>
          <a:p>
            <a:pPr marL="457200" lvl="1" indent="0">
              <a:buNone/>
            </a:pPr>
            <a:endParaRPr lang="nb-NO" sz="1000">
              <a:ea typeface="+mn-ea"/>
              <a:cs typeface="+mn-cs"/>
            </a:endParaRPr>
          </a:p>
        </p:txBody>
      </p:sp>
      <p:sp>
        <p:nvSpPr>
          <p:cNvPr id="6" name="Plassholder for lysbildenummer 5"/>
          <p:cNvSpPr>
            <a:spLocks noGrp="1"/>
          </p:cNvSpPr>
          <p:nvPr>
            <p:ph type="sldNum" sz="quarter" idx="4294967295"/>
          </p:nvPr>
        </p:nvSpPr>
        <p:spPr>
          <a:xfrm>
            <a:off x="789006" y="4743855"/>
            <a:ext cx="990211" cy="273844"/>
          </a:xfrm>
          <a:prstGeom prst="rect">
            <a:avLst/>
          </a:prstGeom>
        </p:spPr>
        <p:txBody>
          <a:bodyPr/>
          <a:lstStyle/>
          <a:p>
            <a:fld id="{C11A6A33-C976-C349-A6B3-70F33A333BA4}" type="slidenum">
              <a:rPr lang="nn-NO" smtClean="0"/>
              <a:t>64</a:t>
            </a:fld>
            <a:endParaRPr lang="nn-NO"/>
          </a:p>
        </p:txBody>
      </p:sp>
      <p:sp>
        <p:nvSpPr>
          <p:cNvPr id="4" name="TekstSylinder 3">
            <a:extLst>
              <a:ext uri="{FF2B5EF4-FFF2-40B4-BE49-F238E27FC236}">
                <a16:creationId xmlns:a16="http://schemas.microsoft.com/office/drawing/2014/main" id="{935B9DBE-377A-46AA-8944-3CD7B38EF3AF}"/>
              </a:ext>
            </a:extLst>
          </p:cNvPr>
          <p:cNvSpPr txBox="1"/>
          <p:nvPr/>
        </p:nvSpPr>
        <p:spPr>
          <a:xfrm>
            <a:off x="5662559" y="3837902"/>
            <a:ext cx="3016739" cy="553998"/>
          </a:xfrm>
          <a:prstGeom prst="rect">
            <a:avLst/>
          </a:prstGeom>
          <a:noFill/>
        </p:spPr>
        <p:txBody>
          <a:bodyPr wrap="square" rtlCol="0">
            <a:spAutoFit/>
          </a:bodyPr>
          <a:lstStyle/>
          <a:p>
            <a:r>
              <a:rPr lang="nb-NO" sz="1200">
                <a:latin typeface="Verdana" panose="020B0604030504040204" pitchFamily="34" charset="0"/>
                <a:ea typeface="Verdana" panose="020B0604030504040204" pitchFamily="34" charset="0"/>
                <a:cs typeface="Verdana" panose="020B0604030504040204" pitchFamily="34" charset="0"/>
                <a:hlinkClick r:id="rId3"/>
              </a:rPr>
              <a:t>Informasjon om kontroll på helfo.no</a:t>
            </a:r>
            <a:endParaRPr lang="nn-NO" sz="1200">
              <a:latin typeface="Verdana" panose="020B0604030504040204" pitchFamily="34" charset="0"/>
              <a:ea typeface="Verdana" panose="020B0604030504040204" pitchFamily="34" charset="0"/>
              <a:cs typeface="Verdana" panose="020B0604030504040204" pitchFamily="34" charset="0"/>
            </a:endParaRPr>
          </a:p>
          <a:p>
            <a:endParaRPr lang="nb-NO"/>
          </a:p>
        </p:txBody>
      </p:sp>
      <p:pic>
        <p:nvPicPr>
          <p:cNvPr id="7" name="Bilde 6">
            <a:extLst>
              <a:ext uri="{FF2B5EF4-FFF2-40B4-BE49-F238E27FC236}">
                <a16:creationId xmlns:a16="http://schemas.microsoft.com/office/drawing/2014/main" id="{F4169EC3-FFB0-43D7-891F-3BCC3D53B203}"/>
              </a:ext>
            </a:extLst>
          </p:cNvPr>
          <p:cNvPicPr>
            <a:picLocks noChangeAspect="1"/>
          </p:cNvPicPr>
          <p:nvPr/>
        </p:nvPicPr>
        <p:blipFill>
          <a:blip r:embed="rId4"/>
          <a:stretch>
            <a:fillRect/>
          </a:stretch>
        </p:blipFill>
        <p:spPr>
          <a:xfrm>
            <a:off x="6190205" y="1102223"/>
            <a:ext cx="2569702" cy="1895420"/>
          </a:xfrm>
          <a:prstGeom prst="rect">
            <a:avLst/>
          </a:prstGeom>
        </p:spPr>
      </p:pic>
    </p:spTree>
    <p:extLst>
      <p:ext uri="{BB962C8B-B14F-4D97-AF65-F5344CB8AC3E}">
        <p14:creationId xmlns:p14="http://schemas.microsoft.com/office/powerpoint/2010/main" val="4230759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4DEBE3-DD79-4B94-B6E1-4298B001CFBB}"/>
              </a:ext>
            </a:extLst>
          </p:cNvPr>
          <p:cNvSpPr>
            <a:spLocks noGrp="1"/>
          </p:cNvSpPr>
          <p:nvPr>
            <p:ph type="title"/>
          </p:nvPr>
        </p:nvSpPr>
        <p:spPr>
          <a:xfrm>
            <a:off x="666750" y="474665"/>
            <a:ext cx="7810500" cy="725487"/>
          </a:xfrm>
        </p:spPr>
        <p:txBody>
          <a:bodyPr/>
          <a:lstStyle/>
          <a:p>
            <a:r>
              <a:rPr lang="nb-NO"/>
              <a:t>Erfaringer fra etterkontroller på legeområdet</a:t>
            </a:r>
          </a:p>
        </p:txBody>
      </p:sp>
      <p:sp>
        <p:nvSpPr>
          <p:cNvPr id="3" name="Plassholder for innhold 2">
            <a:extLst>
              <a:ext uri="{FF2B5EF4-FFF2-40B4-BE49-F238E27FC236}">
                <a16:creationId xmlns:a16="http://schemas.microsoft.com/office/drawing/2014/main" id="{134D277B-4430-4383-8023-FBCF285371D6}"/>
              </a:ext>
            </a:extLst>
          </p:cNvPr>
          <p:cNvSpPr>
            <a:spLocks noGrp="1"/>
          </p:cNvSpPr>
          <p:nvPr>
            <p:ph idx="1"/>
          </p:nvPr>
        </p:nvSpPr>
        <p:spPr>
          <a:xfrm>
            <a:off x="673241" y="1483881"/>
            <a:ext cx="5048289" cy="3259138"/>
          </a:xfrm>
        </p:spPr>
        <p:txBody>
          <a:bodyPr/>
          <a:lstStyle/>
          <a:p>
            <a:pPr marL="0" indent="0">
              <a:buNone/>
            </a:pPr>
            <a:endParaRPr lang="nb-NO" sz="2000"/>
          </a:p>
          <a:p>
            <a:r>
              <a:rPr lang="nb-NO" sz="2000"/>
              <a:t>Mangelfull dokumentasjon av kravet</a:t>
            </a:r>
          </a:p>
          <a:p>
            <a:r>
              <a:rPr lang="nb-NO" sz="2000"/>
              <a:t>Krav sendt inn for behandling som ikke er utført</a:t>
            </a:r>
          </a:p>
          <a:p>
            <a:r>
              <a:rPr lang="nb-NO" sz="2000"/>
              <a:t>Krever høyere honorert takst enn behandlingen tilsier. </a:t>
            </a:r>
          </a:p>
          <a:p>
            <a:pPr lvl="1"/>
            <a:endParaRPr lang="nb-NO" sz="1800"/>
          </a:p>
          <a:p>
            <a:pPr lvl="1"/>
            <a:endParaRPr lang="nb-NO" sz="1800"/>
          </a:p>
          <a:p>
            <a:pPr lvl="1"/>
            <a:endParaRPr lang="nb-NO" sz="1800"/>
          </a:p>
          <a:p>
            <a:pPr lvl="1"/>
            <a:endParaRPr lang="nb-NO" sz="1800"/>
          </a:p>
          <a:p>
            <a:pPr lvl="1"/>
            <a:endParaRPr lang="nb-NO"/>
          </a:p>
          <a:p>
            <a:pPr lvl="1"/>
            <a:endParaRPr lang="nb-NO"/>
          </a:p>
        </p:txBody>
      </p:sp>
      <p:sp>
        <p:nvSpPr>
          <p:cNvPr id="4" name="Plassholder for dato 3">
            <a:extLst>
              <a:ext uri="{FF2B5EF4-FFF2-40B4-BE49-F238E27FC236}">
                <a16:creationId xmlns:a16="http://schemas.microsoft.com/office/drawing/2014/main" id="{5696E7FF-9FED-4098-B935-196F2F6589EC}"/>
              </a:ext>
            </a:extLst>
          </p:cNvPr>
          <p:cNvSpPr>
            <a:spLocks noGrp="1"/>
          </p:cNvSpPr>
          <p:nvPr>
            <p:ph type="dt" sz="half" idx="10"/>
          </p:nvPr>
        </p:nvSpPr>
        <p:spPr/>
        <p:txBody>
          <a:bodyPr/>
          <a:lstStyle/>
          <a:p>
            <a:pPr>
              <a:defRPr/>
            </a:pPr>
            <a:fld id="{1771B7FE-2912-4C83-B7FC-D99300D57E34}" type="datetime1">
              <a:rPr lang="nb-NO" smtClean="0"/>
              <a:t>27.04.2023</a:t>
            </a:fld>
            <a:endParaRPr lang="en-US"/>
          </a:p>
        </p:txBody>
      </p:sp>
      <p:sp>
        <p:nvSpPr>
          <p:cNvPr id="5" name="Plassholder for lysbildenummer 4">
            <a:extLst>
              <a:ext uri="{FF2B5EF4-FFF2-40B4-BE49-F238E27FC236}">
                <a16:creationId xmlns:a16="http://schemas.microsoft.com/office/drawing/2014/main" id="{ACAB12A4-F04B-4A9F-9B61-3329219598E0}"/>
              </a:ext>
            </a:extLst>
          </p:cNvPr>
          <p:cNvSpPr>
            <a:spLocks noGrp="1"/>
          </p:cNvSpPr>
          <p:nvPr>
            <p:ph type="sldNum" sz="quarter" idx="11"/>
          </p:nvPr>
        </p:nvSpPr>
        <p:spPr/>
        <p:txBody>
          <a:bodyPr/>
          <a:lstStyle/>
          <a:p>
            <a:pPr>
              <a:defRPr/>
            </a:pPr>
            <a:fld id="{58C2B5C7-4567-D746-B88E-48B473108884}" type="slidenum">
              <a:rPr lang="nb-NO" smtClean="0"/>
              <a:pPr>
                <a:defRPr/>
              </a:pPr>
              <a:t>65</a:t>
            </a:fld>
            <a:endParaRPr lang="nb-NO"/>
          </a:p>
        </p:txBody>
      </p:sp>
      <p:pic>
        <p:nvPicPr>
          <p:cNvPr id="7" name="Bilde 6" descr="Et bilde som inneholder person&#10;&#10;Automatisk generert beskrivelse">
            <a:extLst>
              <a:ext uri="{FF2B5EF4-FFF2-40B4-BE49-F238E27FC236}">
                <a16:creationId xmlns:a16="http://schemas.microsoft.com/office/drawing/2014/main" id="{9335510E-4812-49B7-A838-9D254F6B0063}"/>
              </a:ext>
            </a:extLst>
          </p:cNvPr>
          <p:cNvPicPr>
            <a:picLocks noChangeAspect="1"/>
          </p:cNvPicPr>
          <p:nvPr/>
        </p:nvPicPr>
        <p:blipFill>
          <a:blip r:embed="rId3"/>
          <a:stretch>
            <a:fillRect/>
          </a:stretch>
        </p:blipFill>
        <p:spPr>
          <a:xfrm>
            <a:off x="6249443" y="1200152"/>
            <a:ext cx="2123303" cy="3184954"/>
          </a:xfrm>
          <a:prstGeom prst="rect">
            <a:avLst/>
          </a:prstGeom>
        </p:spPr>
      </p:pic>
      <p:sp>
        <p:nvSpPr>
          <p:cNvPr id="8" name="TekstSylinder 7">
            <a:extLst>
              <a:ext uri="{FF2B5EF4-FFF2-40B4-BE49-F238E27FC236}">
                <a16:creationId xmlns:a16="http://schemas.microsoft.com/office/drawing/2014/main" id="{E451E762-18E3-4C83-B07A-58DF06AB8D31}"/>
              </a:ext>
            </a:extLst>
          </p:cNvPr>
          <p:cNvSpPr txBox="1"/>
          <p:nvPr/>
        </p:nvSpPr>
        <p:spPr>
          <a:xfrm>
            <a:off x="6249443" y="4385106"/>
            <a:ext cx="2123303" cy="261610"/>
          </a:xfrm>
          <a:prstGeom prst="rect">
            <a:avLst/>
          </a:prstGeom>
          <a:noFill/>
        </p:spPr>
        <p:txBody>
          <a:bodyPr wrap="square" rtlCol="0">
            <a:spAutoFit/>
          </a:bodyPr>
          <a:lstStyle/>
          <a:p>
            <a:r>
              <a:rPr lang="nb-NO" sz="1100">
                <a:latin typeface="Verdana" panose="020B0604030504040204" pitchFamily="34" charset="0"/>
                <a:ea typeface="Verdana" panose="020B0604030504040204" pitchFamily="34" charset="0"/>
              </a:rPr>
              <a:t>Foto: Morten Rakke, Helfo</a:t>
            </a:r>
          </a:p>
        </p:txBody>
      </p:sp>
    </p:spTree>
    <p:extLst>
      <p:ext uri="{BB962C8B-B14F-4D97-AF65-F5344CB8AC3E}">
        <p14:creationId xmlns:p14="http://schemas.microsoft.com/office/powerpoint/2010/main" val="3359384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82486B-98C7-482F-A0D7-6F3645059E46}"/>
              </a:ext>
            </a:extLst>
          </p:cNvPr>
          <p:cNvSpPr>
            <a:spLocks noGrp="1"/>
          </p:cNvSpPr>
          <p:nvPr>
            <p:ph type="title"/>
          </p:nvPr>
        </p:nvSpPr>
        <p:spPr>
          <a:xfrm>
            <a:off x="788988" y="474665"/>
            <a:ext cx="7810500" cy="725487"/>
          </a:xfrm>
        </p:spPr>
        <p:txBody>
          <a:bodyPr wrap="square" anchor="t">
            <a:normAutofit/>
          </a:bodyPr>
          <a:lstStyle/>
          <a:p>
            <a:pPr>
              <a:lnSpc>
                <a:spcPct val="90000"/>
              </a:lnSpc>
            </a:pPr>
            <a:r>
              <a:rPr lang="nb-NO" sz="2600"/>
              <a:t>Virkemiddelbruk</a:t>
            </a:r>
            <a:br>
              <a:rPr lang="nb-NO" sz="2600"/>
            </a:br>
            <a:endParaRPr lang="nb-NO" sz="2600"/>
          </a:p>
        </p:txBody>
      </p:sp>
      <p:sp>
        <p:nvSpPr>
          <p:cNvPr id="3" name="Plassholder for innhold 2">
            <a:extLst>
              <a:ext uri="{FF2B5EF4-FFF2-40B4-BE49-F238E27FC236}">
                <a16:creationId xmlns:a16="http://schemas.microsoft.com/office/drawing/2014/main" id="{2C50FEB3-96DF-4127-8994-DF53E488A2B8}"/>
              </a:ext>
            </a:extLst>
          </p:cNvPr>
          <p:cNvSpPr>
            <a:spLocks noGrp="1"/>
          </p:cNvSpPr>
          <p:nvPr>
            <p:ph sz="half" idx="1"/>
          </p:nvPr>
        </p:nvSpPr>
        <p:spPr>
          <a:xfrm>
            <a:off x="788974" y="1578974"/>
            <a:ext cx="3706812" cy="2545556"/>
          </a:xfrm>
        </p:spPr>
        <p:txBody>
          <a:bodyPr wrap="square" anchor="t">
            <a:normAutofit/>
          </a:bodyPr>
          <a:lstStyle/>
          <a:p>
            <a:pPr marL="171450" indent="-171450">
              <a:lnSpc>
                <a:spcPct val="90000"/>
              </a:lnSpc>
              <a:buFont typeface="Arial" panose="020B0604020202020204" pitchFamily="34" charset="0"/>
              <a:buChar char="•"/>
            </a:pPr>
            <a:r>
              <a:rPr lang="nb-NO" sz="1700"/>
              <a:t>Veiledning, informasjon og pålegg om endring av praksis</a:t>
            </a:r>
          </a:p>
          <a:p>
            <a:pPr marL="171450" indent="-171450">
              <a:lnSpc>
                <a:spcPct val="90000"/>
              </a:lnSpc>
              <a:buFont typeface="Arial" panose="020B0604020202020204" pitchFamily="34" charset="0"/>
              <a:buChar char="•"/>
            </a:pPr>
            <a:r>
              <a:rPr lang="nb-NO" sz="1700"/>
              <a:t>Tilbakebetaling av urettmessig utbetalt refusjon. </a:t>
            </a:r>
          </a:p>
          <a:p>
            <a:pPr marL="171450" indent="-171450">
              <a:lnSpc>
                <a:spcPct val="90000"/>
              </a:lnSpc>
              <a:buFont typeface="Arial" panose="020B0604020202020204" pitchFamily="34" charset="0"/>
              <a:buChar char="•"/>
            </a:pPr>
            <a:r>
              <a:rPr lang="nb-NO" sz="1700"/>
              <a:t>Tap av retten til å drive for trygdens regning på inntil 5 år. </a:t>
            </a:r>
          </a:p>
          <a:p>
            <a:pPr marL="171450" indent="-171450">
              <a:lnSpc>
                <a:spcPct val="90000"/>
              </a:lnSpc>
              <a:buFont typeface="Arial" panose="020B0604020202020204" pitchFamily="34" charset="0"/>
              <a:buChar char="•"/>
            </a:pPr>
            <a:r>
              <a:rPr lang="nb-NO" sz="1700"/>
              <a:t>Anmeldelse</a:t>
            </a:r>
          </a:p>
          <a:p>
            <a:pPr marL="171450" indent="-171450">
              <a:lnSpc>
                <a:spcPct val="90000"/>
              </a:lnSpc>
              <a:buFont typeface="Arial" panose="020B0604020202020204" pitchFamily="34" charset="0"/>
              <a:buChar char="•"/>
            </a:pPr>
            <a:endParaRPr lang="nb-NO" sz="1700"/>
          </a:p>
          <a:p>
            <a:pPr marL="0" indent="0">
              <a:lnSpc>
                <a:spcPct val="90000"/>
              </a:lnSpc>
              <a:buNone/>
            </a:pPr>
            <a:endParaRPr lang="nb-NO" sz="1700"/>
          </a:p>
        </p:txBody>
      </p:sp>
      <p:pic>
        <p:nvPicPr>
          <p:cNvPr id="2050" name="Picture 2" descr="Bilde">
            <a:extLst>
              <a:ext uri="{FF2B5EF4-FFF2-40B4-BE49-F238E27FC236}">
                <a16:creationId xmlns:a16="http://schemas.microsoft.com/office/drawing/2014/main" id="{D8B14BA8-C5F2-4E42-B572-789C422B24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15" y="1361765"/>
            <a:ext cx="3950805" cy="2222327"/>
          </a:xfrm>
          <a:prstGeom prst="rect">
            <a:avLst/>
          </a:prstGeom>
          <a:solidFill>
            <a:srgbClr val="FFFFFF"/>
          </a:solidFill>
        </p:spPr>
      </p:pic>
      <p:sp>
        <p:nvSpPr>
          <p:cNvPr id="4" name="Plassholder for dato 3">
            <a:extLst>
              <a:ext uri="{FF2B5EF4-FFF2-40B4-BE49-F238E27FC236}">
                <a16:creationId xmlns:a16="http://schemas.microsoft.com/office/drawing/2014/main" id="{EA504A22-C81F-49B1-BB15-DB6044D1CFB5}"/>
              </a:ext>
            </a:extLst>
          </p:cNvPr>
          <p:cNvSpPr>
            <a:spLocks noGrp="1"/>
          </p:cNvSpPr>
          <p:nvPr>
            <p:ph type="dt" sz="half" idx="10"/>
          </p:nvPr>
        </p:nvSpPr>
        <p:spPr>
          <a:xfrm>
            <a:off x="2376496" y="4743450"/>
            <a:ext cx="719137" cy="274638"/>
          </a:xfrm>
        </p:spPr>
        <p:txBody>
          <a:bodyPr anchor="t">
            <a:normAutofit/>
          </a:bodyPr>
          <a:lstStyle/>
          <a:p>
            <a:pPr>
              <a:spcAft>
                <a:spcPts val="600"/>
              </a:spcAft>
              <a:defRPr/>
            </a:pPr>
            <a:fld id="{1771B7FE-2912-4C83-B7FC-D99300D57E34}" type="datetime1">
              <a:rPr lang="nb-NO" smtClean="0"/>
              <a:pPr>
                <a:spcAft>
                  <a:spcPts val="600"/>
                </a:spcAft>
                <a:defRPr/>
              </a:pPr>
              <a:t>27.04.2023</a:t>
            </a:fld>
            <a:endParaRPr lang="en-US"/>
          </a:p>
        </p:txBody>
      </p:sp>
      <p:sp>
        <p:nvSpPr>
          <p:cNvPr id="5" name="Plassholder for lysbildenummer 4">
            <a:extLst>
              <a:ext uri="{FF2B5EF4-FFF2-40B4-BE49-F238E27FC236}">
                <a16:creationId xmlns:a16="http://schemas.microsoft.com/office/drawing/2014/main" id="{81E3BC88-264B-4D77-9BF0-FBEA14F421D6}"/>
              </a:ext>
            </a:extLst>
          </p:cNvPr>
          <p:cNvSpPr>
            <a:spLocks noGrp="1"/>
          </p:cNvSpPr>
          <p:nvPr>
            <p:ph type="sldNum" sz="quarter" idx="11"/>
          </p:nvPr>
        </p:nvSpPr>
        <p:spPr>
          <a:xfrm>
            <a:off x="788988" y="4743450"/>
            <a:ext cx="990600" cy="274638"/>
          </a:xfrm>
        </p:spPr>
        <p:txBody>
          <a:bodyPr anchor="t">
            <a:normAutofit/>
          </a:bodyPr>
          <a:lstStyle/>
          <a:p>
            <a:pPr>
              <a:spcAft>
                <a:spcPts val="600"/>
              </a:spcAft>
              <a:defRPr/>
            </a:pPr>
            <a:fld id="{58C2B5C7-4567-D746-B88E-48B473108884}" type="slidenum">
              <a:rPr lang="nb-NO" smtClean="0"/>
              <a:pPr>
                <a:spcAft>
                  <a:spcPts val="600"/>
                </a:spcAft>
                <a:defRPr/>
              </a:pPr>
              <a:t>66</a:t>
            </a:fld>
            <a:endParaRPr lang="nb-NO"/>
          </a:p>
        </p:txBody>
      </p:sp>
    </p:spTree>
    <p:extLst>
      <p:ext uri="{BB962C8B-B14F-4D97-AF65-F5344CB8AC3E}">
        <p14:creationId xmlns:p14="http://schemas.microsoft.com/office/powerpoint/2010/main" val="342901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5538" name="Tittel 1"/>
          <p:cNvSpPr>
            <a:spLocks noGrp="1"/>
          </p:cNvSpPr>
          <p:nvPr>
            <p:ph type="title"/>
          </p:nvPr>
        </p:nvSpPr>
        <p:spPr/>
        <p:txBody>
          <a:bodyPr/>
          <a:lstStyle/>
          <a:p>
            <a:r>
              <a:rPr lang="nb-NO" altLang="nb-NO"/>
              <a:t>Journalføring</a:t>
            </a:r>
          </a:p>
        </p:txBody>
      </p:sp>
      <p:sp>
        <p:nvSpPr>
          <p:cNvPr id="65539" name="Plassholder for innhold 2"/>
          <p:cNvSpPr>
            <a:spLocks noGrp="1"/>
          </p:cNvSpPr>
          <p:nvPr>
            <p:ph idx="1"/>
          </p:nvPr>
        </p:nvSpPr>
        <p:spPr/>
        <p:txBody>
          <a:bodyPr/>
          <a:lstStyle/>
          <a:p>
            <a:r>
              <a:rPr lang="nb-NO" altLang="nb-NO" sz="1800" err="1"/>
              <a:t>Helsepers.l</a:t>
            </a:r>
            <a:r>
              <a:rPr lang="nb-NO" altLang="nb-NO" sz="1800"/>
              <a:t>. § 40</a:t>
            </a:r>
          </a:p>
          <a:p>
            <a:pPr lvl="1"/>
            <a:r>
              <a:rPr lang="nb-NO" altLang="nb-NO" sz="1800"/>
              <a:t>Krav til innhold: «skal inneholde relevante og nødvendige opplysninger om pasienten og helsehjelpen….». «Journalen skal være lett å forstå for annet kvalifisert helsepersonell.»</a:t>
            </a:r>
          </a:p>
          <a:p>
            <a:r>
              <a:rPr lang="nb-NO" altLang="nb-NO" sz="1800"/>
              <a:t>Journalforskriften</a:t>
            </a:r>
          </a:p>
          <a:p>
            <a:pPr lvl="1"/>
            <a:r>
              <a:rPr lang="nb-NO" altLang="nb-NO" sz="1800"/>
              <a:t>§ 7 – skrives på norsk – dansk/svensk hvis forsvarlig</a:t>
            </a:r>
          </a:p>
          <a:p>
            <a:pPr lvl="1"/>
            <a:r>
              <a:rPr lang="nb-NO" altLang="nb-NO" sz="1800"/>
              <a:t>§ 8 – innhold – identifiserende data mv, når og hvordan helsehjelp er gitt, bakgrunn for helsehjelp, beskrivelse av tilstand, diagnose, funn, behandling, råd og innhold i disse, innsyn </a:t>
            </a:r>
            <a:r>
              <a:rPr lang="nb-NO" altLang="nb-NO" sz="1800" err="1"/>
              <a:t>osv</a:t>
            </a:r>
            <a:r>
              <a:rPr lang="nb-NO" altLang="nb-NO" sz="1800"/>
              <a:t>….</a:t>
            </a:r>
          </a:p>
          <a:p>
            <a:pPr lvl="1"/>
            <a:endParaRPr lang="nb-NO" altLang="nb-NO" sz="1800"/>
          </a:p>
        </p:txBody>
      </p:sp>
      <p:sp>
        <p:nvSpPr>
          <p:cNvPr id="65540" name="Plassholder for lysbildenumm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200" b="1" kern="1200">
                <a:solidFill>
                  <a:srgbClr val="000000"/>
                </a:solidFill>
                <a:latin typeface="Verdana" pitchFamily="34" charset="0"/>
                <a:ea typeface="ヒラギノ角ゴ Pro W3" charset="0"/>
                <a:cs typeface="Arial" charset="0"/>
              </a:defRPr>
            </a:lvl1pPr>
            <a:lvl2pPr marL="457200"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ndara" charset="0"/>
                <a:ea typeface="ヒラギノ角ゴ Pro W3" charset="0"/>
                <a:cs typeface="ヒラギノ角ゴ Pro W3" charset="0"/>
              </a:defRPr>
            </a:lvl5pPr>
            <a:lvl6pPr marL="2286000" algn="l" defTabSz="457200" rtl="0" eaLnBrk="1" latinLnBrk="0" hangingPunct="1">
              <a:defRPr kern="1200">
                <a:solidFill>
                  <a:schemeClr val="tx1"/>
                </a:solidFill>
                <a:latin typeface="Candara" charset="0"/>
                <a:ea typeface="ヒラギノ角ゴ Pro W3" charset="0"/>
                <a:cs typeface="ヒラギノ角ゴ Pro W3" charset="0"/>
              </a:defRPr>
            </a:lvl6pPr>
            <a:lvl7pPr marL="2743200" algn="l" defTabSz="457200" rtl="0" eaLnBrk="1" latinLnBrk="0" hangingPunct="1">
              <a:defRPr kern="1200">
                <a:solidFill>
                  <a:schemeClr val="tx1"/>
                </a:solidFill>
                <a:latin typeface="Candara" charset="0"/>
                <a:ea typeface="ヒラギノ角ゴ Pro W3" charset="0"/>
                <a:cs typeface="ヒラギノ角ゴ Pro W3" charset="0"/>
              </a:defRPr>
            </a:lvl7pPr>
            <a:lvl8pPr marL="3200400" algn="l" defTabSz="457200" rtl="0" eaLnBrk="1" latinLnBrk="0" hangingPunct="1">
              <a:defRPr kern="1200">
                <a:solidFill>
                  <a:schemeClr val="tx1"/>
                </a:solidFill>
                <a:latin typeface="Candara" charset="0"/>
                <a:ea typeface="ヒラギノ角ゴ Pro W3" charset="0"/>
                <a:cs typeface="ヒラギノ角ゴ Pro W3" charset="0"/>
              </a:defRPr>
            </a:lvl8pPr>
            <a:lvl9pPr marL="3657600" algn="l" defTabSz="457200" rtl="0" eaLnBrk="1" latinLnBrk="0" hangingPunct="1">
              <a:defRPr kern="1200">
                <a:solidFill>
                  <a:schemeClr val="tx1"/>
                </a:solidFill>
                <a:latin typeface="Candara" charset="0"/>
                <a:ea typeface="ヒラギノ角ゴ Pro W3" charset="0"/>
                <a:cs typeface="ヒラギノ角ゴ Pro W3"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nb-NO"/>
              <a:t>Side </a:t>
            </a:r>
            <a:fld id="{FC374303-3E84-4EE6-978F-C06B5F5C4674}" type="slidenum">
              <a:rPr lang="nb-NO" smtClean="0"/>
              <a:pPr marL="0" marR="0" lvl="0" indent="0" algn="l" defTabSz="457200" rtl="0" eaLnBrk="1" fontAlgn="base" latinLnBrk="0" hangingPunct="1">
                <a:lnSpc>
                  <a:spcPct val="100000"/>
                </a:lnSpc>
                <a:spcBef>
                  <a:spcPct val="0"/>
                </a:spcBef>
                <a:spcAft>
                  <a:spcPct val="0"/>
                </a:spcAft>
                <a:buClrTx/>
                <a:buSzTx/>
                <a:buFontTx/>
                <a:buNone/>
                <a:tabLst/>
                <a:defRPr/>
              </a:pPr>
              <a:t>67</a:t>
            </a:fld>
            <a:endParaRPr kumimoji="0" lang="nb-NO" altLang="nb-NO" sz="1200" b="1" i="0" u="none" strike="noStrike" kern="1200" cap="none" spc="0" normalizeH="0" baseline="0" noProof="0">
              <a:ln>
                <a:noFill/>
              </a:ln>
              <a:solidFill>
                <a:srgbClr val="000000"/>
              </a:solidFill>
              <a:effectLst/>
              <a:uLnTx/>
              <a:uFillTx/>
              <a:latin typeface="Verdana" pitchFamily="34" charset="0"/>
              <a:cs typeface="Arial" charset="0"/>
            </a:endParaRPr>
          </a:p>
        </p:txBody>
      </p:sp>
    </p:spTree>
    <p:extLst>
      <p:ext uri="{BB962C8B-B14F-4D97-AF65-F5344CB8AC3E}">
        <p14:creationId xmlns:p14="http://schemas.microsoft.com/office/powerpoint/2010/main" val="992586332"/>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3794" name="Tittel 1">
            <a:extLst>
              <a:ext uri="{FF2B5EF4-FFF2-40B4-BE49-F238E27FC236}">
                <a16:creationId xmlns:a16="http://schemas.microsoft.com/office/drawing/2014/main" id="{B92014F5-17DD-4510-8E4C-B045D02672D3}"/>
              </a:ext>
            </a:extLst>
          </p:cNvPr>
          <p:cNvSpPr>
            <a:spLocks noGrp="1"/>
          </p:cNvSpPr>
          <p:nvPr>
            <p:ph type="title"/>
          </p:nvPr>
        </p:nvSpPr>
        <p:spPr>
          <a:xfrm>
            <a:off x="457200" y="205982"/>
            <a:ext cx="8229600" cy="691753"/>
          </a:xfrm>
        </p:spPr>
        <p:txBody>
          <a:bodyPr/>
          <a:lstStyle/>
          <a:p>
            <a:pPr algn="ctr"/>
            <a:r>
              <a:rPr lang="nb-NO" altLang="nb-NO"/>
              <a:t>Dokumentasjon av takstbruk</a:t>
            </a:r>
          </a:p>
        </p:txBody>
      </p:sp>
      <p:sp>
        <p:nvSpPr>
          <p:cNvPr id="33795" name="Plassholder for innhold 2">
            <a:extLst>
              <a:ext uri="{FF2B5EF4-FFF2-40B4-BE49-F238E27FC236}">
                <a16:creationId xmlns:a16="http://schemas.microsoft.com/office/drawing/2014/main" id="{9A4D016D-ABE8-4ADA-B9DA-6829C1F247CA}"/>
              </a:ext>
            </a:extLst>
          </p:cNvPr>
          <p:cNvSpPr>
            <a:spLocks noGrp="1"/>
          </p:cNvSpPr>
          <p:nvPr>
            <p:ph idx="1"/>
          </p:nvPr>
        </p:nvSpPr>
        <p:spPr>
          <a:xfrm>
            <a:off x="457200" y="1059656"/>
            <a:ext cx="8229600" cy="3534966"/>
          </a:xfrm>
        </p:spPr>
        <p:txBody>
          <a:bodyPr/>
          <a:lstStyle/>
          <a:p>
            <a:r>
              <a:rPr lang="nb-NO" altLang="nb-NO" sz="1800"/>
              <a:t>Folketrygdloven</a:t>
            </a:r>
          </a:p>
          <a:p>
            <a:pPr lvl="1"/>
            <a:r>
              <a:rPr lang="nb-NO" altLang="nb-NO" sz="1800"/>
              <a:t>Ikke unødige kostnader </a:t>
            </a:r>
          </a:p>
          <a:p>
            <a:r>
              <a:rPr lang="nb-NO" altLang="nb-NO" sz="1800"/>
              <a:t>Journalforskriften</a:t>
            </a:r>
          </a:p>
          <a:p>
            <a:pPr lvl="1"/>
            <a:r>
              <a:rPr lang="nb-NO" altLang="nb-NO" sz="1800"/>
              <a:t>Skal skrives på norsk, svensk eller dansk</a:t>
            </a:r>
          </a:p>
          <a:p>
            <a:pPr lvl="1"/>
            <a:r>
              <a:rPr lang="nb-NO" altLang="nb-NO" sz="1800"/>
              <a:t>All helsehjelp skal dokumenteres i journal – underforstått alle takster dokumenteres også.</a:t>
            </a:r>
          </a:p>
          <a:p>
            <a:pPr lvl="1"/>
            <a:endParaRPr lang="nb-NO" altLang="nb-NO" sz="1800"/>
          </a:p>
          <a:p>
            <a:r>
              <a:rPr lang="nb-NO" altLang="nb-NO" sz="1800"/>
              <a:t>Står det ikke i journalen har det ikke skjedd!</a:t>
            </a:r>
          </a:p>
          <a:p>
            <a:r>
              <a:rPr lang="nb-NO" altLang="nb-NO" sz="1800"/>
              <a:t>Mangelfull journal er vanligste årsak til tilbakebetaling</a:t>
            </a:r>
          </a:p>
        </p:txBody>
      </p:sp>
      <p:sp>
        <p:nvSpPr>
          <p:cNvPr id="33796" name="Plassholder for bunntekst 3">
            <a:extLst>
              <a:ext uri="{FF2B5EF4-FFF2-40B4-BE49-F238E27FC236}">
                <a16:creationId xmlns:a16="http://schemas.microsoft.com/office/drawing/2014/main" id="{1C983F62-E3CC-4062-A5D9-4689959DC650}"/>
              </a:ext>
            </a:extLst>
          </p:cNvPr>
          <p:cNvSpPr>
            <a:spLocks noGrp="1"/>
          </p:cNvSpPr>
          <p:nvPr>
            <p:ph type="ftr" sz="quarter" idx="11"/>
          </p:nvPr>
        </p:nvSpPr>
        <p:spPr>
          <a:noFill/>
        </p:spPr>
        <p:txBody>
          <a:bodyPr/>
          <a:lstStyle>
            <a:lvl1pPr eaLnBrk="0" hangingPunct="0">
              <a:spcBef>
                <a:spcPct val="20000"/>
              </a:spcBef>
              <a:buClr>
                <a:srgbClr val="CC0000"/>
              </a:buClr>
              <a:buChar char="•"/>
              <a:defRPr sz="2800">
                <a:solidFill>
                  <a:schemeClr val="tx1"/>
                </a:solidFill>
                <a:latin typeface="Arial" panose="020B0604020202020204" pitchFamily="34" charset="0"/>
              </a:defRPr>
            </a:lvl1pPr>
            <a:lvl2pPr marL="742950" indent="-285750" eaLnBrk="0" hangingPunct="0">
              <a:spcBef>
                <a:spcPct val="20000"/>
              </a:spcBef>
              <a:buClr>
                <a:srgbClr val="CC0000"/>
              </a:buClr>
              <a:buChar char="•"/>
              <a:defRPr sz="2400">
                <a:solidFill>
                  <a:schemeClr val="tx1"/>
                </a:solidFill>
                <a:latin typeface="Arial" panose="020B0604020202020204" pitchFamily="34" charset="0"/>
              </a:defRPr>
            </a:lvl2pPr>
            <a:lvl3pPr marL="1143000" indent="-228600" eaLnBrk="0" hangingPunct="0">
              <a:spcBef>
                <a:spcPct val="20000"/>
              </a:spcBef>
              <a:buClr>
                <a:srgbClr val="CC0000"/>
              </a:buClr>
              <a:buChar char="•"/>
              <a:defRPr sz="2400" i="1">
                <a:solidFill>
                  <a:schemeClr val="tx1"/>
                </a:solidFill>
                <a:latin typeface="Arial" panose="020B0604020202020204" pitchFamily="34" charset="0"/>
              </a:defRPr>
            </a:lvl3pPr>
            <a:lvl4pPr marL="1600200" indent="-228600" eaLnBrk="0" hangingPunct="0">
              <a:spcBef>
                <a:spcPct val="20000"/>
              </a:spcBef>
              <a:buClr>
                <a:srgbClr val="CC0000"/>
              </a:buClr>
              <a:buChar char="•"/>
              <a:defRPr sz="2000">
                <a:solidFill>
                  <a:schemeClr val="tx1"/>
                </a:solidFill>
                <a:latin typeface="Arial" panose="020B0604020202020204" pitchFamily="34" charset="0"/>
              </a:defRPr>
            </a:lvl4pPr>
            <a:lvl5pPr marL="2057400" indent="-228600" eaLnBrk="0" hangingPunct="0">
              <a:spcBef>
                <a:spcPct val="20000"/>
              </a:spcBef>
              <a:buClr>
                <a:srgbClr val="CC0000"/>
              </a:buClr>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i="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Verdana" panose="020B0604030504040204" pitchFamily="34" charset="0"/>
                <a:cs typeface="Arial" panose="020B0604020202020204" pitchFamily="34" charset="0"/>
              </a:rPr>
              <a:t>www.legeforeningen.no/tillitsvalgtkurs</a:t>
            </a:r>
          </a:p>
        </p:txBody>
      </p:sp>
    </p:spTree>
    <p:extLst>
      <p:ext uri="{BB962C8B-B14F-4D97-AF65-F5344CB8AC3E}">
        <p14:creationId xmlns:p14="http://schemas.microsoft.com/office/powerpoint/2010/main" val="263989146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5778" name="Tittel 1"/>
          <p:cNvSpPr>
            <a:spLocks noGrp="1"/>
          </p:cNvSpPr>
          <p:nvPr>
            <p:ph type="title"/>
          </p:nvPr>
        </p:nvSpPr>
        <p:spPr/>
        <p:txBody>
          <a:bodyPr/>
          <a:lstStyle/>
          <a:p>
            <a:pPr algn="ctr"/>
            <a:r>
              <a:rPr lang="nb-NO" altLang="nb-NO"/>
              <a:t>Risiko for feilbruk</a:t>
            </a:r>
          </a:p>
        </p:txBody>
      </p:sp>
      <p:sp>
        <p:nvSpPr>
          <p:cNvPr id="75779" name="Plassholder for innhold 2"/>
          <p:cNvSpPr>
            <a:spLocks noGrp="1"/>
          </p:cNvSpPr>
          <p:nvPr>
            <p:ph idx="1"/>
          </p:nvPr>
        </p:nvSpPr>
        <p:spPr/>
        <p:txBody>
          <a:bodyPr/>
          <a:lstStyle/>
          <a:p>
            <a:r>
              <a:rPr lang="nb-NO" altLang="nb-NO" sz="2000"/>
              <a:t>Komplisert system</a:t>
            </a:r>
          </a:p>
          <a:p>
            <a:pPr lvl="1"/>
            <a:r>
              <a:rPr lang="nb-NO" altLang="nb-NO" sz="2000"/>
              <a:t>Selv samvittighetsfulle leger tar feil</a:t>
            </a:r>
          </a:p>
          <a:p>
            <a:pPr lvl="1"/>
            <a:r>
              <a:rPr lang="nb-NO" altLang="nb-NO" sz="2000"/>
              <a:t>Innretter seg etter gjennomsnitt </a:t>
            </a:r>
          </a:p>
          <a:p>
            <a:pPr lvl="1"/>
            <a:r>
              <a:rPr lang="nb-NO" altLang="nb-NO" sz="2000"/>
              <a:t>Utnytter ikke hele «spekteret» av takster</a:t>
            </a:r>
          </a:p>
          <a:p>
            <a:pPr lvl="1"/>
            <a:r>
              <a:rPr lang="nb-NO" altLang="nb-NO" sz="2000"/>
              <a:t>Tillitsbasert – feil oppdages sent</a:t>
            </a:r>
          </a:p>
          <a:p>
            <a:r>
              <a:rPr lang="nb-NO" altLang="nb-NO" sz="2000"/>
              <a:t>Dokumentasjon</a:t>
            </a:r>
          </a:p>
          <a:p>
            <a:pPr lvl="1"/>
            <a:r>
              <a:rPr lang="nb-NO" altLang="nb-NO" sz="2000"/>
              <a:t>Mangelfull dokumentasjon/journalføring hovedproblemet for aktsomme leger</a:t>
            </a:r>
          </a:p>
          <a:p>
            <a:pPr lvl="1"/>
            <a:r>
              <a:rPr lang="nb-NO" altLang="nb-NO" sz="2000"/>
              <a:t>Ikke bevissthet om at journal er «bilaget» for refusjonskravet</a:t>
            </a:r>
          </a:p>
          <a:p>
            <a:pPr lvl="1"/>
            <a:endParaRPr lang="nb-NO" altLang="nb-NO"/>
          </a:p>
        </p:txBody>
      </p:sp>
    </p:spTree>
    <p:extLst>
      <p:ext uri="{BB962C8B-B14F-4D97-AF65-F5344CB8AC3E}">
        <p14:creationId xmlns:p14="http://schemas.microsoft.com/office/powerpoint/2010/main" val="32924253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a:extLst>
              <a:ext uri="{FF2B5EF4-FFF2-40B4-BE49-F238E27FC236}">
                <a16:creationId xmlns:a16="http://schemas.microsoft.com/office/drawing/2014/main" id="{41965E00-958C-4C2C-8BD6-A1571748A1C0}"/>
              </a:ext>
            </a:extLst>
          </p:cNvPr>
          <p:cNvSpPr>
            <a:spLocks noGrp="1"/>
          </p:cNvSpPr>
          <p:nvPr>
            <p:ph type="title"/>
          </p:nvPr>
        </p:nvSpPr>
        <p:spPr/>
        <p:txBody>
          <a:bodyPr/>
          <a:lstStyle/>
          <a:p>
            <a:pPr algn="ctr"/>
            <a:r>
              <a:rPr lang="nb-NO" altLang="nb-NO"/>
              <a:t>Kollektivavtalen – Helfo og LF</a:t>
            </a:r>
          </a:p>
        </p:txBody>
      </p:sp>
      <p:sp>
        <p:nvSpPr>
          <p:cNvPr id="31747" name="Plassholder for innhold 2">
            <a:extLst>
              <a:ext uri="{FF2B5EF4-FFF2-40B4-BE49-F238E27FC236}">
                <a16:creationId xmlns:a16="http://schemas.microsoft.com/office/drawing/2014/main" id="{82DAE573-9EFD-4794-AD97-33E39B37A78C}"/>
              </a:ext>
            </a:extLst>
          </p:cNvPr>
          <p:cNvSpPr>
            <a:spLocks noGrp="1"/>
          </p:cNvSpPr>
          <p:nvPr>
            <p:ph idx="1"/>
          </p:nvPr>
        </p:nvSpPr>
        <p:spPr/>
        <p:txBody>
          <a:bodyPr/>
          <a:lstStyle/>
          <a:p>
            <a:r>
              <a:rPr lang="nb-NO" altLang="nb-NO" sz="1800" dirty="0"/>
              <a:t>Regulerer den praktiske delen av oppgjørsordningen og supplerer lov/forskrift</a:t>
            </a:r>
          </a:p>
          <a:p>
            <a:pPr lvl="2"/>
            <a:r>
              <a:rPr lang="nb-NO" altLang="nb-NO" sz="1800" dirty="0"/>
              <a:t>Formelle vilkår for refusjonsrett</a:t>
            </a:r>
          </a:p>
          <a:p>
            <a:pPr lvl="2"/>
            <a:r>
              <a:rPr lang="nb-NO" altLang="nb-NO" sz="1800" dirty="0"/>
              <a:t> Regler for framsettelse og utbetaling av krav</a:t>
            </a:r>
          </a:p>
          <a:p>
            <a:pPr lvl="3"/>
            <a:r>
              <a:rPr lang="nb-NO" altLang="nb-NO" sz="1800" dirty="0"/>
              <a:t>Elektronisk over linje</a:t>
            </a:r>
          </a:p>
          <a:p>
            <a:pPr lvl="3"/>
            <a:r>
              <a:rPr lang="nb-NO" altLang="nb-NO" sz="1800" dirty="0"/>
              <a:t>Hyppighet og foreldelsesfrist</a:t>
            </a:r>
          </a:p>
          <a:p>
            <a:pPr lvl="2"/>
            <a:r>
              <a:rPr lang="nb-NO" altLang="nb-NO" sz="1800" dirty="0"/>
              <a:t>Regler for kontroll og oppfølging</a:t>
            </a:r>
          </a:p>
        </p:txBody>
      </p:sp>
    </p:spTree>
    <p:extLst>
      <p:ext uri="{BB962C8B-B14F-4D97-AF65-F5344CB8AC3E}">
        <p14:creationId xmlns:p14="http://schemas.microsoft.com/office/powerpoint/2010/main" val="3861764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6802" name="Tittel 1"/>
          <p:cNvSpPr>
            <a:spLocks noGrp="1"/>
          </p:cNvSpPr>
          <p:nvPr>
            <p:ph type="title"/>
          </p:nvPr>
        </p:nvSpPr>
        <p:spPr/>
        <p:txBody>
          <a:bodyPr/>
          <a:lstStyle/>
          <a:p>
            <a:pPr algn="ctr"/>
            <a:r>
              <a:rPr lang="nb-NO" altLang="nb-NO"/>
              <a:t>Hvordan hindre feilbruk</a:t>
            </a:r>
          </a:p>
        </p:txBody>
      </p:sp>
      <p:sp>
        <p:nvSpPr>
          <p:cNvPr id="76803" name="Plassholder for innhold 2"/>
          <p:cNvSpPr>
            <a:spLocks noGrp="1"/>
          </p:cNvSpPr>
          <p:nvPr>
            <p:ph idx="1"/>
          </p:nvPr>
        </p:nvSpPr>
        <p:spPr/>
        <p:txBody>
          <a:bodyPr/>
          <a:lstStyle/>
          <a:p>
            <a:pPr marL="0" indent="0" algn="ctr">
              <a:buFontTx/>
              <a:buNone/>
            </a:pPr>
            <a:endParaRPr lang="nb-NO" altLang="nb-NO" sz="4800"/>
          </a:p>
          <a:p>
            <a:pPr marL="0" indent="0" algn="ctr">
              <a:buFontTx/>
              <a:buNone/>
            </a:pPr>
            <a:r>
              <a:rPr lang="nb-NO" altLang="nb-NO" sz="3200"/>
              <a:t>Informasjon</a:t>
            </a:r>
          </a:p>
          <a:p>
            <a:pPr marL="0" indent="0" algn="ctr">
              <a:buFontTx/>
              <a:buNone/>
            </a:pPr>
            <a:r>
              <a:rPr lang="nb-NO" altLang="nb-NO" sz="3200"/>
              <a:t>Informasjon</a:t>
            </a:r>
          </a:p>
          <a:p>
            <a:pPr marL="0" indent="0" algn="ctr">
              <a:buFontTx/>
              <a:buNone/>
            </a:pPr>
            <a:r>
              <a:rPr lang="nb-NO" altLang="nb-NO" sz="3200"/>
              <a:t>Informasjon</a:t>
            </a:r>
          </a:p>
        </p:txBody>
      </p:sp>
    </p:spTree>
    <p:extLst>
      <p:ext uri="{BB962C8B-B14F-4D97-AF65-F5344CB8AC3E}">
        <p14:creationId xmlns:p14="http://schemas.microsoft.com/office/powerpoint/2010/main" val="2850741806"/>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CEF252-627C-66E8-0081-18C781A93241}"/>
              </a:ext>
            </a:extLst>
          </p:cNvPr>
          <p:cNvSpPr>
            <a:spLocks noGrp="1"/>
          </p:cNvSpPr>
          <p:nvPr>
            <p:ph type="dt" sz="half" idx="10"/>
          </p:nvPr>
        </p:nvSpPr>
        <p:spPr/>
        <p:txBody>
          <a:bodyPr/>
          <a:lstStyle/>
          <a:p>
            <a:pPr>
              <a:defRPr/>
            </a:pPr>
            <a:endParaRPr lang="en-US"/>
          </a:p>
        </p:txBody>
      </p:sp>
      <p:sp>
        <p:nvSpPr>
          <p:cNvPr id="5" name="Slide Number Placeholder 4">
            <a:extLst>
              <a:ext uri="{FF2B5EF4-FFF2-40B4-BE49-F238E27FC236}">
                <a16:creationId xmlns:a16="http://schemas.microsoft.com/office/drawing/2014/main" id="{E9D1C8E9-15B8-E56A-DCAA-A9EAD7FFE377}"/>
              </a:ext>
            </a:extLst>
          </p:cNvPr>
          <p:cNvSpPr>
            <a:spLocks noGrp="1"/>
          </p:cNvSpPr>
          <p:nvPr>
            <p:ph type="sldNum" sz="quarter" idx="11"/>
          </p:nvPr>
        </p:nvSpPr>
        <p:spPr/>
        <p:txBody>
          <a:bodyPr/>
          <a:lstStyle/>
          <a:p>
            <a:pPr>
              <a:defRPr/>
            </a:pPr>
            <a:fld id="{58C2B5C7-4567-D746-B88E-48B473108884}" type="slidenum">
              <a:rPr lang="en-US"/>
              <a:pPr>
                <a:defRPr/>
              </a:pPr>
              <a:t>71</a:t>
            </a:fld>
            <a:endParaRPr lang="en-US"/>
          </a:p>
        </p:txBody>
      </p:sp>
      <p:pic>
        <p:nvPicPr>
          <p:cNvPr id="7" name="Bilde 6">
            <a:extLst>
              <a:ext uri="{FF2B5EF4-FFF2-40B4-BE49-F238E27FC236}">
                <a16:creationId xmlns:a16="http://schemas.microsoft.com/office/drawing/2014/main" id="{67567AFB-4858-BBD4-8750-852DB2FE1523}"/>
              </a:ext>
            </a:extLst>
          </p:cNvPr>
          <p:cNvPicPr>
            <a:picLocks noChangeAspect="1"/>
          </p:cNvPicPr>
          <p:nvPr/>
        </p:nvPicPr>
        <p:blipFill>
          <a:blip r:embed="rId2"/>
          <a:stretch>
            <a:fillRect/>
          </a:stretch>
        </p:blipFill>
        <p:spPr>
          <a:xfrm>
            <a:off x="2114977" y="236506"/>
            <a:ext cx="4532711" cy="4296632"/>
          </a:xfrm>
          <a:prstGeom prst="rect">
            <a:avLst/>
          </a:prstGeom>
        </p:spPr>
      </p:pic>
    </p:spTree>
    <p:extLst>
      <p:ext uri="{BB962C8B-B14F-4D97-AF65-F5344CB8AC3E}">
        <p14:creationId xmlns:p14="http://schemas.microsoft.com/office/powerpoint/2010/main" val="2054489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endParaRPr lang="en-US"/>
          </a:p>
        </p:txBody>
      </p:sp>
      <p:sp>
        <p:nvSpPr>
          <p:cNvPr id="3" name="Plassholder for lysbildenummer 2"/>
          <p:cNvSpPr>
            <a:spLocks noGrp="1"/>
          </p:cNvSpPr>
          <p:nvPr>
            <p:ph type="sldNum" sz="quarter" idx="11"/>
          </p:nvPr>
        </p:nvSpPr>
        <p:spPr/>
        <p:txBody>
          <a:bodyPr/>
          <a:lstStyle/>
          <a:p>
            <a:pPr>
              <a:defRPr/>
            </a:pPr>
            <a:fld id="{207238C7-F4D7-2842-829D-06F27AC36144}" type="slidenum">
              <a:rPr lang="nn-NO" smtClean="0"/>
              <a:pPr>
                <a:defRPr/>
              </a:pPr>
              <a:t>72</a:t>
            </a:fld>
            <a:endParaRPr lang="nn-NO"/>
          </a:p>
        </p:txBody>
      </p:sp>
      <p:sp>
        <p:nvSpPr>
          <p:cNvPr id="5" name="TekstSylinder 4"/>
          <p:cNvSpPr txBox="1"/>
          <p:nvPr/>
        </p:nvSpPr>
        <p:spPr>
          <a:xfrm>
            <a:off x="621438" y="639202"/>
            <a:ext cx="7856738" cy="4001095"/>
          </a:xfrm>
          <a:prstGeom prst="rect">
            <a:avLst/>
          </a:prstGeom>
          <a:noFill/>
        </p:spPr>
        <p:txBody>
          <a:bodyPr wrap="square" rtlCol="0">
            <a:spAutoFit/>
          </a:bodyPr>
          <a:lstStyle/>
          <a:p>
            <a:endParaRPr lang="nn-NO"/>
          </a:p>
          <a:p>
            <a:pPr algn="ctr"/>
            <a:r>
              <a:rPr lang="nn-NO" sz="3200" b="1">
                <a:latin typeface="Verdana" panose="020B0604030504040204" pitchFamily="34" charset="0"/>
                <a:ea typeface="Verdana" panose="020B0604030504040204" pitchFamily="34" charset="0"/>
                <a:cs typeface="Verdana" panose="020B0604030504040204" pitchFamily="34" charset="0"/>
              </a:rPr>
              <a:t>Helfo </a:t>
            </a:r>
          </a:p>
          <a:p>
            <a:endParaRPr lang="nn-NO" b="1"/>
          </a:p>
          <a:p>
            <a:pPr algn="ctr"/>
            <a:r>
              <a:rPr lang="nn-NO" b="1" err="1"/>
              <a:t>Tlf</a:t>
            </a:r>
            <a:r>
              <a:rPr lang="nn-NO" b="1"/>
              <a:t> </a:t>
            </a:r>
            <a:r>
              <a:rPr lang="nb-NO" b="1"/>
              <a:t>23 32 70 40</a:t>
            </a:r>
            <a:r>
              <a:rPr lang="nn-NO" b="1"/>
              <a:t>                </a:t>
            </a:r>
          </a:p>
          <a:p>
            <a:pPr algn="ctr"/>
            <a:r>
              <a:rPr lang="nn-NO" b="1">
                <a:hlinkClick r:id="rId3"/>
              </a:rPr>
              <a:t>post@helfo.no</a:t>
            </a:r>
            <a:endParaRPr lang="nn-NO" b="1"/>
          </a:p>
          <a:p>
            <a:pPr algn="ctr"/>
            <a:endParaRPr lang="nn-NO"/>
          </a:p>
          <a:p>
            <a:pPr algn="ctr"/>
            <a:endParaRPr lang="nn-NO" sz="3200" b="1">
              <a:latin typeface="Verdana" panose="020B0604030504040204" pitchFamily="34" charset="0"/>
              <a:ea typeface="Verdana" panose="020B0604030504040204" pitchFamily="34" charset="0"/>
              <a:cs typeface="Verdana" panose="020B0604030504040204" pitchFamily="34" charset="0"/>
            </a:endParaRPr>
          </a:p>
          <a:p>
            <a:pPr algn="ctr"/>
            <a:r>
              <a:rPr lang="nn-NO" sz="3200" b="1" err="1">
                <a:latin typeface="Verdana" panose="020B0604030504040204" pitchFamily="34" charset="0"/>
                <a:ea typeface="Verdana" panose="020B0604030504040204" pitchFamily="34" charset="0"/>
                <a:cs typeface="Verdana" panose="020B0604030504040204" pitchFamily="34" charset="0"/>
              </a:rPr>
              <a:t>Legeforeningen</a:t>
            </a:r>
            <a:endParaRPr lang="nn-NO" sz="3200" b="1">
              <a:latin typeface="Verdana" panose="020B0604030504040204" pitchFamily="34" charset="0"/>
              <a:ea typeface="Verdana" panose="020B0604030504040204" pitchFamily="34" charset="0"/>
              <a:cs typeface="Verdana" panose="020B0604030504040204" pitchFamily="34" charset="0"/>
            </a:endParaRPr>
          </a:p>
          <a:p>
            <a:pPr algn="ctr"/>
            <a:endParaRPr lang="nn-NO" sz="3200" b="1">
              <a:latin typeface="Verdana" panose="020B0604030504040204" pitchFamily="34" charset="0"/>
              <a:ea typeface="Verdana" panose="020B0604030504040204" pitchFamily="34" charset="0"/>
              <a:cs typeface="Verdana" panose="020B0604030504040204" pitchFamily="34" charset="0"/>
            </a:endParaRPr>
          </a:p>
          <a:p>
            <a:pPr algn="ctr"/>
            <a:r>
              <a:rPr lang="nn-NO" b="1" err="1"/>
              <a:t>Tlf</a:t>
            </a:r>
            <a:r>
              <a:rPr lang="nn-NO" b="1"/>
              <a:t> 23109000        </a:t>
            </a:r>
          </a:p>
          <a:p>
            <a:pPr algn="ctr"/>
            <a:r>
              <a:rPr lang="nn-NO" b="1"/>
              <a:t>post@legeforeningen.no</a:t>
            </a:r>
          </a:p>
        </p:txBody>
      </p:sp>
    </p:spTree>
    <p:extLst>
      <p:ext uri="{BB962C8B-B14F-4D97-AF65-F5344CB8AC3E}">
        <p14:creationId xmlns:p14="http://schemas.microsoft.com/office/powerpoint/2010/main" val="242957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a:extLst>
              <a:ext uri="{FF2B5EF4-FFF2-40B4-BE49-F238E27FC236}">
                <a16:creationId xmlns:a16="http://schemas.microsoft.com/office/drawing/2014/main" id="{901B7640-DBA0-4D92-AC13-CF85F32A5986}"/>
              </a:ext>
            </a:extLst>
          </p:cNvPr>
          <p:cNvSpPr>
            <a:spLocks noGrp="1"/>
          </p:cNvSpPr>
          <p:nvPr>
            <p:ph type="title"/>
          </p:nvPr>
        </p:nvSpPr>
        <p:spPr/>
        <p:txBody>
          <a:bodyPr/>
          <a:lstStyle/>
          <a:p>
            <a:r>
              <a:rPr lang="nb-NO" altLang="nb-NO"/>
              <a:t>Legens rolle</a:t>
            </a:r>
          </a:p>
        </p:txBody>
      </p:sp>
      <p:sp>
        <p:nvSpPr>
          <p:cNvPr id="32771" name="Plassholder for innhold 2">
            <a:extLst>
              <a:ext uri="{FF2B5EF4-FFF2-40B4-BE49-F238E27FC236}">
                <a16:creationId xmlns:a16="http://schemas.microsoft.com/office/drawing/2014/main" id="{0DD2FDE7-E7BB-42D7-AEF6-7B05A5FDB669}"/>
              </a:ext>
            </a:extLst>
          </p:cNvPr>
          <p:cNvSpPr>
            <a:spLocks noGrp="1"/>
          </p:cNvSpPr>
          <p:nvPr>
            <p:ph idx="1"/>
          </p:nvPr>
        </p:nvSpPr>
        <p:spPr>
          <a:xfrm>
            <a:off x="250825" y="1541860"/>
            <a:ext cx="8229600" cy="3162115"/>
          </a:xfrm>
        </p:spPr>
        <p:txBody>
          <a:bodyPr/>
          <a:lstStyle/>
          <a:p>
            <a:r>
              <a:rPr lang="nb-NO" altLang="nb-NO" sz="1800" dirty="0"/>
              <a:t>Plikt til å sette seg inn i takstsystemet</a:t>
            </a:r>
          </a:p>
          <a:p>
            <a:pPr lvl="1"/>
            <a:r>
              <a:rPr lang="nb-NO" altLang="nb-NO" sz="1800" dirty="0"/>
              <a:t>ved tvil, sjekk med HELFO eller Legeforeningen</a:t>
            </a:r>
          </a:p>
          <a:p>
            <a:r>
              <a:rPr lang="nb-NO" altLang="nb-NO" sz="1800" dirty="0"/>
              <a:t>Følg med på egen takstbruk, og at refusjonskravene utbetales (foreldes etter 6 </a:t>
            </a:r>
            <a:r>
              <a:rPr lang="nb-NO" altLang="nb-NO" sz="1800" dirty="0" err="1"/>
              <a:t>mnd</a:t>
            </a:r>
            <a:r>
              <a:rPr lang="nb-NO" altLang="nb-NO" sz="1800" dirty="0"/>
              <a:t>)</a:t>
            </a:r>
          </a:p>
          <a:p>
            <a:r>
              <a:rPr lang="nb-NO" altLang="nb-NO" sz="1800" dirty="0"/>
              <a:t>Journalfør grunnlaget for takstbruken – legen har bevisbyrden, uten god dokumentasjon vil bevisføring være krevende</a:t>
            </a:r>
          </a:p>
          <a:p>
            <a:r>
              <a:rPr lang="nb-NO" altLang="nb-NO" sz="1800" dirty="0"/>
              <a:t>Ved kontroll – bruk retten til å uttale deg og gi Helfo informasjon</a:t>
            </a:r>
          </a:p>
          <a:p>
            <a:pPr lvl="1"/>
            <a:r>
              <a:rPr lang="nb-NO" altLang="nb-NO" sz="1800" dirty="0"/>
              <a:t>Ved uenighet om </a:t>
            </a:r>
            <a:r>
              <a:rPr lang="nb-NO" altLang="nb-NO" sz="1800" dirty="0" err="1"/>
              <a:t>takstforståelse</a:t>
            </a:r>
            <a:r>
              <a:rPr lang="nb-NO" altLang="nb-NO" sz="1800" dirty="0"/>
              <a:t> – ta kontakt med Legeforeningen</a:t>
            </a:r>
          </a:p>
        </p:txBody>
      </p:sp>
      <p:sp>
        <p:nvSpPr>
          <p:cNvPr id="32772" name="Plassholder for lysbildenummer 3">
            <a:extLst>
              <a:ext uri="{FF2B5EF4-FFF2-40B4-BE49-F238E27FC236}">
                <a16:creationId xmlns:a16="http://schemas.microsoft.com/office/drawing/2014/main" id="{70E1FC5B-CE0A-4384-985A-50D90D5169F4}"/>
              </a:ext>
            </a:extLst>
          </p:cNvPr>
          <p:cNvSpPr>
            <a:spLocks noGrp="1"/>
          </p:cNvSpPr>
          <p:nvPr>
            <p:ph type="sldNum" sz="quarter" idx="12"/>
          </p:nvPr>
        </p:nvSpPr>
        <p:spPr>
          <a:noFill/>
        </p:spPr>
        <p:txBody>
          <a:bodyPr/>
          <a:lstStyle>
            <a:lvl1pPr eaLnBrk="0" hangingPunct="0">
              <a:spcBef>
                <a:spcPct val="20000"/>
              </a:spcBef>
              <a:buClr>
                <a:srgbClr val="CC0000"/>
              </a:buClr>
              <a:buChar char="•"/>
              <a:defRPr sz="2800">
                <a:solidFill>
                  <a:schemeClr val="tx1"/>
                </a:solidFill>
                <a:latin typeface="Arial" panose="020B0604020202020204" pitchFamily="34" charset="0"/>
              </a:defRPr>
            </a:lvl1pPr>
            <a:lvl2pPr marL="742950" indent="-285750" eaLnBrk="0" hangingPunct="0">
              <a:spcBef>
                <a:spcPct val="20000"/>
              </a:spcBef>
              <a:buClr>
                <a:srgbClr val="CC0000"/>
              </a:buClr>
              <a:buChar char="•"/>
              <a:defRPr sz="2400">
                <a:solidFill>
                  <a:schemeClr val="tx1"/>
                </a:solidFill>
                <a:latin typeface="Arial" panose="020B0604020202020204" pitchFamily="34" charset="0"/>
              </a:defRPr>
            </a:lvl2pPr>
            <a:lvl3pPr marL="1143000" indent="-228600" eaLnBrk="0" hangingPunct="0">
              <a:spcBef>
                <a:spcPct val="20000"/>
              </a:spcBef>
              <a:buClr>
                <a:srgbClr val="CC0000"/>
              </a:buClr>
              <a:buChar char="•"/>
              <a:defRPr sz="2400" i="1">
                <a:solidFill>
                  <a:schemeClr val="tx1"/>
                </a:solidFill>
                <a:latin typeface="Arial" panose="020B0604020202020204" pitchFamily="34" charset="0"/>
              </a:defRPr>
            </a:lvl3pPr>
            <a:lvl4pPr marL="1600200" indent="-228600" eaLnBrk="0" hangingPunct="0">
              <a:spcBef>
                <a:spcPct val="20000"/>
              </a:spcBef>
              <a:buClr>
                <a:srgbClr val="CC0000"/>
              </a:buClr>
              <a:buChar char="•"/>
              <a:defRPr sz="2000">
                <a:solidFill>
                  <a:schemeClr val="tx1"/>
                </a:solidFill>
                <a:latin typeface="Arial" panose="020B0604020202020204" pitchFamily="34" charset="0"/>
              </a:defRPr>
            </a:lvl4pPr>
            <a:lvl5pPr marL="2057400" indent="-228600" eaLnBrk="0" hangingPunct="0">
              <a:spcBef>
                <a:spcPct val="20000"/>
              </a:spcBef>
              <a:buClr>
                <a:srgbClr val="CC0000"/>
              </a:buClr>
              <a:buChar char="•"/>
              <a:defRPr sz="2000" i="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i="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i="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i="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i="1">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anose="020B0604020202020204" pitchFamily="34" charset="0"/>
                <a:cs typeface="Arial" charset="0"/>
              </a:rPr>
              <a:t>Side </a:t>
            </a:r>
            <a:fld id="{854B638B-512F-42CE-BCAF-8019898456D2}" type="slidenum">
              <a:rPr kumimoji="0" lang="nb-NO" altLang="nb-NO" sz="1200" b="1" i="0" u="none" strike="noStrike" kern="1200" cap="none" spc="0" normalizeH="0" baseline="0" noProof="0">
                <a:ln>
                  <a:noFill/>
                </a:ln>
                <a:solidFill>
                  <a:srgbClr val="000000"/>
                </a:solidFill>
                <a:effectLst/>
                <a:uLnTx/>
                <a:uFillTx/>
                <a:latin typeface="Arial" panose="020B0604020202020204" pitchFamily="34"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nb-NO" altLang="nb-NO" sz="1200" b="1" i="0" u="none" strike="noStrike" kern="1200" cap="none" spc="0" normalizeH="0" baseline="0" noProof="0">
              <a:ln>
                <a:noFill/>
              </a:ln>
              <a:solidFill>
                <a:srgbClr val="000000"/>
              </a:solidFill>
              <a:effectLst/>
              <a:uLnTx/>
              <a:uFillTx/>
              <a:latin typeface="Arial" panose="020B0604020202020204" pitchFamily="34" charset="0"/>
              <a:cs typeface="Arial" charset="0"/>
            </a:endParaRPr>
          </a:p>
        </p:txBody>
      </p:sp>
    </p:spTree>
    <p:extLst>
      <p:ext uri="{BB962C8B-B14F-4D97-AF65-F5344CB8AC3E}">
        <p14:creationId xmlns:p14="http://schemas.microsoft.com/office/powerpoint/2010/main" val="275743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a:extLst>
              <a:ext uri="{FF2B5EF4-FFF2-40B4-BE49-F238E27FC236}">
                <a16:creationId xmlns:a16="http://schemas.microsoft.com/office/drawing/2014/main" id="{0F13A7CE-791A-4964-AD39-C1DA574D7869}"/>
              </a:ext>
            </a:extLst>
          </p:cNvPr>
          <p:cNvSpPr>
            <a:spLocks noGrp="1"/>
          </p:cNvSpPr>
          <p:nvPr>
            <p:ph type="title"/>
          </p:nvPr>
        </p:nvSpPr>
        <p:spPr>
          <a:xfrm>
            <a:off x="457200" y="205979"/>
            <a:ext cx="8229600" cy="638175"/>
          </a:xfrm>
        </p:spPr>
        <p:txBody>
          <a:bodyPr/>
          <a:lstStyle/>
          <a:p>
            <a:pPr algn="ctr"/>
            <a:r>
              <a:rPr lang="nb-NO" altLang="nb-NO"/>
              <a:t>Forutsetninger for å kreve refusjon</a:t>
            </a:r>
          </a:p>
        </p:txBody>
      </p:sp>
      <p:sp>
        <p:nvSpPr>
          <p:cNvPr id="34819" name="Plassholder for innhold 2">
            <a:extLst>
              <a:ext uri="{FF2B5EF4-FFF2-40B4-BE49-F238E27FC236}">
                <a16:creationId xmlns:a16="http://schemas.microsoft.com/office/drawing/2014/main" id="{6DECAD28-9F4B-4022-BAC6-2C8E567DB3C8}"/>
              </a:ext>
            </a:extLst>
          </p:cNvPr>
          <p:cNvSpPr>
            <a:spLocks noGrp="1"/>
          </p:cNvSpPr>
          <p:nvPr>
            <p:ph idx="1"/>
          </p:nvPr>
        </p:nvSpPr>
        <p:spPr>
          <a:xfrm>
            <a:off x="457200" y="951313"/>
            <a:ext cx="8229600" cy="3643313"/>
          </a:xfrm>
        </p:spPr>
        <p:txBody>
          <a:bodyPr/>
          <a:lstStyle/>
          <a:p>
            <a:r>
              <a:rPr lang="nb-NO" altLang="nb-NO" sz="1800" dirty="0"/>
              <a:t>Det ytes stønad om lege er søkt:</a:t>
            </a:r>
          </a:p>
          <a:p>
            <a:pPr lvl="2"/>
            <a:r>
              <a:rPr lang="nb-NO" altLang="nb-NO" sz="1800" dirty="0"/>
              <a:t>For sykdom eller mistanke om sykdom</a:t>
            </a:r>
          </a:p>
          <a:p>
            <a:pPr lvl="2"/>
            <a:r>
              <a:rPr lang="nb-NO" altLang="nb-NO" sz="1800" dirty="0"/>
              <a:t>For skade eller lyte</a:t>
            </a:r>
          </a:p>
          <a:p>
            <a:pPr lvl="2"/>
            <a:r>
              <a:rPr lang="nb-NO" altLang="nb-NO" sz="1800" dirty="0"/>
              <a:t>For familieplanlegging, ved svangerskap og fødsel</a:t>
            </a:r>
          </a:p>
          <a:p>
            <a:pPr lvl="2"/>
            <a:endParaRPr lang="nb-NO" altLang="nb-NO" sz="1800" dirty="0"/>
          </a:p>
          <a:p>
            <a:r>
              <a:rPr lang="nb-NO" altLang="nb-NO" sz="1800" u="sng" dirty="0"/>
              <a:t>Ikke</a:t>
            </a:r>
            <a:r>
              <a:rPr lang="nb-NO" altLang="nb-NO" sz="1800" dirty="0"/>
              <a:t> ved:</a:t>
            </a:r>
          </a:p>
          <a:p>
            <a:pPr lvl="2"/>
            <a:r>
              <a:rPr lang="nb-NO" altLang="nb-NO" sz="1800" dirty="0"/>
              <a:t>Helseattester, kosmetiske behandlinger, prøver og behandling som ikke er medisinsk nødvendig (men pasienten ønsker utført) og arbeid for NAV og forsikring (ikke uttømmende).</a:t>
            </a:r>
          </a:p>
          <a:p>
            <a:endParaRPr lang="nb-NO" altLang="nb-NO" sz="1800" dirty="0"/>
          </a:p>
          <a:p>
            <a:pPr lvl="2"/>
            <a:endParaRPr lang="nb-NO" altLang="nb-NO" sz="1800" dirty="0"/>
          </a:p>
        </p:txBody>
      </p:sp>
    </p:spTree>
    <p:extLst>
      <p:ext uri="{BB962C8B-B14F-4D97-AF65-F5344CB8AC3E}">
        <p14:creationId xmlns:p14="http://schemas.microsoft.com/office/powerpoint/2010/main" val="947120095"/>
      </p:ext>
    </p:extLst>
  </p:cSld>
  <p:clrMapOvr>
    <a:masterClrMapping/>
  </p:clrMapOvr>
</p:sld>
</file>

<file path=ppt/theme/theme1.xml><?xml version="1.0" encoding="utf-8"?>
<a:theme xmlns:a="http://schemas.openxmlformats.org/drawingml/2006/main" name="Presentasjon - 210316">
  <a:themeElements>
    <a:clrScheme name="Helfo fargepalett">
      <a:dk1>
        <a:srgbClr val="003057"/>
      </a:dk1>
      <a:lt1>
        <a:srgbClr val="71C5E8"/>
      </a:lt1>
      <a:dk2>
        <a:srgbClr val="865E9C"/>
      </a:dk2>
      <a:lt2>
        <a:srgbClr val="FFFFFF"/>
      </a:lt2>
      <a:accent1>
        <a:srgbClr val="000000"/>
      </a:accent1>
      <a:accent2>
        <a:srgbClr val="C0504D"/>
      </a:accent2>
      <a:accent3>
        <a:srgbClr val="9BBB59"/>
      </a:accent3>
      <a:accent4>
        <a:srgbClr val="8064A2"/>
      </a:accent4>
      <a:accent5>
        <a:srgbClr val="4BACC6"/>
      </a:accent5>
      <a:accent6>
        <a:srgbClr val="F79646"/>
      </a:accent6>
      <a:hlink>
        <a:srgbClr val="003057"/>
      </a:hlink>
      <a:folHlink>
        <a:srgbClr val="865E9C"/>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a:solidFill>
              <a:srgbClr val="003057"/>
            </a:solidFill>
            <a:latin typeface="Verdana"/>
            <a:cs typeface="Verdana"/>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elfo">
  <a:themeElements>
    <a:clrScheme name="Egendefinert 55">
      <a:dk1>
        <a:srgbClr val="000000"/>
      </a:dk1>
      <a:lt1>
        <a:srgbClr val="FFFFFF"/>
      </a:lt1>
      <a:dk2>
        <a:srgbClr val="3F3F3F"/>
      </a:dk2>
      <a:lt2>
        <a:srgbClr val="BFBFBF"/>
      </a:lt2>
      <a:accent1>
        <a:srgbClr val="003039"/>
      </a:accent1>
      <a:accent2>
        <a:srgbClr val="71C5E8"/>
      </a:accent2>
      <a:accent3>
        <a:srgbClr val="865E9C"/>
      </a:accent3>
      <a:accent4>
        <a:srgbClr val="A83D72"/>
      </a:accent4>
      <a:accent5>
        <a:srgbClr val="E03C31"/>
      </a:accent5>
      <a:accent6>
        <a:srgbClr val="ED8B00"/>
      </a:accent6>
      <a:hlink>
        <a:srgbClr val="003057"/>
      </a:hlink>
      <a:folHlink>
        <a:srgbClr val="865E9C"/>
      </a:folHlink>
    </a:clrScheme>
    <a:fontScheme name="Egendefinert 6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a:solidFill>
              <a:srgbClr val="003057"/>
            </a:solidFill>
            <a:latin typeface="Verdana"/>
            <a:cs typeface="Verdana"/>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lfo_PPT_Mal.potx" id="{0696E670-68C4-4AF0-A4C8-A9D5A609F921}" vid="{6B2EDE83-3608-4AE9-BC53-E83C88E211D7}"/>
    </a:ext>
  </a:extLst>
</a:theme>
</file>

<file path=ppt/theme/theme4.xml><?xml version="1.0" encoding="utf-8"?>
<a:theme xmlns:a="http://schemas.openxmlformats.org/drawingml/2006/main" name="2_PP-mal-overordnet">
  <a:themeElements>
    <a:clrScheme name="PP-mal-overord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mal-overord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mal-overord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mal-overordn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mal-overordn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mal-overordn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mal-overordn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mal-overordn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mal-overordn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mal-overordn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mal-overordn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mal-overordn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mal-overordn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mal-overordn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P-mal-overord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PP-mal-overord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PP-mal-overord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PP-mal-overord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D353DBF0E57304B8F04661C8BD6246C" ma:contentTypeVersion="7" ma:contentTypeDescription="Opprett et nytt dokument." ma:contentTypeScope="" ma:versionID="4eaa12fa3493863c72cab59e577b0f66">
  <xsd:schema xmlns:xsd="http://www.w3.org/2001/XMLSchema" xmlns:xs="http://www.w3.org/2001/XMLSchema" xmlns:p="http://schemas.microsoft.com/office/2006/metadata/properties" xmlns:ns2="0846b568-edc6-4c55-a20a-c0deb967ef35" xmlns:ns3="c3c3d65d-6646-461e-a48f-fdc06b297f91" targetNamespace="http://schemas.microsoft.com/office/2006/metadata/properties" ma:root="true" ma:fieldsID="9dda0d4a2fd3263195fc20be61950c95" ns2:_="" ns3:_="">
    <xsd:import namespace="0846b568-edc6-4c55-a20a-c0deb967ef35"/>
    <xsd:import namespace="c3c3d65d-6646-461e-a48f-fdc06b297f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6b568-edc6-4c55-a20a-c0deb967e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Kommentar" ma:index="14" nillable="true" ma:displayName="Kommentar" ma:format="Dropdown" ma:internalName="Komment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c3d65d-6646-461e-a48f-fdc06b297f91"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3c3d65d-6646-461e-a48f-fdc06b297f91">
      <UserInfo>
        <DisplayName/>
        <AccountId xsi:nil="true"/>
        <AccountType/>
      </UserInfo>
    </SharedWithUsers>
    <Kommentar xmlns="0846b568-edc6-4c55-a20a-c0deb967ef35" xsi:nil="true"/>
  </documentManagement>
</p:properties>
</file>

<file path=customXml/itemProps1.xml><?xml version="1.0" encoding="utf-8"?>
<ds:datastoreItem xmlns:ds="http://schemas.openxmlformats.org/officeDocument/2006/customXml" ds:itemID="{189C04BF-9AB3-457B-9567-2622E8328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6b568-edc6-4c55-a20a-c0deb967ef35"/>
    <ds:schemaRef ds:uri="c3c3d65d-6646-461e-a48f-fdc06b297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40B5B5-0790-4006-B114-75E3E48E93B8}">
  <ds:schemaRefs>
    <ds:schemaRef ds:uri="http://schemas.microsoft.com/sharepoint/v3/contenttype/forms"/>
  </ds:schemaRefs>
</ds:datastoreItem>
</file>

<file path=customXml/itemProps3.xml><?xml version="1.0" encoding="utf-8"?>
<ds:datastoreItem xmlns:ds="http://schemas.openxmlformats.org/officeDocument/2006/customXml" ds:itemID="{108A566F-F6BF-4FD4-A379-8D974D0DEC1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0846b568-edc6-4c55-a20a-c0deb967ef35"/>
    <ds:schemaRef ds:uri="c3c3d65d-6646-461e-a48f-fdc06b297f91"/>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Presentasjon - 210316</Template>
  <TotalTime>496</TotalTime>
  <Words>5702</Words>
  <Application>Microsoft Office PowerPoint</Application>
  <PresentationFormat>Skjermfremvisning (16:9)</PresentationFormat>
  <Paragraphs>696</Paragraphs>
  <Slides>72</Slides>
  <Notes>32</Notes>
  <HiddenSlides>0</HiddenSlides>
  <MMClips>0</MMClips>
  <ScaleCrop>false</ScaleCrop>
  <HeadingPairs>
    <vt:vector size="6" baseType="variant">
      <vt:variant>
        <vt:lpstr>Brukte skrifter</vt:lpstr>
      </vt:variant>
      <vt:variant>
        <vt:i4>9</vt:i4>
      </vt:variant>
      <vt:variant>
        <vt:lpstr>Tema</vt:lpstr>
      </vt:variant>
      <vt:variant>
        <vt:i4>4</vt:i4>
      </vt:variant>
      <vt:variant>
        <vt:lpstr>Lysbildetitler</vt:lpstr>
      </vt:variant>
      <vt:variant>
        <vt:i4>72</vt:i4>
      </vt:variant>
    </vt:vector>
  </HeadingPairs>
  <TitlesOfParts>
    <vt:vector size="85" baseType="lpstr">
      <vt:lpstr>Amasis MT Pro</vt:lpstr>
      <vt:lpstr>Amasis MT Pro Black</vt:lpstr>
      <vt:lpstr>Arial</vt:lpstr>
      <vt:lpstr>Calibri</vt:lpstr>
      <vt:lpstr>Candara</vt:lpstr>
      <vt:lpstr>Helvetica Neue</vt:lpstr>
      <vt:lpstr>Liberation Serif</vt:lpstr>
      <vt:lpstr>Lucida Grande</vt:lpstr>
      <vt:lpstr>Verdana</vt:lpstr>
      <vt:lpstr>Presentasjon - 210316</vt:lpstr>
      <vt:lpstr>Custom Design</vt:lpstr>
      <vt:lpstr>Helfo</vt:lpstr>
      <vt:lpstr>2_PP-mal-overordnet</vt:lpstr>
      <vt:lpstr>Takstar og regelverk  Avtalespesialistar </vt:lpstr>
      <vt:lpstr>Agenda</vt:lpstr>
      <vt:lpstr>Hvordan blir takstene til?</vt:lpstr>
      <vt:lpstr>Avtalespesialistene – sammensatt gruppe</vt:lpstr>
      <vt:lpstr>Normaltariffen tjener flere formål</vt:lpstr>
      <vt:lpstr>Regelverket</vt:lpstr>
      <vt:lpstr>Kollektivavtalen – Helfo og LF</vt:lpstr>
      <vt:lpstr>Legens rolle</vt:lpstr>
      <vt:lpstr>Forutsetninger for å kreve refusjon</vt:lpstr>
      <vt:lpstr>Egenandeler</vt:lpstr>
      <vt:lpstr>Egenandeler</vt:lpstr>
      <vt:lpstr>Egenandeler</vt:lpstr>
      <vt:lpstr>Litt om avtalespesialistane 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Avtale om direkte oppgjer med Helfo</vt:lpstr>
      <vt:lpstr>PowerPoint-presentasjon</vt:lpstr>
      <vt:lpstr>Takstforskrifta</vt:lpstr>
      <vt:lpstr>PowerPoint-presentasjon</vt:lpstr>
      <vt:lpstr>Veiledningstelefon og epost til Helfo </vt:lpstr>
      <vt:lpstr>Diagnosar</vt:lpstr>
      <vt:lpstr>Rett klokkeslett på rekningane</vt:lpstr>
      <vt:lpstr>PowerPoint-presentasjon</vt:lpstr>
      <vt:lpstr>PowerPoint-presentasjon</vt:lpstr>
      <vt:lpstr>PowerPoint-presentasjon</vt:lpstr>
      <vt:lpstr>PowerPoint-presentasjon</vt:lpstr>
      <vt:lpstr>PowerPoint-presentasjon</vt:lpstr>
      <vt:lpstr>Innsending og utbetaling av refusjon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Kontroll i et tillitsbasert system</vt:lpstr>
      <vt:lpstr>Erfaringer fra etterkontroller på legeområdet</vt:lpstr>
      <vt:lpstr>Virkemiddelbruk </vt:lpstr>
      <vt:lpstr>Journalføring</vt:lpstr>
      <vt:lpstr>Dokumentasjon av takstbruk</vt:lpstr>
      <vt:lpstr>Risiko for feilbruk</vt:lpstr>
      <vt:lpstr>Hvordan hindre feilbruk</vt:lpstr>
      <vt:lpstr>PowerPoint-presentasjon</vt:lpstr>
      <vt:lpstr>PowerPoint-presentasjon</vt:lpstr>
    </vt:vector>
  </TitlesOfParts>
  <Company>Helsedirektoratet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Torill Nydal</dc:creator>
  <cp:lastModifiedBy>Anna Sundberg</cp:lastModifiedBy>
  <cp:revision>46</cp:revision>
  <cp:lastPrinted>2019-08-26T13:43:38Z</cp:lastPrinted>
  <dcterms:created xsi:type="dcterms:W3CDTF">2017-08-18T09:07:17Z</dcterms:created>
  <dcterms:modified xsi:type="dcterms:W3CDTF">2023-04-27T11:47:43Z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0x0101009D353DBF0E57304B8F04661C8BD6246C</vt:lpwstr>
  </property>
  <property fmtid="{D5CDD505-2E9C-101B-9397-08002B2CF9AE}" pid="3" name="Order">
    <vt:r8>103800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ies>
</file>