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2.xml" ContentType="application/inkml+xml"/>
  <Override PartName="/ppt/ink/ink11.xml" ContentType="application/inkml+xml"/>
  <Override PartName="/ppt/ink/ink10.xml" ContentType="application/inkml+xml"/>
  <Override PartName="/ppt/ink/ink9.xml" ContentType="application/inkml+xml"/>
  <Override PartName="/ppt/ink/ink8.xml" ContentType="application/inkml+xml"/>
  <Override PartName="/ppt/ink/ink7.xml" ContentType="application/inkml+xml"/>
  <Override PartName="/ppt/ink/ink6.xml" ContentType="application/inkml+xml"/>
  <Override PartName="/ppt/ink/ink5.xml" ContentType="application/inkml+xml"/>
  <Override PartName="/ppt/ink/ink4.xml" ContentType="application/inkml+xml"/>
  <Override PartName="/ppt/theme/theme1.xml" ContentType="application/vnd.openxmlformats-officedocument.theme+xml"/>
  <Override PartName="/ppt/ink/ink3.xml" ContentType="application/inkml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ink/ink2.xml" ContentType="application/inkml+xml"/>
  <Override PartName="/ppt/ink/ink1.xml" ContentType="application/inkml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04" r:id="rId3"/>
    <p:sldId id="305" r:id="rId4"/>
    <p:sldId id="306" r:id="rId5"/>
    <p:sldId id="308" r:id="rId6"/>
    <p:sldId id="273" r:id="rId7"/>
    <p:sldId id="284" r:id="rId8"/>
    <p:sldId id="295" r:id="rId9"/>
    <p:sldId id="264" r:id="rId10"/>
    <p:sldId id="271" r:id="rId11"/>
    <p:sldId id="297" r:id="rId12"/>
    <p:sldId id="299" r:id="rId13"/>
    <p:sldId id="270" r:id="rId14"/>
  </p:sldIdLst>
  <p:sldSz cx="11522075" cy="71961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>
          <p15:clr>
            <a:srgbClr val="A4A3A4"/>
          </p15:clr>
        </p15:guide>
        <p15:guide id="2" pos="1421">
          <p15:clr>
            <a:srgbClr val="A4A3A4"/>
          </p15:clr>
        </p15:guide>
        <p15:guide id="3" pos="6221">
          <p15:clr>
            <a:srgbClr val="A4A3A4"/>
          </p15:clr>
        </p15:guide>
        <p15:guide id="4" pos="1757">
          <p15:clr>
            <a:srgbClr val="A4A3A4"/>
          </p15:clr>
        </p15:guide>
        <p15:guide id="5" pos="1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992" autoAdjust="0"/>
    <p:restoredTop sz="86439" autoAdjust="0"/>
  </p:normalViewPr>
  <p:slideViewPr>
    <p:cSldViewPr>
      <p:cViewPr varScale="1">
        <p:scale>
          <a:sx n="74" d="100"/>
          <a:sy n="74" d="100"/>
        </p:scale>
        <p:origin x="184" y="616"/>
      </p:cViewPr>
      <p:guideLst>
        <p:guide orient="horz" pos="2266"/>
        <p:guide pos="1421"/>
        <p:guide pos="6221"/>
        <p:guide pos="1757"/>
        <p:guide pos="1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DE8D29F-9555-4DA6-B6B6-88F6E8DDDFB2}" type="datetime1">
              <a:rPr lang="nb-NO" altLang="nb-NO"/>
              <a:pPr>
                <a:defRPr/>
              </a:pPr>
              <a:t>21.04.2021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53EA87E-B2E3-41BC-BD3F-881B9AC1924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68680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4:09.1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5:08.8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16383,'22'7'0,"-1"-2"0,2-2 0,23 0 0,20 2 0,-18-2 0,3 0 0,-4 2 0,1-1 0,12 1 0,0 0 0,-10 0 0,-2 0 0,4-2 0,-3 1 0,25 0 0,9 1 0,-21-4 0,8 2 0,-19-3 0,-6 2 0,-10-1 0,-12-1 0,-2 1 0,-6-1 0,7 0 0,-1 0 0,9 0 0,-3 0 0,1 0 0,-1 0 0,-4 0 0,8 0 0,-6 0 0,11 1 0,-1 1 0,7 0 0,-7 0 0,-5 0 0,-12-2 0,-9 1 0,-3-1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5:11.66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 16383,'31'0'0,"3"0"0,-4 1 0,9-1 0,8 1 0,4 0 0,9 0 0,-9-1 0,8 0 0,-13 0 0,5 0 0,-11-2 0,5 2 0,-4-1 0,-3 1 0,1-1 0,-13 1 0,5 0 0,-8 0 0,3 0 0,-3 0 0,8-2 0,0 2 0,9-1 0,2 1 0,-11 0 0,-7-1 0,-25 1 0,-7-1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5:13.2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16383,'55'12'0,"-4"-2"0,3-6 0,-2-2 0,19 1 0,-5 3 0,21-2 0,-7 0 0,-1 0 0,-3-1 0,-19-1 0,-2 0 0,-16 0 0,2 0 0,-6-2 0,10 1 0,-1 1 0,11-1 0,-2 1 0,-1-1 0,4-1 0,-8 2 0,8-1 0,-10 4 0,3-5 0,-13 2 0,4-2 0,-13 0 0,-3 0 0,-11 0 0,-9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4:28.72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16383,'27'13'0,"1"-2"0,-13-9 0,0 0 0,-2 0 0,-2-1 0,0 0 0,-2 0 0,4 0 0,-5-1 0,6 0 0,-2 0 0,-1 0 0,2 0 0,-4 0 0,0 0 0,2 0 0,0 0 0,0 1 0,-1-1 0,-1 1 0,2-1 0,1 0 0,7 0 0,-1 0 0,8 0 0,-2 0 0,5 1 0,-12 0 0,-1 0 0,-14-1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4:31.0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 16383,'48'1'0,"-2"0"0,-6-1 0,-7 0 0,-3-1 0,-11 1 0,-3-1 0,0 1 0,-5 0 0,-2-1 0,2 2 0,-1-2 0,4 2 0,0-1 0,-6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4:35.07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16383,'44'4'0,"3"-1"0,-13-2 0,2-1 0,-4 1 0,-8-1 0,-2 0 0,-6 0 0,-1 0 0,-2-1 0,-2 0 0,-2 1 0,0 0 0,2-1 0,-1 1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4:36.60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 16383,'42'2'0,"-4"0"0,-10-2 0,-5 0 0,4-1 0,-10-1 0,3 1 0,-7 0 0,-1 1 0,-1-1 0,-1 0 0,-1 1 0,5-2 0,-3 0 0,3 1 0,-2 0 0,-5 1 0,5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4:46.08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16383,'46'6'0,"-5"-3"0,-9-3 0,-8-3 0,5 1 0,-7 0 0,5 2 0,-5 0 0,7 0 0,-4 0 0,-1 0 0,-6 0 0,-7 0 0,-1 0 0,1 1 0,-3-1 0,5 1 0,-4-1 0,-1 0 0,7 0 0,-3 0 0,7 0 0,-6 0 0,2 0 0,-6 0 0,2 0 0,2 1 0,-1 0 0,4 0 0,-6 0 0,-2-1 0,4 0 0,1 0 0,0 1 0,-2-1 0,-3 1 0,1-1 0,3 0 0,0 0 0,-2 1 0,-2-2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4:48.8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16383,'33'2'0,"3"1"0,-9-2 0,7 0 0,-5-1 0,-2 0 0,-8 0 0,-3 0 0,-6 0 0,0-1 0,1 1 0,-2-1 0,4 1 0,-5 0 0,5-1 0,-6 1 0,8-1 0,-6 1 0,0-1 0,4 1 0,-5-1 0,9 1 0,-3 0 0,10 0 0,-5 0 0,6 0 0,-8 0 0,-4 1 0,-2-1 0,2 1 0,-3-1 0,1 1 0,-1-1 0,-2 1 0,4-1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4:51.0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16383,'43'4'0,"-5"-1"0,-2-2 0,-6-1 0,12 0 0,-11 0 0,1-1 0,-10 0 0,-3 0 0,-7 0 0,3 0 0,1 0 0,10 0 0,8 2 0,0-1 0,0 0 0,-10 0 0,-10-1 0,-5 1 0,0 0 0,-1 0 0,7 0 0,6 0 0,3 0 0,-3 1 0,-4-1 0,-10 1 0,2-1 0,0 0 0,4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1T01:15:06.9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 16383,'47'3'0,"-2"-1"0,-8-2 0,1 1 0,-5 0 0,8 0 0,-8-1 0,7 0 0,-10 0 0,-4 0 0,-13 0 0,2 0 0,-5 0 0,18 1 0,-7-1 0,7 1 0,-10-1 0,3 0 0,-1 0 0,14 0 0,-11-1 0,3 1 0,-16-1 0,1 1 0,-3 0 0,10-1 0,-6 1 0,4-1 0,-7 1 0,-2 0 0,10 0 0,-2 0 0,3-1 0,-5 1 0,-8-2 0,7 0 0,-3 1 0,1 0 0,5 0 0,-7 0 0,4 1 0,-2-1 0,6 1 0,-3-1 0,11 1 0,-7-2 0,0 2 0,-10 0 0,-3-2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4213" y="685800"/>
            <a:ext cx="54895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2195A8A-5ACD-4CB8-8356-800301FFE39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1513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95A8A-5ACD-4CB8-8356-800301FFE39D}" type="slidenum">
              <a:rPr lang="en-US" altLang="nb-NO" smtClean="0"/>
              <a:pPr>
                <a:defRPr/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73108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7BCBB-C280-654F-A63F-C389F59A5BF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53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ABF44-BFAF-4D47-BB27-FA707D5D315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47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7BCBB-C280-654F-A63F-C389F59A5BF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611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7BCBB-C280-654F-A63F-C389F59A5BF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12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95A8A-5ACD-4CB8-8356-800301FFE39D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72771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7BCBB-C280-654F-A63F-C389F59A5BF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5178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7BCBB-C280-654F-A63F-C389F59A5BF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42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Fagområdene som har flest KI-godkjenninger, er ikke nødvendigvis de samme som har flest fagfellevurderinger eller som har utført flest prospektive studier. Dette skyldes bla. at FDA ikke krever fagfellevurderinger forut for godkjenninger, men gjør interne vurderinger.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7BCBB-C280-654F-A63F-C389F59A5BF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988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ABF44-BFAF-4D47-BB27-FA707D5D315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759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ABF44-BFAF-4D47-BB27-FA707D5D315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5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12837" y="2413984"/>
            <a:ext cx="9505712" cy="1199356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2837" y="3598069"/>
            <a:ext cx="9505712" cy="18390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86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86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21535" y="879528"/>
            <a:ext cx="2424437" cy="5517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8226" y="879528"/>
            <a:ext cx="7081275" cy="55170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7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519074" cy="7194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8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58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624186"/>
            <a:ext cx="9793764" cy="14292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3050031"/>
            <a:ext cx="9793764" cy="157415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23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8225" y="2078884"/>
            <a:ext cx="4752856" cy="43176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115" y="2078884"/>
            <a:ext cx="4752856" cy="43176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98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88180"/>
            <a:ext cx="10369868" cy="11993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5" y="1610802"/>
            <a:ext cx="5090917" cy="671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5" y="2282109"/>
            <a:ext cx="5090917" cy="41461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6" y="1610802"/>
            <a:ext cx="5092917" cy="671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6" y="2282109"/>
            <a:ext cx="5092917" cy="41461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21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90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8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6" y="286512"/>
            <a:ext cx="3790683" cy="12193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86514"/>
            <a:ext cx="6441160" cy="6141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6" y="1505858"/>
            <a:ext cx="3790683" cy="49223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70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8" y="5037297"/>
            <a:ext cx="6913245" cy="5946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8" y="642988"/>
            <a:ext cx="6913245" cy="4317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8" y="5631978"/>
            <a:ext cx="6913245" cy="844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30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892175"/>
            <a:ext cx="998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2074863"/>
            <a:ext cx="9985375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pic>
        <p:nvPicPr>
          <p:cNvPr id="1030" name="Picture 6" descr="UiO_A_ENG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69863"/>
            <a:ext cx="25923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99" y="157373"/>
            <a:ext cx="2572414" cy="228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58" y="6550397"/>
            <a:ext cx="2301280" cy="4491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8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Ibarua@bidmc.harvard.edu" TargetMode="External"/><Relationship Id="rId4" Type="http://schemas.openxmlformats.org/officeDocument/2006/relationships/hyperlink" Target="mailto:Ishita.barua@medisin.uio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5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openxmlformats.org/officeDocument/2006/relationships/image" Target="../media/image12.jp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17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4.xml"/><Relationship Id="rId24" Type="http://schemas.openxmlformats.org/officeDocument/2006/relationships/image" Target="../media/image23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customXml" Target="../ink/ink8.xml"/><Relationship Id="rId4" Type="http://schemas.openxmlformats.org/officeDocument/2006/relationships/image" Target="../media/image13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400" y="1957668"/>
            <a:ext cx="8561274" cy="1080195"/>
          </a:xfrm>
        </p:spPr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529655E3-4AC8-C548-8A5F-4E8BB4E9FCF3}"/>
              </a:ext>
            </a:extLst>
          </p:cNvPr>
          <p:cNvSpPr>
            <a:spLocks noGrp="1"/>
          </p:cNvSpPr>
          <p:nvPr/>
        </p:nvSpPr>
        <p:spPr bwMode="auto">
          <a:xfrm>
            <a:off x="1264397" y="2625265"/>
            <a:ext cx="8993281" cy="29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355" tIns="41178" rIns="82355" bIns="4117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522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C704AA57-46C5-9C42-95DE-43CAB3C82F9B}"/>
              </a:ext>
            </a:extLst>
          </p:cNvPr>
          <p:cNvSpPr>
            <a:spLocks noGrp="1"/>
          </p:cNvSpPr>
          <p:nvPr/>
        </p:nvSpPr>
        <p:spPr bwMode="auto">
          <a:xfrm>
            <a:off x="1264398" y="1956954"/>
            <a:ext cx="8990421" cy="108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355" tIns="41178" rIns="82355" bIns="4117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endParaRPr lang="nb-NO" sz="2883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3A29672-4D30-B64A-8733-1F3488CF7FB6}"/>
              </a:ext>
            </a:extLst>
          </p:cNvPr>
          <p:cNvSpPr txBox="1">
            <a:spLocks/>
          </p:cNvSpPr>
          <p:nvPr/>
        </p:nvSpPr>
        <p:spPr bwMode="auto">
          <a:xfrm>
            <a:off x="4603180" y="3574210"/>
            <a:ext cx="6573358" cy="18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16" tIns="43208" rIns="86416" bIns="43208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906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35712"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871423"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07135"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742846"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endParaRPr lang="nb-NO" sz="3969" dirty="0">
              <a:solidFill>
                <a:schemeClr val="tx1"/>
              </a:solidFill>
            </a:endParaRPr>
          </a:p>
          <a:p>
            <a:r>
              <a:rPr lang="nb-NO" sz="1796" dirty="0">
                <a:solidFill>
                  <a:schemeClr val="tx1"/>
                </a:solidFill>
              </a:rPr>
              <a:t>Ishita Barua</a:t>
            </a:r>
          </a:p>
          <a:p>
            <a:r>
              <a:rPr lang="nb-NO" sz="1796" dirty="0">
                <a:solidFill>
                  <a:schemeClr val="tx1"/>
                </a:solidFill>
              </a:rPr>
              <a:t>Lege og stipendiat, Oslo Universitetssykehus</a:t>
            </a:r>
          </a:p>
          <a:p>
            <a:r>
              <a:rPr lang="nb-NO" sz="1796" dirty="0">
                <a:solidFill>
                  <a:schemeClr val="tx1"/>
                </a:solidFill>
              </a:rPr>
              <a:t>Fulbright-forsker, BIDMC, Harvard Medical School</a:t>
            </a:r>
          </a:p>
          <a:p>
            <a:endParaRPr lang="nb-NO" sz="1801" kern="0" dirty="0"/>
          </a:p>
          <a:p>
            <a:endParaRPr lang="nb-NO" sz="1801" kern="0" dirty="0"/>
          </a:p>
        </p:txBody>
      </p:sp>
      <p:pic>
        <p:nvPicPr>
          <p:cNvPr id="1032" name="Picture 8" descr="white robot toy holding black tablet">
            <a:extLst>
              <a:ext uri="{FF2B5EF4-FFF2-40B4-BE49-F238E27FC236}">
                <a16:creationId xmlns:a16="http://schemas.microsoft.com/office/drawing/2014/main" id="{9D43C830-5A1E-6840-87BE-D6E3E798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53" y="2294670"/>
            <a:ext cx="2531293" cy="372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7927BD1-2143-554B-A4FE-BA5C541C5AD6}"/>
              </a:ext>
            </a:extLst>
          </p:cNvPr>
          <p:cNvSpPr txBox="1">
            <a:spLocks/>
          </p:cNvSpPr>
          <p:nvPr/>
        </p:nvSpPr>
        <p:spPr bwMode="auto">
          <a:xfrm>
            <a:off x="4603180" y="1548463"/>
            <a:ext cx="6573358" cy="18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16" tIns="43208" rIns="86416" bIns="43208" numCol="1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906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35712"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871423"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07135"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742846" algn="l" rtl="0" eaLnBrk="1" fontAlgn="base" hangingPunct="1">
              <a:spcBef>
                <a:spcPct val="0"/>
              </a:spcBef>
              <a:spcAft>
                <a:spcPct val="0"/>
              </a:spcAft>
              <a:defRPr sz="305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endParaRPr lang="nb-NO" sz="4158" kern="0" dirty="0"/>
          </a:p>
          <a:p>
            <a:r>
              <a:rPr lang="nb-NO" sz="4158" kern="0" dirty="0"/>
              <a:t>AI innen tarmkreftdiagnostikk og endoskopi</a:t>
            </a:r>
          </a:p>
          <a:p>
            <a:endParaRPr lang="nb-NO" sz="1801" kern="0" dirty="0"/>
          </a:p>
        </p:txBody>
      </p:sp>
    </p:spTree>
    <p:extLst>
      <p:ext uri="{BB962C8B-B14F-4D97-AF65-F5344CB8AC3E}">
        <p14:creationId xmlns:p14="http://schemas.microsoft.com/office/powerpoint/2010/main" val="122191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innhold 4">
            <a:extLst>
              <a:ext uri="{FF2B5EF4-FFF2-40B4-BE49-F238E27FC236}">
                <a16:creationId xmlns:a16="http://schemas.microsoft.com/office/drawing/2014/main" id="{285C131D-8F0B-1048-A33B-DFB1E5111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025" y="881740"/>
            <a:ext cx="5512098" cy="2966934"/>
          </a:xfrm>
        </p:spPr>
      </p:pic>
      <p:pic>
        <p:nvPicPr>
          <p:cNvPr id="3" name="Plassholder for innhold 4">
            <a:extLst>
              <a:ext uri="{FF2B5EF4-FFF2-40B4-BE49-F238E27FC236}">
                <a16:creationId xmlns:a16="http://schemas.microsoft.com/office/drawing/2014/main" id="{EA688D59-2CD5-5048-A955-CE2EE3293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66" y="3991629"/>
            <a:ext cx="5965069" cy="24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0D022C-BE40-3145-99F0-13B4D4AD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Fra algoritme til implementering i klinikken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89C3C9E-22F0-EB4A-92FF-F0C0F83E6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852" y="3170236"/>
            <a:ext cx="2669012" cy="1721002"/>
          </a:xfr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B0C2FFA1-73A1-964D-B80C-10496DC76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067" y="3170235"/>
            <a:ext cx="2269506" cy="206906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21EFE108-7B06-2A4F-A03C-ACD1FEDFA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412" y="3170235"/>
            <a:ext cx="2444544" cy="2059577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CDCC3807-093E-7A4D-A8B1-BAD045F8E827}"/>
              </a:ext>
            </a:extLst>
          </p:cNvPr>
          <p:cNvSpPr txBox="1"/>
          <p:nvPr/>
        </p:nvSpPr>
        <p:spPr>
          <a:xfrm>
            <a:off x="4426531" y="2562016"/>
            <a:ext cx="2669012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90" dirty="0"/>
              <a:t>Validering av algoritme i en ekte klinisk setting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DE988514-6CAE-5944-ADC0-38EADCEA77D5}"/>
              </a:ext>
            </a:extLst>
          </p:cNvPr>
          <p:cNvSpPr txBox="1"/>
          <p:nvPr/>
        </p:nvSpPr>
        <p:spPr>
          <a:xfrm>
            <a:off x="4325844" y="5460802"/>
            <a:ext cx="266901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90" dirty="0"/>
              <a:t>Publisere funn for fagfellevurdering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3C40777-D04A-5144-95EE-35EA091975E4}"/>
              </a:ext>
            </a:extLst>
          </p:cNvPr>
          <p:cNvSpPr txBox="1"/>
          <p:nvPr/>
        </p:nvSpPr>
        <p:spPr>
          <a:xfrm>
            <a:off x="648117" y="2562016"/>
            <a:ext cx="337978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90" dirty="0"/>
              <a:t>Validere algoritme på datasett </a:t>
            </a:r>
          </a:p>
          <a:p>
            <a:r>
              <a:rPr lang="nb-NO" sz="1890" dirty="0"/>
              <a:t>in silico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816ADE92-75F4-B947-8CD9-EF91B373107B}"/>
              </a:ext>
            </a:extLst>
          </p:cNvPr>
          <p:cNvSpPr txBox="1"/>
          <p:nvPr/>
        </p:nvSpPr>
        <p:spPr>
          <a:xfrm>
            <a:off x="970815" y="5460802"/>
            <a:ext cx="266901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90" dirty="0"/>
              <a:t>Publisere funn for fagfellevurdering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7E6FCA0D-16C4-6B47-8291-F9CA4293CDDC}"/>
              </a:ext>
            </a:extLst>
          </p:cNvPr>
          <p:cNvSpPr txBox="1"/>
          <p:nvPr/>
        </p:nvSpPr>
        <p:spPr>
          <a:xfrm>
            <a:off x="8435373" y="5262429"/>
            <a:ext cx="266901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90" dirty="0"/>
              <a:t>Implementering i klinisk praksis</a:t>
            </a:r>
          </a:p>
        </p:txBody>
      </p:sp>
      <p:pic>
        <p:nvPicPr>
          <p:cNvPr id="4" name="Grafikk 3" descr="Avmerking">
            <a:extLst>
              <a:ext uri="{FF2B5EF4-FFF2-40B4-BE49-F238E27FC236}">
                <a16:creationId xmlns:a16="http://schemas.microsoft.com/office/drawing/2014/main" id="{AE7CFAE7-7BA1-2040-BAB5-E2957BB8D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6884" y="5211140"/>
            <a:ext cx="668989" cy="668989"/>
          </a:xfrm>
          <a:prstGeom prst="rect">
            <a:avLst/>
          </a:prstGeom>
        </p:spPr>
      </p:pic>
      <p:pic>
        <p:nvPicPr>
          <p:cNvPr id="7" name="Grafikk 6" descr="Pil: svak krumming">
            <a:extLst>
              <a:ext uri="{FF2B5EF4-FFF2-40B4-BE49-F238E27FC236}">
                <a16:creationId xmlns:a16="http://schemas.microsoft.com/office/drawing/2014/main" id="{D964E59D-E384-D840-9140-6AA44AD4F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5326" y="3666286"/>
            <a:ext cx="864156" cy="864156"/>
          </a:xfrm>
          <a:prstGeom prst="rect">
            <a:avLst/>
          </a:prstGeom>
        </p:spPr>
      </p:pic>
      <p:pic>
        <p:nvPicPr>
          <p:cNvPr id="16" name="Grafikk 15" descr="Pil: svak krumming">
            <a:extLst>
              <a:ext uri="{FF2B5EF4-FFF2-40B4-BE49-F238E27FC236}">
                <a16:creationId xmlns:a16="http://schemas.microsoft.com/office/drawing/2014/main" id="{C0986CF0-EB8B-1A43-A9C6-D756E63D6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8093" y="3577942"/>
            <a:ext cx="864156" cy="864156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2A4CAB2-9361-D34D-9D6A-0DD8138DD9BC}"/>
              </a:ext>
            </a:extLst>
          </p:cNvPr>
          <p:cNvSpPr txBox="1"/>
          <p:nvPr/>
        </p:nvSpPr>
        <p:spPr>
          <a:xfrm>
            <a:off x="8204945" y="2495634"/>
            <a:ext cx="2669012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90" dirty="0"/>
              <a:t>Fremlegge evidens for dokumentert klinisk effekt </a:t>
            </a:r>
          </a:p>
        </p:txBody>
      </p:sp>
    </p:spTree>
    <p:extLst>
      <p:ext uri="{BB962C8B-B14F-4D97-AF65-F5344CB8AC3E}">
        <p14:creationId xmlns:p14="http://schemas.microsoft.com/office/powerpoint/2010/main" val="261599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1A85D8-CED9-E442-81A6-7A02E0C1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94" y="808832"/>
            <a:ext cx="9982200" cy="623328"/>
          </a:xfrm>
        </p:spPr>
        <p:txBody>
          <a:bodyPr>
            <a:normAutofit/>
          </a:bodyPr>
          <a:lstStyle/>
          <a:p>
            <a:pPr algn="ctr"/>
            <a:r>
              <a:rPr lang="nb-NO" b="1" dirty="0">
                <a:latin typeface="+mn-lt"/>
              </a:rPr>
              <a:t>AI og autonomi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ACBE7F4A-B5FC-4A40-931A-FF631CC2D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57" y="1464072"/>
            <a:ext cx="8921307" cy="4885146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4449CAD-4EA0-4741-B747-75354CF1A1E5}"/>
              </a:ext>
            </a:extLst>
          </p:cNvPr>
          <p:cNvSpPr txBox="1"/>
          <p:nvPr/>
        </p:nvSpPr>
        <p:spPr>
          <a:xfrm>
            <a:off x="1412179" y="6381130"/>
            <a:ext cx="8221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Eric J. Topol, Nature Medicine, «High-performance medicine: the convergence of human and artificial intelligence» </a:t>
            </a:r>
          </a:p>
        </p:txBody>
      </p:sp>
    </p:spTree>
    <p:extLst>
      <p:ext uri="{BB962C8B-B14F-4D97-AF65-F5344CB8AC3E}">
        <p14:creationId xmlns:p14="http://schemas.microsoft.com/office/powerpoint/2010/main" val="219140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DDE7CE-9B77-A44C-8935-3A6EC456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832" y="357486"/>
            <a:ext cx="3656042" cy="4874725"/>
          </a:xfrm>
        </p:spPr>
        <p:txBody>
          <a:bodyPr/>
          <a:lstStyle/>
          <a:p>
            <a:r>
              <a:rPr lang="nb-NO" b="1" dirty="0">
                <a:latin typeface="+mn-lt"/>
              </a:rPr>
              <a:t>Hvordan kan kunstig intelligens spille legene gode?</a:t>
            </a:r>
          </a:p>
        </p:txBody>
      </p:sp>
      <p:pic>
        <p:nvPicPr>
          <p:cNvPr id="3074" name="Picture 2" descr="Smartest AI healthcare startups to watch in 2018">
            <a:extLst>
              <a:ext uri="{FF2B5EF4-FFF2-40B4-BE49-F238E27FC236}">
                <a16:creationId xmlns:a16="http://schemas.microsoft.com/office/drawing/2014/main" id="{37810530-BA46-FD44-BA1D-86A8F1CF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0" y="1421061"/>
            <a:ext cx="6792958" cy="38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3405EE6C-6EBB-834D-9500-7F5DC3FF120F}"/>
              </a:ext>
            </a:extLst>
          </p:cNvPr>
          <p:cNvSpPr txBox="1">
            <a:spLocks/>
          </p:cNvSpPr>
          <p:nvPr/>
        </p:nvSpPr>
        <p:spPr>
          <a:xfrm>
            <a:off x="3405803" y="4723745"/>
            <a:ext cx="7847386" cy="3342918"/>
          </a:xfrm>
          <a:prstGeom prst="rect">
            <a:avLst/>
          </a:prstGeom>
          <a:effectLst/>
        </p:spPr>
        <p:txBody>
          <a:bodyPr vert="horz" lIns="86416" tIns="43208" rIns="86416" bIns="43208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3875" b="1" dirty="0">
                <a:latin typeface="+mn-lt"/>
              </a:rPr>
              <a:t>Takk for meg!</a:t>
            </a:r>
            <a:br>
              <a:rPr lang="nb-NO" sz="3875" b="1" dirty="0">
                <a:latin typeface="+mn-lt"/>
              </a:rPr>
            </a:br>
            <a:br>
              <a:rPr lang="nb-NO" sz="3875" b="1" dirty="0">
                <a:latin typeface="+mn-lt"/>
              </a:rPr>
            </a:br>
            <a:r>
              <a:rPr lang="nb-NO" sz="3875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Ishita.barua@medisin.uio.no</a:t>
            </a:r>
            <a:br>
              <a:rPr lang="nb-NO" sz="387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387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875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Ibarua@bidmc.harvard.edu</a:t>
            </a:r>
            <a:br>
              <a:rPr lang="nb-NO" sz="189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3402" b="1" dirty="0">
                <a:latin typeface="+mn-lt"/>
              </a:rPr>
            </a:br>
            <a:br>
              <a:rPr lang="nb-NO" sz="3402" b="1" dirty="0">
                <a:latin typeface="+mn-lt"/>
              </a:rPr>
            </a:br>
            <a:br>
              <a:rPr lang="nb-NO" sz="3402" b="1" dirty="0">
                <a:latin typeface="+mn-lt"/>
              </a:rPr>
            </a:br>
            <a:br>
              <a:rPr lang="nb-NO" sz="3402" b="1" dirty="0">
                <a:latin typeface="+mn-lt"/>
              </a:rPr>
            </a:br>
            <a:br>
              <a:rPr lang="nb-NO" sz="3402" b="1" dirty="0">
                <a:latin typeface="+mn-lt"/>
              </a:rPr>
            </a:br>
            <a:endParaRPr lang="nb-NO" sz="3402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06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F660EE1-D337-F246-A54E-650CDD949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297" y="2027763"/>
            <a:ext cx="5849959" cy="4112241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ED317C2-6989-8F47-BFCB-58F5423FA910}"/>
              </a:ext>
            </a:extLst>
          </p:cNvPr>
          <p:cNvSpPr txBox="1"/>
          <p:nvPr/>
        </p:nvSpPr>
        <p:spPr>
          <a:xfrm>
            <a:off x="4811042" y="6173866"/>
            <a:ext cx="3041129" cy="2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40" i="1" dirty="0"/>
              <a:t>Photo credit: Monica Strømdahl</a:t>
            </a:r>
            <a:endParaRPr lang="nb-NO" sz="1040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8A62A8A-6553-6243-B4D4-124C7BBD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48" y="775037"/>
            <a:ext cx="10520861" cy="1252726"/>
          </a:xfrm>
        </p:spPr>
        <p:txBody>
          <a:bodyPr/>
          <a:lstStyle/>
          <a:p>
            <a:r>
              <a:rPr lang="nb-NO" b="1" dirty="0">
                <a:latin typeface="+mn-lt"/>
              </a:rPr>
              <a:t>Kan AI forbedre den kliniske hverdagen?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787B2118-F445-9347-A084-288DA9DDD06A}"/>
              </a:ext>
            </a:extLst>
          </p:cNvPr>
          <p:cNvSpPr txBox="1">
            <a:spLocks/>
          </p:cNvSpPr>
          <p:nvPr/>
        </p:nvSpPr>
        <p:spPr>
          <a:xfrm>
            <a:off x="7335033" y="2558483"/>
            <a:ext cx="3826976" cy="3050801"/>
          </a:xfrm>
          <a:prstGeom prst="rect">
            <a:avLst/>
          </a:prstGeom>
        </p:spPr>
        <p:txBody>
          <a:bodyPr vert="horz" lIns="86416" tIns="43208" rIns="86416" bIns="43208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46" b="1" dirty="0"/>
              <a:t>Utfordringer:</a:t>
            </a:r>
          </a:p>
          <a:p>
            <a:pPr marL="324075" indent="-324075">
              <a:buFont typeface="+mj-lt"/>
              <a:buAutoNum type="arabicPeriod"/>
            </a:pPr>
            <a:r>
              <a:rPr lang="nb-NO" sz="2646" b="1" dirty="0"/>
              <a:t>Deteksjon</a:t>
            </a:r>
          </a:p>
          <a:p>
            <a:pPr marL="324075" indent="-324075">
              <a:buFont typeface="+mj-lt"/>
              <a:buAutoNum type="arabicPeriod"/>
            </a:pPr>
            <a:r>
              <a:rPr lang="nb-NO" sz="2646" b="1" dirty="0"/>
              <a:t>Klassifikasjon</a:t>
            </a:r>
          </a:p>
          <a:p>
            <a:endParaRPr lang="nb-NO" sz="1701" dirty="0"/>
          </a:p>
          <a:p>
            <a:endParaRPr lang="nb-NO" sz="1701" dirty="0"/>
          </a:p>
        </p:txBody>
      </p:sp>
    </p:spTree>
    <p:extLst>
      <p:ext uri="{BB962C8B-B14F-4D97-AF65-F5344CB8AC3E}">
        <p14:creationId xmlns:p14="http://schemas.microsoft.com/office/powerpoint/2010/main" val="29199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88A9D8-3951-2044-B317-2C6E2306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64" y="970708"/>
            <a:ext cx="9937790" cy="1252726"/>
          </a:xfrm>
        </p:spPr>
        <p:txBody>
          <a:bodyPr/>
          <a:lstStyle/>
          <a:p>
            <a:pPr algn="ctr"/>
            <a:r>
              <a:rPr lang="nb-NO" b="1" dirty="0">
                <a:latin typeface="+mn-lt"/>
              </a:rPr>
              <a:t>Hvor er polyppen?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595FA75-DB33-2A45-84D9-7B90A34B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150" y="2474319"/>
            <a:ext cx="3624653" cy="29165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2748E68-5670-0641-9DA7-118F1E1B6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273" y="2510325"/>
            <a:ext cx="3624653" cy="28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2A3562-7FB7-B24C-87D8-AC280616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Hva slags type polypp er det?</a:t>
            </a:r>
          </a:p>
        </p:txBody>
      </p:sp>
      <p:pic>
        <p:nvPicPr>
          <p:cNvPr id="10" name="図 2">
            <a:extLst>
              <a:ext uri="{FF2B5EF4-FFF2-40B4-BE49-F238E27FC236}">
                <a16:creationId xmlns:a16="http://schemas.microsoft.com/office/drawing/2014/main" id="{6DC5F010-283B-4C41-A94B-E2AD4A201F0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5964" r="10230" b="5363"/>
          <a:stretch/>
        </p:blipFill>
        <p:spPr bwMode="auto">
          <a:xfrm>
            <a:off x="7053581" y="2108659"/>
            <a:ext cx="4154408" cy="3958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3DFBC46-D85B-8244-97C6-DBC40CED3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18" y="2309837"/>
            <a:ext cx="5844354" cy="32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AED24117-A716-3F41-83F0-C31C359B2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5385" y="2283079"/>
            <a:ext cx="2659907" cy="3887556"/>
          </a:xfr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DC56D1B-027F-474C-909E-BAB6AAE055C9}"/>
              </a:ext>
            </a:extLst>
          </p:cNvPr>
          <p:cNvSpPr/>
          <p:nvPr/>
        </p:nvSpPr>
        <p:spPr>
          <a:xfrm>
            <a:off x="3167427" y="3139979"/>
            <a:ext cx="5187222" cy="59118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nb-NO" sz="1621" dirty="0"/>
            </a:br>
            <a:endParaRPr lang="nb-NO" sz="1621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57741F35-8761-7B44-8314-F4D5C37D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72" y="672217"/>
            <a:ext cx="10707840" cy="1080909"/>
          </a:xfrm>
        </p:spPr>
        <p:txBody>
          <a:bodyPr>
            <a:normAutofit/>
          </a:bodyPr>
          <a:lstStyle/>
          <a:p>
            <a:pPr algn="ctr"/>
            <a:r>
              <a:rPr lang="nb-NO" sz="2646" dirty="0">
                <a:latin typeface="+mn-lt"/>
              </a:rPr>
              <a:t>Flere polypper med AI – bedre diagnostikk?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1178DA8-DC31-EF44-829B-281C11655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65" y="1525315"/>
            <a:ext cx="5892336" cy="479660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CA1E892-0C6C-E545-9613-58CC2CF168FE}"/>
              </a:ext>
            </a:extLst>
          </p:cNvPr>
          <p:cNvSpPr txBox="1"/>
          <p:nvPr/>
        </p:nvSpPr>
        <p:spPr>
          <a:xfrm>
            <a:off x="921137" y="6363462"/>
            <a:ext cx="6031390" cy="4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81" dirty="0"/>
              <a:t>I. Barua </a:t>
            </a:r>
            <a:r>
              <a:rPr lang="de-DE" sz="1081" i="1" dirty="0"/>
              <a:t>et al.</a:t>
            </a:r>
            <a:r>
              <a:rPr lang="de-DE" sz="1081" dirty="0"/>
              <a:t>, “Artificial Intelligence for Polyp Detection during Colonoscopy: A Systematic Review and Meta-Analysis,” </a:t>
            </a:r>
            <a:r>
              <a:rPr lang="de-DE" sz="1081" i="1" dirty="0"/>
              <a:t>Endoscopy</a:t>
            </a:r>
            <a:r>
              <a:rPr lang="de-DE" sz="1081" dirty="0"/>
              <a:t>, vol. 0, no. AAM, Jun. 2020, doi: 10.1055/a-1201-7165.</a:t>
            </a:r>
            <a:r>
              <a:rPr lang="nb-NO" sz="1081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0899D702-F056-2A4F-BA39-BC64864A4E6A}"/>
                  </a:ext>
                </a:extLst>
              </p14:cNvPr>
              <p14:cNvContentPartPr/>
              <p14:nvPr/>
            </p14:nvContentPartPr>
            <p14:xfrm>
              <a:off x="1439034" y="-360745"/>
              <a:ext cx="340" cy="340"/>
            </p14:xfrm>
          </p:contentPart>
        </mc:Choice>
        <mc:Fallback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0899D702-F056-2A4F-BA39-BC64864A4E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5034" y="-428745"/>
                <a:ext cx="68000" cy="1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D9CB5E0A-C73A-4F4D-9BF1-0AE36E28FBB5}"/>
                  </a:ext>
                </a:extLst>
              </p14:cNvPr>
              <p14:cNvContentPartPr/>
              <p14:nvPr/>
            </p14:nvContentPartPr>
            <p14:xfrm>
              <a:off x="2701926" y="3087627"/>
              <a:ext cx="160243" cy="13949"/>
            </p14:xfrm>
          </p:contentPart>
        </mc:Choice>
        <mc:Fallback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D9CB5E0A-C73A-4F4D-9BF1-0AE36E28FB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5916" y="3017882"/>
                <a:ext cx="231902" cy="153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2E6D63A6-E12B-9F43-8637-0E888C39E52F}"/>
                  </a:ext>
                </a:extLst>
              </p14:cNvPr>
              <p14:cNvContentPartPr/>
              <p14:nvPr/>
            </p14:nvContentPartPr>
            <p14:xfrm>
              <a:off x="3571525" y="3113824"/>
              <a:ext cx="125201" cy="1361"/>
            </p14:xfrm>
          </p:contentPart>
        </mc:Choice>
        <mc:Fallback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2E6D63A6-E12B-9F43-8637-0E888C39E5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5548" y="3045774"/>
                <a:ext cx="196796" cy="137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3493F46F-B7CA-2B43-B42A-A0B93CD00712}"/>
                  </a:ext>
                </a:extLst>
              </p14:cNvPr>
              <p14:cNvContentPartPr/>
              <p14:nvPr/>
            </p14:nvContentPartPr>
            <p14:xfrm>
              <a:off x="2713834" y="4871394"/>
              <a:ext cx="124180" cy="3402"/>
            </p14:xfrm>
          </p:contentPart>
        </mc:Choice>
        <mc:Fallback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3493F46F-B7CA-2B43-B42A-A0B93CD007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7735" y="4803354"/>
                <a:ext cx="196017" cy="139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D4392BD7-6D59-5641-9B88-69266DE03BF1}"/>
                  </a:ext>
                </a:extLst>
              </p14:cNvPr>
              <p14:cNvContentPartPr/>
              <p14:nvPr/>
            </p14:nvContentPartPr>
            <p14:xfrm>
              <a:off x="3571525" y="4896571"/>
              <a:ext cx="119077" cy="5103"/>
            </p14:xfrm>
          </p:contentPart>
        </mc:Choice>
        <mc:Fallback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D4392BD7-6D59-5641-9B88-69266DE03B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35658" y="4823671"/>
                <a:ext cx="190451" cy="150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43944A7C-22E5-C941-A32D-6B9B4F01CC20}"/>
                  </a:ext>
                </a:extLst>
              </p14:cNvPr>
              <p14:cNvContentPartPr/>
              <p14:nvPr/>
            </p14:nvContentPartPr>
            <p14:xfrm>
              <a:off x="8238646" y="2551783"/>
              <a:ext cx="244958" cy="4083"/>
            </p14:xfrm>
          </p:contentPart>
        </mc:Choice>
        <mc:Fallback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43944A7C-22E5-C941-A32D-6B9B4F01CC2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02623" y="2483733"/>
                <a:ext cx="316644" cy="139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3609C61A-98DE-6943-A72A-514083AB724B}"/>
                  </a:ext>
                </a:extLst>
              </p14:cNvPr>
              <p14:cNvContentPartPr/>
              <p14:nvPr/>
            </p14:nvContentPartPr>
            <p14:xfrm>
              <a:off x="8305669" y="4018126"/>
              <a:ext cx="202090" cy="2722"/>
            </p14:xfrm>
          </p:contentPart>
        </mc:Choice>
        <mc:Fallback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3609C61A-98DE-6943-A72A-514083AB72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69646" y="3950076"/>
                <a:ext cx="273776" cy="138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E46D6AA9-9E4E-D84E-83AC-4DA322568631}"/>
                  </a:ext>
                </a:extLst>
              </p14:cNvPr>
              <p14:cNvContentPartPr/>
              <p14:nvPr/>
            </p14:nvContentPartPr>
            <p14:xfrm>
              <a:off x="8260420" y="5659341"/>
              <a:ext cx="239854" cy="2722"/>
            </p14:xfrm>
          </p:contentPart>
        </mc:Choice>
        <mc:Fallback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E46D6AA9-9E4E-D84E-83AC-4DA32256863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24352" y="5598852"/>
                <a:ext cx="311630" cy="123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Håndskrift 19">
                <a:extLst>
                  <a:ext uri="{FF2B5EF4-FFF2-40B4-BE49-F238E27FC236}">
                    <a16:creationId xmlns:a16="http://schemas.microsoft.com/office/drawing/2014/main" id="{49FCD323-866D-C14B-89CC-C92589087C4A}"/>
                  </a:ext>
                </a:extLst>
              </p14:cNvPr>
              <p14:cNvContentPartPr/>
              <p14:nvPr/>
            </p14:nvContentPartPr>
            <p14:xfrm>
              <a:off x="2588633" y="1907749"/>
              <a:ext cx="346002" cy="7145"/>
            </p14:xfrm>
          </p:contentPart>
        </mc:Choice>
        <mc:Fallback>
          <p:pic>
            <p:nvPicPr>
              <p:cNvPr id="20" name="Håndskrift 19">
                <a:extLst>
                  <a:ext uri="{FF2B5EF4-FFF2-40B4-BE49-F238E27FC236}">
                    <a16:creationId xmlns:a16="http://schemas.microsoft.com/office/drawing/2014/main" id="{49FCD323-866D-C14B-89CC-C92589087C4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52629" y="1836299"/>
                <a:ext cx="417651" cy="149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AC3C0AB1-1995-2A46-95EB-9233C43364DE}"/>
                  </a:ext>
                </a:extLst>
              </p14:cNvPr>
              <p14:cNvContentPartPr/>
              <p14:nvPr/>
            </p14:nvContentPartPr>
            <p14:xfrm>
              <a:off x="3357187" y="1870325"/>
              <a:ext cx="581774" cy="33682"/>
            </p14:xfrm>
          </p:contentPart>
        </mc:Choice>
        <mc:Fallback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AC3C0AB1-1995-2A46-95EB-9233C43364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21186" y="1797891"/>
                <a:ext cx="653416" cy="178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Håndskrift 21">
                <a:extLst>
                  <a:ext uri="{FF2B5EF4-FFF2-40B4-BE49-F238E27FC236}">
                    <a16:creationId xmlns:a16="http://schemas.microsoft.com/office/drawing/2014/main" id="{F7E27FC9-61B9-DF47-806D-62BE5E71C8D9}"/>
                  </a:ext>
                </a:extLst>
              </p14:cNvPr>
              <p14:cNvContentPartPr/>
              <p14:nvPr/>
            </p14:nvContentPartPr>
            <p14:xfrm>
              <a:off x="2568560" y="4027992"/>
              <a:ext cx="371179" cy="3742"/>
            </p14:xfrm>
          </p:contentPart>
        </mc:Choice>
        <mc:Fallback>
          <p:pic>
            <p:nvPicPr>
              <p:cNvPr id="22" name="Håndskrift 21">
                <a:extLst>
                  <a:ext uri="{FF2B5EF4-FFF2-40B4-BE49-F238E27FC236}">
                    <a16:creationId xmlns:a16="http://schemas.microsoft.com/office/drawing/2014/main" id="{F7E27FC9-61B9-DF47-806D-62BE5E71C8D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32558" y="3953152"/>
                <a:ext cx="442823" cy="15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Håndskrift 22">
                <a:extLst>
                  <a:ext uri="{FF2B5EF4-FFF2-40B4-BE49-F238E27FC236}">
                    <a16:creationId xmlns:a16="http://schemas.microsoft.com/office/drawing/2014/main" id="{600EAF76-2CB3-3C4B-831A-43DBEB005811}"/>
                  </a:ext>
                </a:extLst>
              </p14:cNvPr>
              <p14:cNvContentPartPr/>
              <p14:nvPr/>
            </p14:nvContentPartPr>
            <p14:xfrm>
              <a:off x="3348342" y="4015744"/>
              <a:ext cx="557278" cy="28238"/>
            </p14:xfrm>
          </p:contentPart>
        </mc:Choice>
        <mc:Fallback>
          <p:pic>
            <p:nvPicPr>
              <p:cNvPr id="23" name="Håndskrift 22">
                <a:extLst>
                  <a:ext uri="{FF2B5EF4-FFF2-40B4-BE49-F238E27FC236}">
                    <a16:creationId xmlns:a16="http://schemas.microsoft.com/office/drawing/2014/main" id="{600EAF76-2CB3-3C4B-831A-43DBEB00581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12342" y="3943339"/>
                <a:ext cx="628918" cy="1726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7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772A85-DF8F-4B40-93A5-485D3E72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85" y="361104"/>
            <a:ext cx="9574724" cy="1376248"/>
          </a:xfrm>
        </p:spPr>
        <p:txBody>
          <a:bodyPr/>
          <a:lstStyle/>
          <a:p>
            <a:pPr algn="ctr"/>
            <a:r>
              <a:rPr lang="nb-NO" b="1" dirty="0">
                <a:latin typeface="+mn-lt"/>
              </a:rPr>
              <a:t>Fordeler med AI i klinikken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CA90211-0C26-EC42-B83D-6D224BBBFD39}"/>
              </a:ext>
            </a:extLst>
          </p:cNvPr>
          <p:cNvSpPr txBox="1"/>
          <p:nvPr/>
        </p:nvSpPr>
        <p:spPr>
          <a:xfrm>
            <a:off x="3669652" y="4379291"/>
            <a:ext cx="642836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890" dirty="0"/>
          </a:p>
          <a:p>
            <a:r>
              <a:rPr lang="nb-NO" sz="1890" dirty="0"/>
              <a:t>Basert på kostnadstall fra USA, Storbritannia, Japan og Norge: </a:t>
            </a:r>
          </a:p>
          <a:p>
            <a:r>
              <a:rPr lang="nb-NO" sz="1890" b="1" dirty="0"/>
              <a:t> </a:t>
            </a:r>
            <a:r>
              <a:rPr lang="nb-NO" sz="1890" b="1" u="sng" dirty="0"/>
              <a:t>10 millioner kroner årlig i besparelser. </a:t>
            </a:r>
          </a:p>
          <a:p>
            <a:endParaRPr lang="nb-NO" sz="189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F7BC110-3AC1-9843-B289-331F3C7C7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62" y="1591874"/>
            <a:ext cx="1704307" cy="164429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0CDDBE5-58FA-1E45-9B0F-13263D02F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534" y="1671339"/>
            <a:ext cx="2088376" cy="177632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A1500EE-1B1B-E04F-A6F0-EC2A9B24A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062" y="4147134"/>
            <a:ext cx="1800324" cy="183633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7C8FA56-8CBC-6C40-ACE3-7152F85A6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062" y="3236170"/>
            <a:ext cx="2472445" cy="69612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5D79001-BAE8-A84D-9608-9EFF82495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6534" y="3390998"/>
            <a:ext cx="2220400" cy="756136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D4B75FCD-5068-9541-8570-68AEC4652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4062" y="5983464"/>
            <a:ext cx="2004361" cy="336061"/>
          </a:xfrm>
          <a:prstGeom prst="rect">
            <a:avLst/>
          </a:prstGeom>
        </p:spPr>
      </p:pic>
      <p:pic>
        <p:nvPicPr>
          <p:cNvPr id="20" name="Grafikk 19" descr="Mynter">
            <a:extLst>
              <a:ext uri="{FF2B5EF4-FFF2-40B4-BE49-F238E27FC236}">
                <a16:creationId xmlns:a16="http://schemas.microsoft.com/office/drawing/2014/main" id="{A963734E-BD66-2449-AA8E-2F49C7CB896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1645" y="1745883"/>
            <a:ext cx="2860373" cy="28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D9EA22-12C9-824E-822C-41F2704B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7" y="818584"/>
            <a:ext cx="10587406" cy="1411590"/>
          </a:xfrm>
        </p:spPr>
        <p:txBody>
          <a:bodyPr>
            <a:normAutofit/>
          </a:bodyPr>
          <a:lstStyle/>
          <a:p>
            <a:pPr algn="ctr"/>
            <a:r>
              <a:rPr lang="nb-NO" sz="3780" dirty="0">
                <a:latin typeface="+mn-lt"/>
              </a:rPr>
              <a:t>Godkjenninger av AI til klinisk bruk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DCB4B70-5096-E245-966A-718792C71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6541" y="1941885"/>
            <a:ext cx="9411218" cy="4176464"/>
          </a:xfrm>
        </p:spPr>
      </p:pic>
    </p:spTree>
    <p:extLst>
      <p:ext uri="{BB962C8B-B14F-4D97-AF65-F5344CB8AC3E}">
        <p14:creationId xmlns:p14="http://schemas.microsoft.com/office/powerpoint/2010/main" val="73407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33F4289B-D9E2-2F4D-8B6A-C3BC08E47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5826"/>
          <a:stretch/>
        </p:blipFill>
        <p:spPr>
          <a:xfrm>
            <a:off x="1168954" y="998171"/>
            <a:ext cx="4468416" cy="4620003"/>
          </a:xfrm>
        </p:spPr>
      </p:pic>
      <p:pic>
        <p:nvPicPr>
          <p:cNvPr id="9" name="Plassholder for innhold 7">
            <a:extLst>
              <a:ext uri="{FF2B5EF4-FFF2-40B4-BE49-F238E27FC236}">
                <a16:creationId xmlns:a16="http://schemas.microsoft.com/office/drawing/2014/main" id="{81E22B1F-664F-F743-82EA-86C8D84E3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353"/>
          <a:stretch/>
        </p:blipFill>
        <p:spPr bwMode="auto">
          <a:xfrm>
            <a:off x="6505576" y="1332665"/>
            <a:ext cx="4468417" cy="397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9BD1E7D-7D87-9040-BCA8-23D22FEDD32A}"/>
              </a:ext>
            </a:extLst>
          </p:cNvPr>
          <p:cNvSpPr txBox="1"/>
          <p:nvPr/>
        </p:nvSpPr>
        <p:spPr>
          <a:xfrm>
            <a:off x="1083075" y="5863474"/>
            <a:ext cx="7769362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0" dirty="0"/>
              <a:t>Eric J. Topol, Nature Medicine, «High-performance medicine: the convergence of human and artificial intelligence» </a:t>
            </a:r>
          </a:p>
        </p:txBody>
      </p:sp>
    </p:spTree>
    <p:extLst>
      <p:ext uri="{BB962C8B-B14F-4D97-AF65-F5344CB8AC3E}">
        <p14:creationId xmlns:p14="http://schemas.microsoft.com/office/powerpoint/2010/main" val="208525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A8B9258E-9EA5-E74C-8A1C-AE9C930F8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5347" y="1472280"/>
            <a:ext cx="7886790" cy="3090769"/>
          </a:xfrm>
        </p:spPr>
      </p:pic>
      <p:pic>
        <p:nvPicPr>
          <p:cNvPr id="9218" name="Picture 2" descr="Artificial Intelligence And Data Driven Medicine">
            <a:extLst>
              <a:ext uri="{FF2B5EF4-FFF2-40B4-BE49-F238E27FC236}">
                <a16:creationId xmlns:a16="http://schemas.microsoft.com/office/drawing/2014/main" id="{5BF15A00-200C-6E46-A990-443F2B5F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547"/>
            <a:ext cx="3595348" cy="44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C5EEC57-A469-0B4F-A4BC-58883DD17BEA}"/>
              </a:ext>
            </a:extLst>
          </p:cNvPr>
          <p:cNvSpPr txBox="1"/>
          <p:nvPr/>
        </p:nvSpPr>
        <p:spPr>
          <a:xfrm>
            <a:off x="3595347" y="4586743"/>
            <a:ext cx="2015903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92" dirty="0"/>
              <a:t>Eric Topol (Twitter)</a:t>
            </a:r>
          </a:p>
        </p:txBody>
      </p:sp>
    </p:spTree>
    <p:extLst>
      <p:ext uri="{BB962C8B-B14F-4D97-AF65-F5344CB8AC3E}">
        <p14:creationId xmlns:p14="http://schemas.microsoft.com/office/powerpoint/2010/main" val="1505933513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tikk_brevi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7A4688A0ED84387D9CF4D6E4B30C1" ma:contentTypeVersion="8" ma:contentTypeDescription="Create a new document." ma:contentTypeScope="" ma:versionID="d186b79bf9c25cde0dd88325249cc4c5">
  <xsd:schema xmlns:xsd="http://www.w3.org/2001/XMLSchema" xmlns:xs="http://www.w3.org/2001/XMLSchema" xmlns:p="http://schemas.microsoft.com/office/2006/metadata/properties" xmlns:ns2="100d5558-8b0e-4a59-afda-4939471d6015" xmlns:ns3="99cddc23-78e1-43c6-a762-26510c364559" targetNamespace="http://schemas.microsoft.com/office/2006/metadata/properties" ma:root="true" ma:fieldsID="acbd4a7d2d6296c21cb1415d4dfa35ff" ns2:_="" ns3:_="">
    <xsd:import namespace="100d5558-8b0e-4a59-afda-4939471d6015"/>
    <xsd:import namespace="99cddc23-78e1-43c6-a762-26510c364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d5558-8b0e-4a59-afda-4939471d6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dc23-78e1-43c6-a762-26510c364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699855-8CBA-4DD5-B418-1A2D354FFB73}"/>
</file>

<file path=customXml/itemProps2.xml><?xml version="1.0" encoding="utf-8"?>
<ds:datastoreItem xmlns:ds="http://schemas.openxmlformats.org/officeDocument/2006/customXml" ds:itemID="{3ED445D1-11D2-4D89-B39D-C950B44F3E01}"/>
</file>

<file path=customXml/itemProps3.xml><?xml version="1.0" encoding="utf-8"?>
<ds:datastoreItem xmlns:ds="http://schemas.openxmlformats.org/officeDocument/2006/customXml" ds:itemID="{DAA469A5-4A5B-49EF-98AE-0C9DFCA0C1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307</Words>
  <Application>Microsoft Macintosh PowerPoint</Application>
  <PresentationFormat>Egendefinert</PresentationFormat>
  <Paragraphs>49</Paragraphs>
  <Slides>13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5" baseType="lpstr">
      <vt:lpstr>Arial</vt:lpstr>
      <vt:lpstr>Informatikk_brevik</vt:lpstr>
      <vt:lpstr>    </vt:lpstr>
      <vt:lpstr>Kan AI forbedre den kliniske hverdagen?</vt:lpstr>
      <vt:lpstr>Hvor er polyppen?</vt:lpstr>
      <vt:lpstr>Hva slags type polypp er det?</vt:lpstr>
      <vt:lpstr>Flere polypper med AI – bedre diagnostikk?</vt:lpstr>
      <vt:lpstr>Fordeler med AI i klinikken </vt:lpstr>
      <vt:lpstr>Godkjenninger av AI til klinisk bruk</vt:lpstr>
      <vt:lpstr>PowerPoint-presentasjon</vt:lpstr>
      <vt:lpstr>PowerPoint-presentasjon</vt:lpstr>
      <vt:lpstr>PowerPoint-presentasjon</vt:lpstr>
      <vt:lpstr>Fra algoritme til implementering i klinikken</vt:lpstr>
      <vt:lpstr>AI og autonomi</vt:lpstr>
      <vt:lpstr>Hvordan kan kunstig intelligens spille legene gode?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Frederik Emil Juul</dc:creator>
  <cp:lastModifiedBy>Ishita Barua</cp:lastModifiedBy>
  <cp:revision>15</cp:revision>
  <dcterms:created xsi:type="dcterms:W3CDTF">2018-01-31T07:53:40Z</dcterms:created>
  <dcterms:modified xsi:type="dcterms:W3CDTF">2021-04-21T07:48:28Z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0x0101003DE7A4688A0ED84387D9CF4D6E4B30C1</vt:lpwstr>
  </property>
</Properties>
</file>