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417" r:id="rId5"/>
    <p:sldId id="527" r:id="rId6"/>
    <p:sldId id="524" r:id="rId7"/>
    <p:sldId id="519" r:id="rId8"/>
    <p:sldId id="525" r:id="rId9"/>
    <p:sldId id="526" r:id="rId10"/>
    <p:sldId id="528" r:id="rId11"/>
  </p:sldIdLst>
  <p:sldSz cx="9144000" cy="6858000" type="screen4x3"/>
  <p:notesSz cx="9144000" cy="6858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983"/>
    <a:srgbClr val="000000"/>
    <a:srgbClr val="FF6699"/>
    <a:srgbClr val="F3F4FA"/>
    <a:srgbClr val="E7E9F5"/>
    <a:srgbClr val="0A3D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35" autoAdjust="0"/>
    <p:restoredTop sz="87922" autoAdjust="0"/>
  </p:normalViewPr>
  <p:slideViewPr>
    <p:cSldViewPr snapToGrid="0" snapToObjects="1">
      <p:cViewPr>
        <p:scale>
          <a:sx n="70" d="100"/>
          <a:sy n="70" d="100"/>
        </p:scale>
        <p:origin x="1482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9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0" d="100"/>
          <a:sy n="70" d="100"/>
        </p:scale>
        <p:origin x="-1752" y="-96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9D4359-EBDC-FC43-A019-8CBBBB60D08C}" type="datetimeFigureOut">
              <a:rPr lang="nb-NO" smtClean="0"/>
              <a:pPr/>
              <a:t>25.01.2021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1BD6B3-C618-314E-913A-06F6EC1502E7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7948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9FD8F-D6C5-A544-AA87-3865A95E4205}" type="datetimeFigureOut">
              <a:rPr lang="nb-NO" smtClean="0"/>
              <a:pPr/>
              <a:t>25.01.2021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5C3697-D74B-0149-84E8-C429FD2168A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24301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C3697-D74B-0149-84E8-C429FD2168AD}" type="slidenum">
              <a:rPr lang="nb-NO" smtClean="0"/>
              <a:pPr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57117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b-NO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08D86-FB7D-45E4-8D76-61EC4862E80E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23128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Åpningsside alternativ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Forside_1_09051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5390"/>
          </a:xfrm>
          <a:prstGeom prst="rect">
            <a:avLst/>
          </a:prstGeom>
        </p:spPr>
      </p:pic>
      <p:sp>
        <p:nvSpPr>
          <p:cNvPr id="16" name="Tittel 1"/>
          <p:cNvSpPr>
            <a:spLocks noGrp="1"/>
          </p:cNvSpPr>
          <p:nvPr>
            <p:ph type="ctrTitle" hasCustomPrompt="1"/>
          </p:nvPr>
        </p:nvSpPr>
        <p:spPr>
          <a:xfrm>
            <a:off x="694103" y="1563538"/>
            <a:ext cx="5287597" cy="1107996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l">
              <a:tabLst>
                <a:tab pos="7353300" algn="l"/>
              </a:tabLst>
              <a:defRPr sz="3300" b="1" i="0" kern="1200" cap="all" spc="300" baseline="0">
                <a:solidFill>
                  <a:schemeClr val="bg1"/>
                </a:solidFill>
                <a:latin typeface="Calibri"/>
                <a:cs typeface="Arial"/>
              </a:defRPr>
            </a:lvl1pPr>
          </a:lstStyle>
          <a:p>
            <a:r>
              <a:rPr lang="nb-NO" dirty="0" smtClean="0"/>
              <a:t>KLIKK FOR Å LEGGE TIL EN </a:t>
            </a:r>
            <a:r>
              <a:rPr lang="nb-NO" dirty="0" err="1" smtClean="0"/>
              <a:t>TITTEl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17248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Åpningsside alternativ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Forsid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53834"/>
          </a:xfrm>
          <a:prstGeom prst="rect">
            <a:avLst/>
          </a:prstGeom>
        </p:spPr>
      </p:pic>
      <p:sp>
        <p:nvSpPr>
          <p:cNvPr id="10" name="Tittel 1"/>
          <p:cNvSpPr>
            <a:spLocks noGrp="1"/>
          </p:cNvSpPr>
          <p:nvPr>
            <p:ph type="ctrTitle" hasCustomPrompt="1"/>
          </p:nvPr>
        </p:nvSpPr>
        <p:spPr>
          <a:xfrm>
            <a:off x="694103" y="1557992"/>
            <a:ext cx="7675197" cy="630942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l">
              <a:tabLst>
                <a:tab pos="7353300" algn="l"/>
              </a:tabLst>
              <a:defRPr sz="3500" b="1" i="0" kern="1200" cap="all" spc="300">
                <a:solidFill>
                  <a:schemeClr val="bg1"/>
                </a:solidFill>
                <a:latin typeface="Calibri"/>
                <a:cs typeface="Arial"/>
              </a:defRPr>
            </a:lvl1pPr>
          </a:lstStyle>
          <a:p>
            <a:r>
              <a:rPr lang="nb-NO" dirty="0" smtClean="0"/>
              <a:t>KLIKK FOR Å LEGGE TIL EN </a:t>
            </a:r>
            <a:r>
              <a:rPr lang="nb-NO" dirty="0" err="1" smtClean="0"/>
              <a:t>TITTEl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20539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meng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94103" y="693738"/>
            <a:ext cx="7675198" cy="100806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500" b="1" i="0" cap="all" spc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94102" y="1790700"/>
            <a:ext cx="7675198" cy="4525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rgbClr val="000000"/>
                </a:solidFill>
              </a:defRPr>
            </a:lvl1pPr>
            <a:lvl2pPr>
              <a:defRPr sz="21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19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10375" y="6148234"/>
            <a:ext cx="2333624" cy="709766"/>
          </a:xfrm>
          <a:prstGeom prst="rect">
            <a:avLst/>
          </a:prstGeom>
        </p:spPr>
      </p:pic>
      <p:grpSp>
        <p:nvGrpSpPr>
          <p:cNvPr id="8" name="Gruppe 7"/>
          <p:cNvGrpSpPr/>
          <p:nvPr userDrawn="1"/>
        </p:nvGrpSpPr>
        <p:grpSpPr>
          <a:xfrm>
            <a:off x="7471102" y="1840092"/>
            <a:ext cx="2076366" cy="3272765"/>
            <a:chOff x="7102946" y="2925380"/>
            <a:chExt cx="2339414" cy="3687381"/>
          </a:xfrm>
          <a:solidFill>
            <a:srgbClr val="E7E9F5"/>
          </a:solidFill>
        </p:grpSpPr>
        <p:sp>
          <p:nvSpPr>
            <p:cNvPr id="9" name="Ellipse 8"/>
            <p:cNvSpPr/>
            <p:nvPr userDrawn="1"/>
          </p:nvSpPr>
          <p:spPr>
            <a:xfrm>
              <a:off x="8495309" y="2925380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Ellipse 9"/>
            <p:cNvSpPr/>
            <p:nvPr userDrawn="1"/>
          </p:nvSpPr>
          <p:spPr>
            <a:xfrm>
              <a:off x="8495309" y="4273087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 smtClean="0"/>
                <a:t> </a:t>
              </a:r>
              <a:endParaRPr lang="nb-NO" dirty="0"/>
            </a:p>
          </p:txBody>
        </p:sp>
        <p:sp>
          <p:nvSpPr>
            <p:cNvPr id="11" name="Ellipse 10"/>
            <p:cNvSpPr/>
            <p:nvPr userDrawn="1"/>
          </p:nvSpPr>
          <p:spPr>
            <a:xfrm>
              <a:off x="7102946" y="4273087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 smtClean="0"/>
                <a:t> </a:t>
              </a:r>
              <a:endParaRPr lang="nb-NO" dirty="0"/>
            </a:p>
          </p:txBody>
        </p:sp>
        <p:sp>
          <p:nvSpPr>
            <p:cNvPr id="12" name="Ellipse 11"/>
            <p:cNvSpPr/>
            <p:nvPr userDrawn="1"/>
          </p:nvSpPr>
          <p:spPr>
            <a:xfrm>
              <a:off x="8495309" y="5665710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 smtClean="0"/>
                <a:t> </a:t>
              </a:r>
              <a:endParaRPr lang="nb-NO" dirty="0"/>
            </a:p>
          </p:txBody>
        </p:sp>
      </p:grpSp>
    </p:spTree>
    <p:extLst>
      <p:ext uri="{BB962C8B-B14F-4D97-AF65-F5344CB8AC3E}">
        <p14:creationId xmlns:p14="http://schemas.microsoft.com/office/powerpoint/2010/main" val="1060525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ald med punktlis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94103" y="693738"/>
            <a:ext cx="7675198" cy="100806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500" b="1" i="0" cap="all" spc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94102" y="1790700"/>
            <a:ext cx="7675198" cy="4525963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000000"/>
                </a:solidFill>
              </a:defRPr>
            </a:lvl1pPr>
            <a:lvl2pPr>
              <a:defRPr sz="21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19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10375" y="6148234"/>
            <a:ext cx="2333624" cy="709766"/>
          </a:xfrm>
          <a:prstGeom prst="rect">
            <a:avLst/>
          </a:prstGeom>
        </p:spPr>
      </p:pic>
      <p:grpSp>
        <p:nvGrpSpPr>
          <p:cNvPr id="8" name="Gruppe 7"/>
          <p:cNvGrpSpPr/>
          <p:nvPr userDrawn="1"/>
        </p:nvGrpSpPr>
        <p:grpSpPr>
          <a:xfrm>
            <a:off x="7471102" y="1840092"/>
            <a:ext cx="2076366" cy="3272765"/>
            <a:chOff x="7102946" y="2925380"/>
            <a:chExt cx="2339414" cy="3687381"/>
          </a:xfrm>
          <a:solidFill>
            <a:srgbClr val="E7E9F5"/>
          </a:solidFill>
        </p:grpSpPr>
        <p:sp>
          <p:nvSpPr>
            <p:cNvPr id="9" name="Ellipse 8"/>
            <p:cNvSpPr/>
            <p:nvPr userDrawn="1"/>
          </p:nvSpPr>
          <p:spPr>
            <a:xfrm>
              <a:off x="8495309" y="2925380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Ellipse 9"/>
            <p:cNvSpPr/>
            <p:nvPr userDrawn="1"/>
          </p:nvSpPr>
          <p:spPr>
            <a:xfrm>
              <a:off x="8495309" y="4273087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 smtClean="0"/>
                <a:t> </a:t>
              </a:r>
              <a:endParaRPr lang="nb-NO" dirty="0"/>
            </a:p>
          </p:txBody>
        </p:sp>
        <p:sp>
          <p:nvSpPr>
            <p:cNvPr id="11" name="Ellipse 10"/>
            <p:cNvSpPr/>
            <p:nvPr userDrawn="1"/>
          </p:nvSpPr>
          <p:spPr>
            <a:xfrm>
              <a:off x="7102946" y="4273087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 smtClean="0"/>
                <a:t> </a:t>
              </a:r>
              <a:endParaRPr lang="nb-NO" dirty="0"/>
            </a:p>
          </p:txBody>
        </p:sp>
        <p:sp>
          <p:nvSpPr>
            <p:cNvPr id="12" name="Ellipse 11"/>
            <p:cNvSpPr/>
            <p:nvPr userDrawn="1"/>
          </p:nvSpPr>
          <p:spPr>
            <a:xfrm>
              <a:off x="8495309" y="5665710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 smtClean="0"/>
                <a:t> </a:t>
              </a:r>
              <a:endParaRPr lang="nb-NO" dirty="0"/>
            </a:p>
          </p:txBody>
        </p:sp>
      </p:grpSp>
    </p:spTree>
    <p:extLst>
      <p:ext uri="{BB962C8B-B14F-4D97-AF65-F5344CB8AC3E}">
        <p14:creationId xmlns:p14="http://schemas.microsoft.com/office/powerpoint/2010/main" val="1891467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ald og bile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94103" y="693738"/>
            <a:ext cx="7675198" cy="100806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500" b="1" i="0" cap="all" spc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94102" y="1790700"/>
            <a:ext cx="4322398" cy="4525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rgbClr val="000000"/>
                </a:solidFill>
              </a:defRPr>
            </a:lvl1pPr>
            <a:lvl2pPr>
              <a:defRPr sz="21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19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10375" y="6148234"/>
            <a:ext cx="2333624" cy="709766"/>
          </a:xfrm>
          <a:prstGeom prst="rect">
            <a:avLst/>
          </a:prstGeom>
        </p:spPr>
      </p:pic>
      <p:grpSp>
        <p:nvGrpSpPr>
          <p:cNvPr id="8" name="Gruppe 7"/>
          <p:cNvGrpSpPr/>
          <p:nvPr userDrawn="1"/>
        </p:nvGrpSpPr>
        <p:grpSpPr>
          <a:xfrm>
            <a:off x="7471102" y="1840092"/>
            <a:ext cx="2076366" cy="3272765"/>
            <a:chOff x="7102946" y="2925380"/>
            <a:chExt cx="2339414" cy="3687381"/>
          </a:xfrm>
          <a:solidFill>
            <a:srgbClr val="E7E9F5"/>
          </a:solidFill>
        </p:grpSpPr>
        <p:sp>
          <p:nvSpPr>
            <p:cNvPr id="9" name="Ellipse 8"/>
            <p:cNvSpPr/>
            <p:nvPr userDrawn="1"/>
          </p:nvSpPr>
          <p:spPr>
            <a:xfrm>
              <a:off x="8495309" y="2925380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Ellipse 9"/>
            <p:cNvSpPr/>
            <p:nvPr userDrawn="1"/>
          </p:nvSpPr>
          <p:spPr>
            <a:xfrm>
              <a:off x="8495309" y="4273087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 smtClean="0"/>
                <a:t> </a:t>
              </a:r>
              <a:endParaRPr lang="nb-NO" dirty="0"/>
            </a:p>
          </p:txBody>
        </p:sp>
        <p:sp>
          <p:nvSpPr>
            <p:cNvPr id="11" name="Ellipse 10"/>
            <p:cNvSpPr/>
            <p:nvPr userDrawn="1"/>
          </p:nvSpPr>
          <p:spPr>
            <a:xfrm>
              <a:off x="7102946" y="4273087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 smtClean="0"/>
                <a:t> </a:t>
              </a:r>
              <a:endParaRPr lang="nb-NO" dirty="0"/>
            </a:p>
          </p:txBody>
        </p:sp>
        <p:sp>
          <p:nvSpPr>
            <p:cNvPr id="12" name="Ellipse 11"/>
            <p:cNvSpPr/>
            <p:nvPr userDrawn="1"/>
          </p:nvSpPr>
          <p:spPr>
            <a:xfrm>
              <a:off x="8495309" y="5665710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 smtClean="0"/>
                <a:t> </a:t>
              </a:r>
              <a:endParaRPr lang="nb-NO" dirty="0"/>
            </a:p>
          </p:txBody>
        </p:sp>
      </p:grpSp>
      <p:sp>
        <p:nvSpPr>
          <p:cNvPr id="13" name="Plassholder for bilde 5"/>
          <p:cNvSpPr>
            <a:spLocks noGrp="1"/>
          </p:cNvSpPr>
          <p:nvPr>
            <p:ph type="pic" sz="quarter" idx="11"/>
          </p:nvPr>
        </p:nvSpPr>
        <p:spPr>
          <a:xfrm>
            <a:off x="5268913" y="1903592"/>
            <a:ext cx="3100388" cy="3368675"/>
          </a:xfrm>
          <a:prstGeom prst="rect">
            <a:avLst/>
          </a:prstGeom>
        </p:spPr>
        <p:txBody>
          <a:bodyPr vert="horz"/>
          <a:lstStyle>
            <a:lvl1pPr>
              <a:defRPr sz="2200" cap="none">
                <a:solidFill>
                  <a:srgbClr val="000000"/>
                </a:solidFill>
                <a:latin typeface="+mn-lt"/>
                <a:cs typeface="Arial"/>
              </a:defRPr>
            </a:lvl1pPr>
          </a:lstStyle>
          <a:p>
            <a:r>
              <a:rPr lang="nb-NO" dirty="0" smtClean="0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2988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sshaldar til bile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/>
          <a:lstStyle>
            <a:lvl1pPr>
              <a:defRPr sz="2100" b="0" i="0" cap="none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nb-NO" dirty="0" smtClean="0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14743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810375" y="6148234"/>
            <a:ext cx="2333624" cy="70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115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3" r:id="rId2"/>
    <p:sldLayoutId id="2147483689" r:id="rId3"/>
    <p:sldLayoutId id="2147483666" r:id="rId4"/>
    <p:sldLayoutId id="2147483688" r:id="rId5"/>
    <p:sldLayoutId id="2147483655" r:id="rId6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ScalaSans-Bold"/>
          <a:ea typeface="+mj-ea"/>
          <a:cs typeface="ScalaSans-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helse-bergen.no/avdelinger/personal-og-organisasjonsavdelinga/bemanningssenteret/legar-i-spesialisering-del1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ctrTitle"/>
          </p:nvPr>
        </p:nvSpPr>
        <p:spPr>
          <a:xfrm>
            <a:off x="300252" y="1119791"/>
            <a:ext cx="8625385" cy="600164"/>
          </a:xfrm>
        </p:spPr>
        <p:txBody>
          <a:bodyPr/>
          <a:lstStyle/>
          <a:p>
            <a:pPr algn="ctr"/>
            <a:r>
              <a:rPr lang="nb-NO" dirty="0" smtClean="0"/>
              <a:t>LIS 1 i helse bergen </a:t>
            </a:r>
            <a:r>
              <a:rPr lang="nb-NO" dirty="0" err="1" smtClean="0"/>
              <a:t>hf</a:t>
            </a:r>
            <a:endParaRPr lang="nb-NO" dirty="0"/>
          </a:p>
        </p:txBody>
      </p:sp>
      <p:sp>
        <p:nvSpPr>
          <p:cNvPr id="4" name="TekstSylinder 3"/>
          <p:cNvSpPr txBox="1"/>
          <p:nvPr/>
        </p:nvSpPr>
        <p:spPr>
          <a:xfrm>
            <a:off x="300252" y="6131787"/>
            <a:ext cx="3539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 smtClean="0"/>
              <a:t>Britt Velsvik</a:t>
            </a:r>
          </a:p>
          <a:p>
            <a:r>
              <a:rPr lang="nb-NO" sz="1600" dirty="0" smtClean="0"/>
              <a:t>Bemanningssenteret</a:t>
            </a:r>
            <a:endParaRPr lang="nb-NO" sz="1600" dirty="0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944" y="1867866"/>
            <a:ext cx="6096000" cy="407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82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Lis 1 i Helse </a:t>
            </a:r>
            <a:r>
              <a:rPr lang="nb-NO" dirty="0" err="1" smtClean="0"/>
              <a:t>BErgen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b="1" dirty="0" smtClean="0"/>
              <a:t>22 LIS 1 leger ved Haukeland universitetssjukehus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 smtClean="0"/>
              <a:t>Alle får tilbud om spesifikk distriktplass ved tilbud om LIS1 stilling ved sykehuset*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nb-NO" dirty="0" smtClean="0"/>
              <a:t>16 leger får 3 delt tjeneste med psykiatri, kirurgi og medisin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nb-NO" dirty="0" smtClean="0"/>
              <a:t>6 leger får 2-delt tjeneste med medisin og kirurgi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 smtClean="0"/>
          </a:p>
          <a:p>
            <a:r>
              <a:rPr lang="nb-NO" b="1" dirty="0" smtClean="0"/>
              <a:t>5 LIS 1 leger ved Voss sjukehus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 err="1" smtClean="0"/>
              <a:t>Distriktsplass</a:t>
            </a:r>
            <a:r>
              <a:rPr lang="nb-NO" dirty="0" smtClean="0"/>
              <a:t> tildeles mens man er i sykehustjeneste 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nb-NO" dirty="0" smtClean="0"/>
              <a:t>2 delt tjeneste</a:t>
            </a: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 smtClean="0"/>
          </a:p>
          <a:p>
            <a:r>
              <a:rPr lang="nb-NO" dirty="0" smtClean="0"/>
              <a:t>* </a:t>
            </a:r>
            <a:r>
              <a:rPr lang="nb-NO" dirty="0" smtClean="0"/>
              <a:t>Det vil bli endringer i antall (fra Helsedirektoratet)</a:t>
            </a:r>
            <a:endParaRPr lang="nb-NO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37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43720" y="1287788"/>
            <a:ext cx="7675198" cy="2249014"/>
          </a:xfrm>
        </p:spPr>
        <p:txBody>
          <a:bodyPr/>
          <a:lstStyle/>
          <a:p>
            <a:r>
              <a:rPr lang="nb-NO" sz="2800" dirty="0" smtClean="0">
                <a:solidFill>
                  <a:srgbClr val="002983"/>
                </a:solidFill>
              </a:rPr>
              <a:t>Annonse: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 smtClean="0"/>
              <a:t>Utarbeide kravspesifikasjon til stillingen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 smtClean="0"/>
              <a:t>Formalkrav </a:t>
            </a:r>
            <a:r>
              <a:rPr lang="nb-NO" sz="2000" dirty="0"/>
              <a:t>til </a:t>
            </a:r>
            <a:r>
              <a:rPr lang="nb-NO" sz="2000" dirty="0" smtClean="0"/>
              <a:t>stillingen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 smtClean="0"/>
              <a:t>Kompetanser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 err="1" smtClean="0"/>
              <a:t>Need</a:t>
            </a:r>
            <a:r>
              <a:rPr lang="nb-NO" sz="2000" dirty="0" smtClean="0"/>
              <a:t> </a:t>
            </a:r>
            <a:r>
              <a:rPr lang="nb-NO" sz="2000" dirty="0"/>
              <a:t>to have/ </a:t>
            </a:r>
            <a:r>
              <a:rPr lang="nb-NO" sz="2000" dirty="0" err="1"/>
              <a:t>nive</a:t>
            </a:r>
            <a:r>
              <a:rPr lang="nb-NO" sz="2000" dirty="0"/>
              <a:t> to have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nb-NO" sz="2000" dirty="0" smtClean="0"/>
              <a:t>Likebehandling 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nb-NO" sz="2000" dirty="0" smtClean="0"/>
              <a:t>Jus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nb-NO" sz="2000" dirty="0" smtClean="0"/>
              <a:t>Etikk</a:t>
            </a:r>
          </a:p>
          <a:p>
            <a:endParaRPr lang="nb-NO" sz="2000" dirty="0"/>
          </a:p>
        </p:txBody>
      </p:sp>
      <p:sp>
        <p:nvSpPr>
          <p:cNvPr id="7" name="Tittel 1"/>
          <p:cNvSpPr txBox="1">
            <a:spLocks/>
          </p:cNvSpPr>
          <p:nvPr/>
        </p:nvSpPr>
        <p:spPr>
          <a:xfrm>
            <a:off x="694102" y="4039714"/>
            <a:ext cx="7675198" cy="100806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i="0" kern="1200" cap="all" spc="0">
                <a:solidFill>
                  <a:schemeClr val="tx1"/>
                </a:solidFill>
                <a:latin typeface="+mj-lt"/>
                <a:ea typeface="+mj-ea"/>
                <a:cs typeface="ScalaSans-Bold"/>
              </a:defRPr>
            </a:lvl1pPr>
          </a:lstStyle>
          <a:p>
            <a:r>
              <a:rPr lang="nb-NO" sz="2800" dirty="0" smtClean="0"/>
              <a:t/>
            </a:r>
            <a:br>
              <a:rPr lang="nb-NO" sz="2800" dirty="0" smtClean="0"/>
            </a:br>
            <a:endParaRPr lang="nb-NO" dirty="0"/>
          </a:p>
        </p:txBody>
      </p:sp>
      <p:sp>
        <p:nvSpPr>
          <p:cNvPr id="11" name="Tittel 1"/>
          <p:cNvSpPr txBox="1">
            <a:spLocks/>
          </p:cNvSpPr>
          <p:nvPr/>
        </p:nvSpPr>
        <p:spPr>
          <a:xfrm>
            <a:off x="343720" y="532301"/>
            <a:ext cx="8027026" cy="100806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i="0" kern="1200" cap="all" spc="0">
                <a:solidFill>
                  <a:schemeClr val="tx1"/>
                </a:solidFill>
                <a:latin typeface="+mj-lt"/>
                <a:ea typeface="+mj-ea"/>
                <a:cs typeface="ScalaSans-Bold"/>
              </a:defRPr>
            </a:lvl1pPr>
          </a:lstStyle>
          <a:p>
            <a:r>
              <a:rPr lang="nb-NO" dirty="0"/>
              <a:t>rekruttering til LIS 1 stillinger</a:t>
            </a:r>
          </a:p>
        </p:txBody>
      </p:sp>
      <p:sp>
        <p:nvSpPr>
          <p:cNvPr id="13" name="Tittel 1"/>
          <p:cNvSpPr txBox="1">
            <a:spLocks/>
          </p:cNvSpPr>
          <p:nvPr/>
        </p:nvSpPr>
        <p:spPr>
          <a:xfrm>
            <a:off x="862767" y="4039714"/>
            <a:ext cx="7675198" cy="100806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i="0" kern="1200" cap="all" spc="0">
                <a:solidFill>
                  <a:schemeClr val="tx1"/>
                </a:solidFill>
                <a:latin typeface="+mj-lt"/>
                <a:ea typeface="+mj-ea"/>
                <a:cs typeface="ScalaSans-Bold"/>
              </a:defRPr>
            </a:lvl1pPr>
          </a:lstStyle>
          <a:p>
            <a:endParaRPr lang="nb-NO" dirty="0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585960"/>
            <a:ext cx="9144000" cy="2272040"/>
          </a:xfrm>
          <a:prstGeom prst="rect">
            <a:avLst/>
          </a:prstGeom>
        </p:spPr>
      </p:pic>
      <p:sp>
        <p:nvSpPr>
          <p:cNvPr id="9" name="Rektangel 8"/>
          <p:cNvSpPr/>
          <p:nvPr/>
        </p:nvSpPr>
        <p:spPr>
          <a:xfrm>
            <a:off x="4816515" y="3127973"/>
            <a:ext cx="4572000" cy="141577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nb-NO" dirty="0"/>
              <a:t>En </a:t>
            </a:r>
            <a:r>
              <a:rPr lang="nb-NO" b="1" dirty="0"/>
              <a:t>kompetanse</a:t>
            </a:r>
            <a:r>
              <a:rPr lang="nb-NO" dirty="0"/>
              <a:t> er personlige egenskaper som spesifiseres i adferd, og de må være mulig å observere. </a:t>
            </a:r>
            <a:endParaRPr lang="nb-NO" dirty="0" smtClean="0"/>
          </a:p>
          <a:p>
            <a:pPr lvl="0"/>
            <a:r>
              <a:rPr lang="nb-NO" sz="1600" dirty="0" smtClean="0"/>
              <a:t>En </a:t>
            </a:r>
            <a:r>
              <a:rPr lang="nb-NO" sz="1600" dirty="0"/>
              <a:t>kompetanse er altså adferd som resulterer i effektiv utførelse av en jobb</a:t>
            </a:r>
          </a:p>
        </p:txBody>
      </p:sp>
    </p:spTree>
    <p:extLst>
      <p:ext uri="{BB962C8B-B14F-4D97-AF65-F5344CB8AC3E}">
        <p14:creationId xmlns:p14="http://schemas.microsoft.com/office/powerpoint/2010/main" val="11421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Søknadsproses</a:t>
            </a:r>
            <a:r>
              <a:rPr lang="nb-NO" dirty="0" smtClean="0"/>
              <a:t>s	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94102" y="1790700"/>
            <a:ext cx="5601767" cy="4525963"/>
          </a:xfrm>
        </p:spPr>
        <p:txBody>
          <a:bodyPr/>
          <a:lstStyle/>
          <a:p>
            <a:r>
              <a:rPr lang="nb-NO" dirty="0" smtClean="0"/>
              <a:t>Annonse publiseres etter Helsedirektoratets anvisninger </a:t>
            </a:r>
          </a:p>
          <a:p>
            <a:endParaRPr lang="nb-NO" dirty="0" smtClean="0"/>
          </a:p>
          <a:p>
            <a:r>
              <a:rPr lang="nb-NO" dirty="0" smtClean="0"/>
              <a:t>Mellom 500-680 søkere pr opptak</a:t>
            </a:r>
          </a:p>
          <a:p>
            <a:r>
              <a:rPr lang="nb-NO" dirty="0" smtClean="0"/>
              <a:t>Alle søknader blir lest og selektert </a:t>
            </a:r>
          </a:p>
          <a:p>
            <a:r>
              <a:rPr lang="nb-NO" dirty="0" smtClean="0"/>
              <a:t>80-90 kandidater innkalles til intervju</a:t>
            </a:r>
          </a:p>
          <a:p>
            <a:endParaRPr lang="nb-NO" dirty="0" smtClean="0"/>
          </a:p>
          <a:p>
            <a:r>
              <a:rPr lang="nb-NO" dirty="0" smtClean="0"/>
              <a:t>Samarbeid </a:t>
            </a:r>
            <a:r>
              <a:rPr lang="nb-NO" dirty="0"/>
              <a:t>mellom kommuner og Helse Bergen</a:t>
            </a:r>
          </a:p>
          <a:p>
            <a:r>
              <a:rPr lang="nb-NO" dirty="0"/>
              <a:t>LIS-leger/overleger fra avdelinger og fra kommunen intervjuer sammen med rekrutteringspersonell </a:t>
            </a:r>
          </a:p>
          <a:p>
            <a:r>
              <a:rPr lang="nb-NO" dirty="0"/>
              <a:t>Leger utarbeider case til intervju</a:t>
            </a:r>
          </a:p>
          <a:p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148" y="1531301"/>
            <a:ext cx="3107960" cy="2330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87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43976" y="189707"/>
            <a:ext cx="7825323" cy="1008062"/>
          </a:xfrm>
        </p:spPr>
        <p:txBody>
          <a:bodyPr>
            <a:normAutofit/>
          </a:bodyPr>
          <a:lstStyle/>
          <a:p>
            <a:r>
              <a:rPr lang="nb-NO" sz="2000" dirty="0" smtClean="0"/>
              <a:t/>
            </a:r>
            <a:br>
              <a:rPr lang="nb-NO" sz="2000" dirty="0" smtClean="0"/>
            </a:br>
            <a:r>
              <a:rPr lang="nb-NO" sz="2000" dirty="0" smtClean="0"/>
              <a:t>Ansvarlige </a:t>
            </a:r>
            <a:r>
              <a:rPr lang="nb-NO" sz="2000" dirty="0"/>
              <a:t>for LIS 1 leger ved Haukeland universitetssjukehus </a:t>
            </a:r>
            <a:br>
              <a:rPr lang="nb-NO" sz="2000" dirty="0"/>
            </a:br>
            <a:endParaRPr lang="nb-NO" sz="20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43976" y="1078609"/>
            <a:ext cx="7675198" cy="4862617"/>
          </a:xfrm>
        </p:spPr>
        <p:txBody>
          <a:bodyPr/>
          <a:lstStyle/>
          <a:p>
            <a:endParaRPr lang="nb-NO" sz="1400" dirty="0" smtClean="0"/>
          </a:p>
          <a:p>
            <a:r>
              <a:rPr lang="nb-NO" sz="1600" dirty="0"/>
              <a:t>Følger vedtatte tilsettingsrutiner fra Helsedirektoratet</a:t>
            </a:r>
          </a:p>
          <a:p>
            <a:r>
              <a:rPr lang="nb-NO" sz="1600" dirty="0"/>
              <a:t>Leder: Britt Velsvik</a:t>
            </a:r>
          </a:p>
          <a:p>
            <a:r>
              <a:rPr lang="nb-NO" sz="1600" dirty="0"/>
              <a:t>Ass. leder: Linda </a:t>
            </a:r>
            <a:r>
              <a:rPr lang="nb-NO" sz="1600" dirty="0" err="1"/>
              <a:t>Røthe</a:t>
            </a:r>
            <a:r>
              <a:rPr lang="nb-NO" sz="1600" dirty="0"/>
              <a:t> </a:t>
            </a:r>
            <a:r>
              <a:rPr lang="nb-NO" sz="1600" dirty="0" err="1"/>
              <a:t>Ystanes</a:t>
            </a:r>
            <a:endParaRPr lang="nb-NO" sz="1600" dirty="0"/>
          </a:p>
          <a:p>
            <a:r>
              <a:rPr lang="nb-NO" sz="1600" dirty="0"/>
              <a:t>Fagansvarlig : Inger Marie Fosse, Fagansvarlig for LIS 1</a:t>
            </a:r>
          </a:p>
          <a:p>
            <a:endParaRPr lang="nb-NO" sz="1600" dirty="0"/>
          </a:p>
          <a:p>
            <a:endParaRPr lang="nb-NO" sz="1600" dirty="0" smtClean="0"/>
          </a:p>
          <a:p>
            <a:endParaRPr lang="nb-NO" sz="1600" dirty="0"/>
          </a:p>
          <a:p>
            <a:endParaRPr lang="nb-NO" sz="1600" dirty="0" smtClean="0"/>
          </a:p>
          <a:p>
            <a:endParaRPr lang="nb-NO" sz="1600" dirty="0"/>
          </a:p>
          <a:p>
            <a:r>
              <a:rPr lang="nb-NO" sz="1600" dirty="0" smtClean="0"/>
              <a:t>Leder </a:t>
            </a:r>
            <a:r>
              <a:rPr lang="nb-NO" sz="1600" dirty="0"/>
              <a:t>Turid Fjose AOL Medisin og Christer Kvelvane AOL Kir</a:t>
            </a:r>
          </a:p>
          <a:p>
            <a:r>
              <a:rPr lang="nb-NO" sz="1600" dirty="0"/>
              <a:t>Fagansvarlig </a:t>
            </a:r>
            <a:r>
              <a:rPr lang="nb-NO" sz="1600" dirty="0"/>
              <a:t>: </a:t>
            </a:r>
            <a:r>
              <a:rPr lang="nb-NO" sz="1600" dirty="0" smtClean="0"/>
              <a:t> </a:t>
            </a:r>
            <a:r>
              <a:rPr lang="nb-NO" sz="1600" dirty="0"/>
              <a:t>Inger Marie Fosse, Fagansvarlig for LIS 1</a:t>
            </a:r>
          </a:p>
          <a:p>
            <a:endParaRPr lang="nb-NO" dirty="0" smtClean="0"/>
          </a:p>
        </p:txBody>
      </p:sp>
      <p:sp>
        <p:nvSpPr>
          <p:cNvPr id="5" name="Tittel 1"/>
          <p:cNvSpPr txBox="1">
            <a:spLocks/>
          </p:cNvSpPr>
          <p:nvPr/>
        </p:nvSpPr>
        <p:spPr>
          <a:xfrm>
            <a:off x="677780" y="3080158"/>
            <a:ext cx="5737930" cy="85952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i="0" kern="1200" cap="all" spc="0">
                <a:solidFill>
                  <a:schemeClr val="tx1"/>
                </a:solidFill>
                <a:latin typeface="+mj-lt"/>
                <a:ea typeface="+mj-ea"/>
                <a:cs typeface="ScalaSans-Bold"/>
              </a:defRPr>
            </a:lvl1pPr>
          </a:lstStyle>
          <a:p>
            <a:endParaRPr lang="nb-NO" dirty="0" smtClean="0"/>
          </a:p>
        </p:txBody>
      </p:sp>
      <p:sp>
        <p:nvSpPr>
          <p:cNvPr id="6" name="Tittel 1"/>
          <p:cNvSpPr txBox="1">
            <a:spLocks/>
          </p:cNvSpPr>
          <p:nvPr/>
        </p:nvSpPr>
        <p:spPr>
          <a:xfrm>
            <a:off x="543976" y="3213479"/>
            <a:ext cx="7675198" cy="100806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i="0" kern="1200" cap="all" spc="0">
                <a:solidFill>
                  <a:schemeClr val="tx1"/>
                </a:solidFill>
                <a:latin typeface="+mj-lt"/>
                <a:ea typeface="+mj-ea"/>
                <a:cs typeface="ScalaSans-Bold"/>
              </a:defRPr>
            </a:lvl1pPr>
          </a:lstStyle>
          <a:p>
            <a:r>
              <a:rPr lang="nb-NO" sz="2000" dirty="0" smtClean="0"/>
              <a:t>Ansvarlige for LIS 1 ved Voss sjukehus</a:t>
            </a:r>
            <a:endParaRPr lang="nb-NO" sz="2000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637" y="1726700"/>
            <a:ext cx="3267856" cy="245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77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94102" y="1340995"/>
            <a:ext cx="7675198" cy="452596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 smtClean="0"/>
              <a:t>Oppstart </a:t>
            </a:r>
            <a:r>
              <a:rPr lang="nb-NO" dirty="0" smtClean="0"/>
              <a:t>26. august 2021</a:t>
            </a:r>
            <a:endParaRPr lang="nb-NO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 smtClean="0"/>
              <a:t>4 </a:t>
            </a:r>
            <a:r>
              <a:rPr lang="nb-NO" dirty="0"/>
              <a:t>introduksjonsdager før oppstart i avdeling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 smtClean="0"/>
              <a:t>Teoretiske </a:t>
            </a:r>
            <a:r>
              <a:rPr lang="nb-NO" dirty="0"/>
              <a:t>og praktiske tema som dekker kliniske læringsmål og felles kompetansemoduler for LIS 1, og obligatorisk e </a:t>
            </a:r>
            <a:r>
              <a:rPr lang="nb-NO" dirty="0" smtClean="0"/>
              <a:t>læring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 smtClean="0"/>
              <a:t>Oppstart </a:t>
            </a:r>
            <a:r>
              <a:rPr lang="nb-NO" dirty="0" smtClean="0"/>
              <a:t>25. </a:t>
            </a:r>
            <a:r>
              <a:rPr lang="nb-NO" dirty="0" smtClean="0"/>
              <a:t>august </a:t>
            </a:r>
            <a:r>
              <a:rPr lang="nb-NO" dirty="0" smtClean="0"/>
              <a:t>2021</a:t>
            </a:r>
            <a:endParaRPr lang="nb-NO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 smtClean="0"/>
              <a:t>5 introduksjonsdager </a:t>
            </a:r>
            <a:r>
              <a:rPr lang="nb-NO" dirty="0"/>
              <a:t>før oppstart i </a:t>
            </a:r>
            <a:r>
              <a:rPr lang="nb-NO" dirty="0" smtClean="0"/>
              <a:t>avdeling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Teoretiske og praktiske tema som dekker kliniske læringsmål og felles kompetansemoduler for LIS 1, og obligatorisk e </a:t>
            </a:r>
            <a:r>
              <a:rPr lang="nb-NO" dirty="0" smtClean="0"/>
              <a:t>læring</a:t>
            </a: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 smtClean="0">
                <a:hlinkClick r:id="rId2"/>
              </a:rPr>
              <a:t>https</a:t>
            </a:r>
            <a:r>
              <a:rPr lang="nb-NO" dirty="0">
                <a:hlinkClick r:id="rId2"/>
              </a:rPr>
              <a:t>://</a:t>
            </a:r>
            <a:r>
              <a:rPr lang="nb-NO" dirty="0" smtClean="0">
                <a:hlinkClick r:id="rId2"/>
              </a:rPr>
              <a:t>helse-bergen.no/avdelinger/personal-og-organisasjonsavdelinga/bemanningssenteret/legar-i-spesialisering-del1</a:t>
            </a:r>
            <a:endParaRPr lang="nb-NO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</p:txBody>
      </p:sp>
      <p:sp>
        <p:nvSpPr>
          <p:cNvPr id="4" name="Tit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i="0" kern="1200" cap="all" spc="0">
                <a:solidFill>
                  <a:schemeClr val="tx1"/>
                </a:solidFill>
                <a:latin typeface="+mj-lt"/>
                <a:ea typeface="+mj-ea"/>
                <a:cs typeface="ScalaSans-Bold"/>
              </a:defRPr>
            </a:lvl1pPr>
          </a:lstStyle>
          <a:p>
            <a:r>
              <a:rPr lang="nb-NO" dirty="0" smtClean="0"/>
              <a:t>Oppstart Haukeland universitetssjukehus</a:t>
            </a:r>
            <a:endParaRPr lang="nb-NO" dirty="0"/>
          </a:p>
        </p:txBody>
      </p:sp>
      <p:sp>
        <p:nvSpPr>
          <p:cNvPr id="5" name="Tittel 1"/>
          <p:cNvSpPr txBox="1">
            <a:spLocks/>
          </p:cNvSpPr>
          <p:nvPr/>
        </p:nvSpPr>
        <p:spPr>
          <a:xfrm>
            <a:off x="694102" y="3280348"/>
            <a:ext cx="7675198" cy="100806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i="0" kern="1200" cap="all" spc="0">
                <a:solidFill>
                  <a:schemeClr val="tx1"/>
                </a:solidFill>
                <a:latin typeface="+mj-lt"/>
                <a:ea typeface="+mj-ea"/>
                <a:cs typeface="ScalaSans-Bold"/>
              </a:defRPr>
            </a:lvl1pPr>
          </a:lstStyle>
          <a:p>
            <a:r>
              <a:rPr lang="nb-NO" dirty="0" smtClean="0"/>
              <a:t>Oppstart </a:t>
            </a:r>
            <a:r>
              <a:rPr lang="nb-NO" dirty="0" err="1" smtClean="0"/>
              <a:t>voss</a:t>
            </a:r>
            <a:r>
              <a:rPr lang="nb-NO" dirty="0" smtClean="0"/>
              <a:t> sjukehus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4797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Innsendte spørsmål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Vil </a:t>
            </a:r>
            <a:r>
              <a:rPr lang="nb-NO" dirty="0" smtClean="0"/>
              <a:t>mine sjanser for å få en LIS 1 stilling bli forbedret ved å forbedre </a:t>
            </a:r>
            <a:r>
              <a:rPr lang="nb-NO" dirty="0"/>
              <a:t>min </a:t>
            </a:r>
            <a:r>
              <a:rPr lang="nb-NO" dirty="0" smtClean="0"/>
              <a:t>cv?</a:t>
            </a:r>
            <a:r>
              <a:rPr lang="nb-NO" dirty="0"/>
              <a:t>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Jeg lurer på </a:t>
            </a:r>
            <a:r>
              <a:rPr lang="nb-NO" dirty="0" smtClean="0"/>
              <a:t>hvordan dere </a:t>
            </a:r>
            <a:r>
              <a:rPr lang="nb-NO" dirty="0"/>
              <a:t>sorterer </a:t>
            </a:r>
            <a:r>
              <a:rPr lang="nb-NO" dirty="0" smtClean="0"/>
              <a:t>aktuelle kandidater?</a:t>
            </a:r>
            <a:r>
              <a:rPr lang="nb-NO" dirty="0"/>
              <a:t>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Man får aldri svar om hvorfor </a:t>
            </a:r>
            <a:r>
              <a:rPr lang="nb-NO" dirty="0" smtClean="0"/>
              <a:t>man ikke blir innkalt til intervju?</a:t>
            </a:r>
            <a:r>
              <a:rPr lang="nb-NO" dirty="0"/>
              <a:t>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 smtClean="0"/>
              <a:t>Spiller lokal tilhørighet </a:t>
            </a:r>
            <a:r>
              <a:rPr lang="nb-NO" dirty="0"/>
              <a:t>noen rolle eller ikke</a:t>
            </a:r>
            <a:r>
              <a:rPr lang="nb-NO" dirty="0" smtClean="0"/>
              <a:t>?</a:t>
            </a:r>
            <a:r>
              <a:rPr lang="nb-NO" dirty="0"/>
              <a:t>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Får man poeng for praksis uten lønn på sykehuset?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Får man poeng for lønnet jobb i primærhelsetjenesten?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Får man poeng for mastergrad fra et annet land også?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27969960"/>
      </p:ext>
    </p:extLst>
  </p:cSld>
  <p:clrMapOvr>
    <a:masterClrMapping/>
  </p:clrMapOvr>
</p:sld>
</file>

<file path=ppt/theme/theme1.xml><?xml version="1.0" encoding="utf-8"?>
<a:theme xmlns:a="http://schemas.openxmlformats.org/drawingml/2006/main" name="Helse Førde - Presentasjon uten sidetal">
  <a:themeElements>
    <a:clrScheme name="Helse Vest">
      <a:dk1>
        <a:srgbClr val="00338D"/>
      </a:dk1>
      <a:lt1>
        <a:sysClr val="window" lastClr="FFFFFF"/>
      </a:lt1>
      <a:dk2>
        <a:srgbClr val="00338D"/>
      </a:dk2>
      <a:lt2>
        <a:srgbClr val="EEECE1"/>
      </a:lt2>
      <a:accent1>
        <a:srgbClr val="7AB2DC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338D"/>
      </a:hlink>
      <a:folHlink>
        <a:srgbClr val="0033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B45E4A261354642A76B10F3B637EFD9" ma:contentTypeVersion="0" ma:contentTypeDescription="Opprett et nytt dokument." ma:contentTypeScope="" ma:versionID="cc106abc515d9b35facf0fea3f90d32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541bdcf6574f23381f1bc51db417f5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" ma:displayName="Innholdstype"/>
        <xsd:element ref="dc:title" minOccurs="0" maxOccurs="1" ma:index="0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97305C6-83C9-4DF9-AE65-7C9A7D0E78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759E3BB-4D14-4BB9-9BDF-DDEB87399202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BE14B5F-D9DE-496E-8093-7B314E85D59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8933</TotalTime>
  <Words>405</Words>
  <Application>Microsoft Office PowerPoint</Application>
  <PresentationFormat>Skjermfremvisning (4:3)</PresentationFormat>
  <Paragraphs>73</Paragraphs>
  <Slides>7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11" baseType="lpstr">
      <vt:lpstr>Arial</vt:lpstr>
      <vt:lpstr>Calibri</vt:lpstr>
      <vt:lpstr>ScalaSans-Bold</vt:lpstr>
      <vt:lpstr>Helse Førde - Presentasjon uten sidetal</vt:lpstr>
      <vt:lpstr>LIS 1 i helse bergen hf</vt:lpstr>
      <vt:lpstr>Lis 1 i Helse BErgen</vt:lpstr>
      <vt:lpstr>PowerPoint-presentasjon</vt:lpstr>
      <vt:lpstr>Søknadsprosess </vt:lpstr>
      <vt:lpstr> Ansvarlige for LIS 1 leger ved Haukeland universitetssjukehus  </vt:lpstr>
      <vt:lpstr>Oppstart Haukeland universitetssjukehus</vt:lpstr>
      <vt:lpstr>Innsendte spørsmål</vt:lpstr>
    </vt:vector>
  </TitlesOfParts>
  <Company>Helse Vest IKT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mal Helse Bergen</dc:title>
  <dc:creator>Britt Velsvik</dc:creator>
  <cp:lastModifiedBy>Velsvik, Britt</cp:lastModifiedBy>
  <cp:revision>311</cp:revision>
  <cp:lastPrinted>2011-12-05T14:32:55Z</cp:lastPrinted>
  <dcterms:created xsi:type="dcterms:W3CDTF">2012-03-19T16:38:13Z</dcterms:created>
  <dcterms:modified xsi:type="dcterms:W3CDTF">2021-01-25T15:57:33Z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0x0101007B45E4A261354642A76B10F3B637EFD9</vt:lpwstr>
  </property>
</Properties>
</file>