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59" r:id="rId4"/>
    <p:sldId id="315" r:id="rId5"/>
    <p:sldId id="264" r:id="rId6"/>
    <p:sldId id="311" r:id="rId7"/>
    <p:sldId id="312" r:id="rId8"/>
    <p:sldId id="265" r:id="rId9"/>
    <p:sldId id="308" r:id="rId10"/>
    <p:sldId id="310" r:id="rId11"/>
    <p:sldId id="327" r:id="rId12"/>
    <p:sldId id="309" r:id="rId13"/>
    <p:sldId id="313" r:id="rId14"/>
    <p:sldId id="267" r:id="rId15"/>
    <p:sldId id="314" r:id="rId16"/>
    <p:sldId id="271" r:id="rId17"/>
    <p:sldId id="272" r:id="rId18"/>
    <p:sldId id="260" r:id="rId19"/>
    <p:sldId id="276" r:id="rId20"/>
    <p:sldId id="277" r:id="rId21"/>
    <p:sldId id="278" r:id="rId22"/>
    <p:sldId id="273" r:id="rId23"/>
    <p:sldId id="301" r:id="rId24"/>
    <p:sldId id="302" r:id="rId25"/>
    <p:sldId id="303" r:id="rId26"/>
    <p:sldId id="317" r:id="rId27"/>
    <p:sldId id="319" r:id="rId28"/>
    <p:sldId id="320" r:id="rId29"/>
    <p:sldId id="330" r:id="rId30"/>
    <p:sldId id="336" r:id="rId31"/>
    <p:sldId id="335" r:id="rId32"/>
    <p:sldId id="333" r:id="rId33"/>
    <p:sldId id="299" r:id="rId34"/>
    <p:sldId id="284" r:id="rId35"/>
    <p:sldId id="325" r:id="rId36"/>
    <p:sldId id="282" r:id="rId37"/>
    <p:sldId id="328" r:id="rId38"/>
    <p:sldId id="329" r:id="rId39"/>
    <p:sldId id="286" r:id="rId40"/>
    <p:sldId id="288" r:id="rId41"/>
    <p:sldId id="296" r:id="rId4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2D3B5-087E-45AF-B7C3-912578F4800D}" type="datetimeFigureOut">
              <a:rPr lang="nb-NO" smtClean="0"/>
              <a:t>27.10.2020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BC768-BF97-4C88-98C9-E9804F169AB4}" type="slidenum">
              <a:rPr lang="nb-NO" smtClean="0"/>
              <a:t>‹#›</a:t>
            </a:fld>
            <a:endParaRPr lang="nb-NO"/>
          </a:p>
        </p:txBody>
      </p:sp>
    </p:spTree>
    <p:extLst>
      <p:ext uri="{BB962C8B-B14F-4D97-AF65-F5344CB8AC3E}">
        <p14:creationId xmlns:p14="http://schemas.microsoft.com/office/powerpoint/2010/main" val="421765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Astrid 87 Astrid (87) bor hjemme, men har vært innlagt på fem ulike avdelinger på sykehuset det siste året for brystsmerter,</a:t>
            </a:r>
          </a:p>
          <a:p>
            <a:r>
              <a:rPr lang="nb-NO" dirty="0" smtClean="0"/>
              <a:t>hjerteproblemer, magesmerter og</a:t>
            </a:r>
          </a:p>
          <a:p>
            <a:r>
              <a:rPr lang="nb-NO" dirty="0" smtClean="0"/>
              <a:t>hodepine. Etter at hun kom tilbake fra sykehuset for tre uker siden, har hun hatt dårlig matlyst, hun er svimmel og ustø og har falt flere ganger. Fastlegen ønsker en mer samordnet oppfølging videre og henviser henne til pasientsentrert helsetjenesteteam. Det tverrfaglige teamet gjennomgår sykdomshistorie og legemidler. I dialog med Astrid utarbeides en individuell oppfølgingsplan basert på hennes egne ønsker og mål. For Astrid er det viktig å slippe belastende reiser til sykehus og å kunne hente avisen selv. Når teamet trekker seg ut, har pleie- og omsorgstjenesten en helhetlig plan for veien videre, og de vet hva de skal gjøre dersom Astrid viser tegn til forverring.</a:t>
            </a:r>
          </a:p>
          <a:p>
            <a:endParaRPr lang="nb-NO" dirty="0" smtClean="0"/>
          </a:p>
          <a:p>
            <a:r>
              <a:rPr lang="nb-NO" dirty="0" err="1" smtClean="0"/>
              <a:t>Advantage</a:t>
            </a:r>
            <a:r>
              <a:rPr lang="nb-NO" dirty="0" smtClean="0"/>
              <a:t> joint action to </a:t>
            </a:r>
            <a:r>
              <a:rPr lang="nb-NO" dirty="0" err="1" smtClean="0"/>
              <a:t>tackle</a:t>
            </a:r>
            <a:r>
              <a:rPr lang="nb-NO" dirty="0" smtClean="0"/>
              <a:t> </a:t>
            </a:r>
            <a:r>
              <a:rPr lang="nb-NO" dirty="0" err="1" smtClean="0"/>
              <a:t>frailty</a:t>
            </a:r>
            <a:r>
              <a:rPr lang="nb-NO" dirty="0" smtClean="0"/>
              <a:t> in </a:t>
            </a:r>
            <a:r>
              <a:rPr lang="nb-NO" dirty="0" err="1" smtClean="0"/>
              <a:t>the</a:t>
            </a:r>
            <a:r>
              <a:rPr lang="nb-NO" dirty="0" smtClean="0"/>
              <a:t> </a:t>
            </a:r>
            <a:r>
              <a:rPr lang="nb-NO" dirty="0" err="1" smtClean="0"/>
              <a:t>european</a:t>
            </a:r>
            <a:r>
              <a:rPr lang="nb-NO" baseline="0" dirty="0" smtClean="0"/>
              <a:t> union</a:t>
            </a:r>
            <a:endParaRPr lang="nb-NO" dirty="0"/>
          </a:p>
        </p:txBody>
      </p:sp>
      <p:sp>
        <p:nvSpPr>
          <p:cNvPr id="4" name="Plassholder for lysbildenummer 3"/>
          <p:cNvSpPr>
            <a:spLocks noGrp="1"/>
          </p:cNvSpPr>
          <p:nvPr>
            <p:ph type="sldNum" sz="quarter" idx="10"/>
          </p:nvPr>
        </p:nvSpPr>
        <p:spPr/>
        <p:txBody>
          <a:bodyPr/>
          <a:lstStyle/>
          <a:p>
            <a:fld id="{8D7BC768-BF97-4C88-98C9-E9804F169AB4}" type="slidenum">
              <a:rPr lang="nb-NO" smtClean="0"/>
              <a:t>3</a:t>
            </a:fld>
            <a:endParaRPr lang="nb-NO"/>
          </a:p>
        </p:txBody>
      </p:sp>
    </p:spTree>
    <p:extLst>
      <p:ext uri="{BB962C8B-B14F-4D97-AF65-F5344CB8AC3E}">
        <p14:creationId xmlns:p14="http://schemas.microsoft.com/office/powerpoint/2010/main" val="3617894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a:t>
            </a:r>
            <a:r>
              <a:rPr lang="nb-NO" dirty="0" err="1" smtClean="0"/>
              <a:t>multivariat</a:t>
            </a:r>
            <a:r>
              <a:rPr lang="nb-NO" dirty="0" smtClean="0"/>
              <a:t> modell justert for kjønn,</a:t>
            </a:r>
            <a:r>
              <a:rPr lang="nb-NO" baseline="0" dirty="0" smtClean="0"/>
              <a:t> alder og utdannelse. En økning i 1 poeng/nivå 21 % død og 24 % institusjon (70mnd).</a:t>
            </a:r>
          </a:p>
          <a:p>
            <a:r>
              <a:rPr lang="nb-NO" baseline="0" dirty="0" smtClean="0"/>
              <a:t>God </a:t>
            </a:r>
            <a:r>
              <a:rPr lang="nb-NO" baseline="0" dirty="0" err="1" smtClean="0"/>
              <a:t>kriterie</a:t>
            </a:r>
            <a:r>
              <a:rPr lang="nb-NO" baseline="0" dirty="0" smtClean="0"/>
              <a:t> validitet, rimelig (</a:t>
            </a:r>
            <a:r>
              <a:rPr lang="nb-NO" baseline="0" dirty="0" err="1" smtClean="0"/>
              <a:t>construct</a:t>
            </a:r>
            <a:r>
              <a:rPr lang="nb-NO" baseline="0" dirty="0" smtClean="0"/>
              <a:t>) </a:t>
            </a:r>
            <a:r>
              <a:rPr lang="nb-NO" baseline="0" dirty="0" err="1" smtClean="0"/>
              <a:t>validity</a:t>
            </a:r>
            <a:r>
              <a:rPr lang="nb-NO" baseline="0" dirty="0" smtClean="0"/>
              <a:t>, </a:t>
            </a:r>
          </a:p>
          <a:p>
            <a:r>
              <a:rPr lang="nb-NO" baseline="0" dirty="0" smtClean="0"/>
              <a:t>Miks av </a:t>
            </a:r>
            <a:r>
              <a:rPr lang="nb-NO" baseline="0" dirty="0" err="1" smtClean="0"/>
              <a:t>komorbiditet</a:t>
            </a:r>
            <a:r>
              <a:rPr lang="nb-NO" baseline="0" dirty="0" smtClean="0"/>
              <a:t>, kognitiv svikt, funksjonssvikt. </a:t>
            </a:r>
          </a:p>
          <a:p>
            <a:endParaRPr lang="nb-NO" dirty="0"/>
          </a:p>
        </p:txBody>
      </p:sp>
      <p:sp>
        <p:nvSpPr>
          <p:cNvPr id="4" name="Plassholder for lysbildenummer 3"/>
          <p:cNvSpPr>
            <a:spLocks noGrp="1"/>
          </p:cNvSpPr>
          <p:nvPr>
            <p:ph type="sldNum" sz="quarter" idx="10"/>
          </p:nvPr>
        </p:nvSpPr>
        <p:spPr/>
        <p:txBody>
          <a:bodyPr/>
          <a:lstStyle/>
          <a:p>
            <a:fld id="{DA5A50A7-628D-4129-B25A-32B9A06D2E58}" type="slidenum">
              <a:rPr lang="nb-NO" smtClean="0"/>
              <a:t>22</a:t>
            </a:fld>
            <a:endParaRPr lang="nb-NO"/>
          </a:p>
        </p:txBody>
      </p:sp>
    </p:spTree>
    <p:extLst>
      <p:ext uri="{BB962C8B-B14F-4D97-AF65-F5344CB8AC3E}">
        <p14:creationId xmlns:p14="http://schemas.microsoft.com/office/powerpoint/2010/main" val="691736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Maks 17p,</a:t>
            </a:r>
            <a:r>
              <a:rPr lang="nb-NO" baseline="0" dirty="0" smtClean="0"/>
              <a:t> 158 personer, 80,4 år, 53 % kvinner, 59 % ugift, 5,4 LM, 85 % hjemmeboende, 14 % i assistert livsformer, 1 % sykehjem. Validert mot spesialister i geriatri sin vurdering av </a:t>
            </a:r>
            <a:r>
              <a:rPr lang="nb-NO" baseline="0" dirty="0" err="1" smtClean="0"/>
              <a:t>frailty</a:t>
            </a:r>
            <a:r>
              <a:rPr lang="nb-NO" baseline="0" dirty="0" smtClean="0"/>
              <a:t> basert på en komplett CGA. Valid, reliable and </a:t>
            </a:r>
            <a:r>
              <a:rPr lang="nb-NO" baseline="0" dirty="0" err="1" smtClean="0"/>
              <a:t>feasable</a:t>
            </a:r>
            <a:r>
              <a:rPr lang="nb-NO" baseline="0" dirty="0" smtClean="0"/>
              <a:t> for non-</a:t>
            </a:r>
            <a:r>
              <a:rPr lang="nb-NO" baseline="0" dirty="0" err="1" smtClean="0"/>
              <a:t>geriatricians</a:t>
            </a:r>
            <a:r>
              <a:rPr lang="nb-NO" baseline="0" dirty="0" smtClean="0"/>
              <a:t>. </a:t>
            </a:r>
            <a:r>
              <a:rPr lang="nb-NO" dirty="0" smtClean="0"/>
              <a:t>0-5p ikke skrøpelig</a:t>
            </a:r>
          </a:p>
          <a:p>
            <a:r>
              <a:rPr lang="nb-NO" dirty="0" smtClean="0"/>
              <a:t>6-7 sårbar</a:t>
            </a:r>
          </a:p>
          <a:p>
            <a:r>
              <a:rPr lang="nb-NO" dirty="0" smtClean="0"/>
              <a:t>8-9 mild skrøpelig</a:t>
            </a:r>
          </a:p>
          <a:p>
            <a:r>
              <a:rPr lang="nb-NO" dirty="0" smtClean="0"/>
              <a:t>10-11 moderat skrøpelig</a:t>
            </a:r>
          </a:p>
          <a:p>
            <a:r>
              <a:rPr lang="nb-NO" dirty="0" smtClean="0"/>
              <a:t>12-17 alvorlig skrøpelig</a:t>
            </a:r>
          </a:p>
          <a:p>
            <a:endParaRPr lang="nb-NO" dirty="0"/>
          </a:p>
        </p:txBody>
      </p:sp>
      <p:sp>
        <p:nvSpPr>
          <p:cNvPr id="4" name="Plassholder for lysbildenummer 3"/>
          <p:cNvSpPr>
            <a:spLocks noGrp="1"/>
          </p:cNvSpPr>
          <p:nvPr>
            <p:ph type="sldNum" sz="quarter" idx="10"/>
          </p:nvPr>
        </p:nvSpPr>
        <p:spPr/>
        <p:txBody>
          <a:bodyPr/>
          <a:lstStyle/>
          <a:p>
            <a:fld id="{DA5A50A7-628D-4129-B25A-32B9A06D2E58}" type="slidenum">
              <a:rPr lang="nb-NO" smtClean="0"/>
              <a:t>24</a:t>
            </a:fld>
            <a:endParaRPr lang="nb-NO"/>
          </a:p>
        </p:txBody>
      </p:sp>
    </p:spTree>
    <p:extLst>
      <p:ext uri="{BB962C8B-B14F-4D97-AF65-F5344CB8AC3E}">
        <p14:creationId xmlns:p14="http://schemas.microsoft.com/office/powerpoint/2010/main" val="2646887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The </a:t>
            </a:r>
            <a:r>
              <a:rPr lang="nb-NO" dirty="0" err="1" smtClean="0"/>
              <a:t>international</a:t>
            </a:r>
            <a:r>
              <a:rPr lang="nb-NO" baseline="0" dirty="0" smtClean="0"/>
              <a:t> </a:t>
            </a:r>
            <a:r>
              <a:rPr lang="nb-NO" baseline="0" dirty="0" err="1" smtClean="0"/>
              <a:t>association</a:t>
            </a:r>
            <a:r>
              <a:rPr lang="nb-NO" baseline="0" dirty="0" smtClean="0"/>
              <a:t> </a:t>
            </a:r>
            <a:r>
              <a:rPr lang="nb-NO" baseline="0" dirty="0" err="1" smtClean="0"/>
              <a:t>of</a:t>
            </a:r>
            <a:r>
              <a:rPr lang="nb-NO" baseline="0" dirty="0" smtClean="0"/>
              <a:t> </a:t>
            </a:r>
            <a:r>
              <a:rPr lang="nb-NO" baseline="0" dirty="0" err="1" smtClean="0"/>
              <a:t>nutrition</a:t>
            </a:r>
            <a:r>
              <a:rPr lang="nb-NO" baseline="0" dirty="0" smtClean="0"/>
              <a:t> and </a:t>
            </a:r>
            <a:r>
              <a:rPr lang="nb-NO" baseline="0" dirty="0" err="1" smtClean="0"/>
              <a:t>aging</a:t>
            </a:r>
            <a:r>
              <a:rPr lang="nb-NO" baseline="0" dirty="0" smtClean="0"/>
              <a:t>, Testet på afrikan </a:t>
            </a:r>
            <a:r>
              <a:rPr lang="nb-NO" baseline="0" dirty="0" err="1" smtClean="0"/>
              <a:t>americans</a:t>
            </a:r>
            <a:r>
              <a:rPr lang="nb-NO" baseline="0" dirty="0" smtClean="0"/>
              <a:t> (høyere andel syke og med funksjonssvikt sammenliknet med hvite). </a:t>
            </a:r>
            <a:r>
              <a:rPr lang="nb-NO" baseline="0" dirty="0" err="1" smtClean="0"/>
              <a:t>Frail</a:t>
            </a:r>
            <a:r>
              <a:rPr lang="nb-NO" baseline="0" dirty="0" smtClean="0"/>
              <a:t> 3-5p, pre-</a:t>
            </a:r>
            <a:r>
              <a:rPr lang="nb-NO" baseline="0" dirty="0" err="1" smtClean="0"/>
              <a:t>frail</a:t>
            </a:r>
            <a:r>
              <a:rPr lang="nb-NO" baseline="0" dirty="0" smtClean="0"/>
              <a:t> 1-2p, robust 0p</a:t>
            </a:r>
          </a:p>
          <a:p>
            <a:r>
              <a:rPr lang="nb-NO" baseline="0" dirty="0" smtClean="0"/>
              <a:t>Kan brukes av allmennleger, annet helsepersonell, pasient eller pårørende, telefon eller som selvutfyllingsskjema. </a:t>
            </a:r>
          </a:p>
          <a:p>
            <a:r>
              <a:rPr lang="nb-NO" baseline="0" dirty="0" smtClean="0"/>
              <a:t>Korrelerer signifikant med IADL, SPPB, ganghastighet, gripestyrke og ett-bens stående. </a:t>
            </a:r>
          </a:p>
          <a:p>
            <a:r>
              <a:rPr lang="nb-NO" baseline="0" dirty="0" err="1" smtClean="0"/>
              <a:t>Frail</a:t>
            </a:r>
            <a:r>
              <a:rPr lang="nb-NO" baseline="0" dirty="0" smtClean="0"/>
              <a:t> og pre </a:t>
            </a:r>
            <a:r>
              <a:rPr lang="nb-NO" baseline="0" dirty="0" err="1" smtClean="0"/>
              <a:t>frail</a:t>
            </a:r>
            <a:r>
              <a:rPr lang="nb-NO" baseline="0" dirty="0" smtClean="0"/>
              <a:t> status predikerer dødelighet, </a:t>
            </a:r>
            <a:r>
              <a:rPr lang="nb-NO" baseline="0" dirty="0" err="1" smtClean="0"/>
              <a:t>iADL</a:t>
            </a:r>
            <a:r>
              <a:rPr lang="nb-NO" baseline="0" dirty="0" smtClean="0"/>
              <a:t> og </a:t>
            </a:r>
            <a:r>
              <a:rPr lang="nb-NO" baseline="0" dirty="0" err="1" smtClean="0"/>
              <a:t>pADL</a:t>
            </a:r>
            <a:r>
              <a:rPr lang="nb-NO" baseline="0" dirty="0" smtClean="0"/>
              <a:t> svikt etter 9 år. </a:t>
            </a:r>
          </a:p>
          <a:p>
            <a:r>
              <a:rPr lang="nb-NO" baseline="0" dirty="0" smtClean="0"/>
              <a:t>Screening test for å avdekke personer som er i fare for å utvikle funksjonssvikt. </a:t>
            </a:r>
          </a:p>
          <a:p>
            <a:r>
              <a:rPr lang="nb-NO" baseline="0" dirty="0" smtClean="0"/>
              <a:t>Predikerer mortalitet i spesifikke populasjoner som er testet. Det trengs flere valideringsstudier med både hjemmeboende og hospitaliserte pasienter. </a:t>
            </a:r>
          </a:p>
          <a:p>
            <a:endParaRPr lang="nb-NO" dirty="0"/>
          </a:p>
        </p:txBody>
      </p:sp>
      <p:sp>
        <p:nvSpPr>
          <p:cNvPr id="4" name="Plassholder for lysbildenummer 3"/>
          <p:cNvSpPr>
            <a:spLocks noGrp="1"/>
          </p:cNvSpPr>
          <p:nvPr>
            <p:ph type="sldNum" sz="quarter" idx="10"/>
          </p:nvPr>
        </p:nvSpPr>
        <p:spPr/>
        <p:txBody>
          <a:bodyPr/>
          <a:lstStyle/>
          <a:p>
            <a:fld id="{DA5A50A7-628D-4129-B25A-32B9A06D2E58}" type="slidenum">
              <a:rPr lang="nb-NO" smtClean="0"/>
              <a:t>25</a:t>
            </a:fld>
            <a:endParaRPr lang="nb-NO"/>
          </a:p>
        </p:txBody>
      </p:sp>
    </p:spTree>
    <p:extLst>
      <p:ext uri="{BB962C8B-B14F-4D97-AF65-F5344CB8AC3E}">
        <p14:creationId xmlns:p14="http://schemas.microsoft.com/office/powerpoint/2010/main" val="1934679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Valid og reliabel, uavhengig</a:t>
            </a:r>
            <a:r>
              <a:rPr lang="nb-NO" baseline="0" dirty="0" smtClean="0"/>
              <a:t> </a:t>
            </a:r>
            <a:r>
              <a:rPr lang="nb-NO" baseline="0" dirty="0" err="1" smtClean="0"/>
              <a:t>predikotor</a:t>
            </a:r>
            <a:r>
              <a:rPr lang="nb-NO" baseline="0" dirty="0" smtClean="0"/>
              <a:t> for </a:t>
            </a:r>
            <a:r>
              <a:rPr lang="nb-NO" baseline="0" dirty="0" err="1" smtClean="0"/>
              <a:t>ueldige</a:t>
            </a:r>
            <a:r>
              <a:rPr lang="nb-NO" baseline="0" dirty="0" smtClean="0"/>
              <a:t> hendelser hos </a:t>
            </a:r>
            <a:r>
              <a:rPr lang="nb-NO" baseline="0" dirty="0" err="1" smtClean="0"/>
              <a:t>hjemmboende</a:t>
            </a:r>
            <a:r>
              <a:rPr lang="nb-NO" baseline="0" dirty="0" smtClean="0"/>
              <a:t>. Kan brukes både som screening og klinisk vurdering. </a:t>
            </a:r>
            <a:r>
              <a:rPr lang="nb-NO" baseline="0" dirty="0" err="1" smtClean="0"/>
              <a:t>Tendes</a:t>
            </a:r>
            <a:r>
              <a:rPr lang="nb-NO" baseline="0" dirty="0" smtClean="0"/>
              <a:t> til over-</a:t>
            </a:r>
            <a:r>
              <a:rPr lang="nb-NO" baseline="0" dirty="0" err="1" smtClean="0"/>
              <a:t>skreening</a:t>
            </a:r>
            <a:r>
              <a:rPr lang="nb-NO" baseline="0" dirty="0" smtClean="0"/>
              <a:t> i sykehuspopulasjoner med akutt </a:t>
            </a:r>
            <a:r>
              <a:rPr lang="nb-NO" baseline="0" dirty="0" err="1" smtClean="0"/>
              <a:t>inlagte</a:t>
            </a:r>
            <a:r>
              <a:rPr lang="nb-NO" baseline="0" dirty="0" smtClean="0"/>
              <a:t> pasienter. </a:t>
            </a:r>
            <a:endParaRPr lang="nb-NO" dirty="0"/>
          </a:p>
        </p:txBody>
      </p:sp>
      <p:sp>
        <p:nvSpPr>
          <p:cNvPr id="4" name="Plassholder for lysbildenummer 3"/>
          <p:cNvSpPr>
            <a:spLocks noGrp="1"/>
          </p:cNvSpPr>
          <p:nvPr>
            <p:ph type="sldNum" sz="quarter" idx="10"/>
          </p:nvPr>
        </p:nvSpPr>
        <p:spPr/>
        <p:txBody>
          <a:bodyPr/>
          <a:lstStyle/>
          <a:p>
            <a:fld id="{8D7BC768-BF97-4C88-98C9-E9804F169AB4}" type="slidenum">
              <a:rPr lang="nb-NO" smtClean="0"/>
              <a:t>26</a:t>
            </a:fld>
            <a:endParaRPr lang="nb-NO"/>
          </a:p>
        </p:txBody>
      </p:sp>
    </p:spTree>
    <p:extLst>
      <p:ext uri="{BB962C8B-B14F-4D97-AF65-F5344CB8AC3E}">
        <p14:creationId xmlns:p14="http://schemas.microsoft.com/office/powerpoint/2010/main" val="381972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Multidimensjonalt</a:t>
            </a:r>
            <a:r>
              <a:rPr lang="nb-NO" dirty="0" smtClean="0"/>
              <a:t> </a:t>
            </a:r>
            <a:r>
              <a:rPr lang="nb-NO" dirty="0" err="1" smtClean="0"/>
              <a:t>frailty</a:t>
            </a:r>
            <a:r>
              <a:rPr lang="nb-NO" dirty="0" smtClean="0"/>
              <a:t> instrument. Baserer seg på CGA. Totalt 63 </a:t>
            </a:r>
            <a:r>
              <a:rPr lang="nb-NO" dirty="0" err="1" smtClean="0"/>
              <a:t>items.Lav</a:t>
            </a:r>
            <a:r>
              <a:rPr lang="nb-NO" dirty="0" smtClean="0"/>
              <a:t> risk 0,0 – 0,33, moderat risiko 0,34 – 0,66 og alvorlig risiko 0,67 – 1. Utviklet</a:t>
            </a:r>
            <a:r>
              <a:rPr lang="nb-NO" baseline="0" dirty="0" smtClean="0"/>
              <a:t> og validert </a:t>
            </a:r>
            <a:r>
              <a:rPr lang="nb-NO" baseline="0" dirty="0" err="1" smtClean="0"/>
              <a:t>ppå</a:t>
            </a:r>
            <a:r>
              <a:rPr lang="nb-NO" baseline="0" dirty="0" smtClean="0"/>
              <a:t> forskjellige kohorter med </a:t>
            </a:r>
            <a:r>
              <a:rPr lang="nb-NO" baseline="0" dirty="0" err="1" smtClean="0"/>
              <a:t>ca</a:t>
            </a:r>
            <a:r>
              <a:rPr lang="nb-NO" baseline="0" dirty="0" smtClean="0"/>
              <a:t> 800 pas i hver kohort. Sykehusinnlagte pasienter. </a:t>
            </a:r>
            <a:endParaRPr lang="nb-NO" dirty="0" smtClean="0"/>
          </a:p>
          <a:p>
            <a:r>
              <a:rPr lang="nb-NO" dirty="0" smtClean="0"/>
              <a:t>Utviklet for bruk på sykehus. 79,2 år</a:t>
            </a:r>
          </a:p>
          <a:p>
            <a:r>
              <a:rPr lang="nb-NO" dirty="0" smtClean="0"/>
              <a:t>Viser høyere prediktiv evne når</a:t>
            </a:r>
            <a:r>
              <a:rPr lang="nb-NO" baseline="0" dirty="0" smtClean="0"/>
              <a:t> det gjelder komplikasjoner. </a:t>
            </a:r>
            <a:endParaRPr lang="nb-NO" dirty="0"/>
          </a:p>
        </p:txBody>
      </p:sp>
      <p:sp>
        <p:nvSpPr>
          <p:cNvPr id="4" name="Plassholder for lysbildenummer 3"/>
          <p:cNvSpPr>
            <a:spLocks noGrp="1"/>
          </p:cNvSpPr>
          <p:nvPr>
            <p:ph type="sldNum" sz="quarter" idx="10"/>
          </p:nvPr>
        </p:nvSpPr>
        <p:spPr/>
        <p:txBody>
          <a:bodyPr/>
          <a:lstStyle/>
          <a:p>
            <a:fld id="{8D7BC768-BF97-4C88-98C9-E9804F169AB4}" type="slidenum">
              <a:rPr lang="nb-NO" smtClean="0"/>
              <a:t>27</a:t>
            </a:fld>
            <a:endParaRPr lang="nb-NO"/>
          </a:p>
        </p:txBody>
      </p:sp>
    </p:spTree>
    <p:extLst>
      <p:ext uri="{BB962C8B-B14F-4D97-AF65-F5344CB8AC3E}">
        <p14:creationId xmlns:p14="http://schemas.microsoft.com/office/powerpoint/2010/main" val="625937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TFI – spørreskjema – selv rapportering, 15 domener, &gt;= 5 </a:t>
            </a:r>
            <a:r>
              <a:rPr lang="nb-NO" dirty="0" err="1" smtClean="0"/>
              <a:t>frailty</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PRISMA-7 - &gt;= 3 </a:t>
            </a:r>
            <a:r>
              <a:rPr lang="nb-NO" dirty="0" err="1" smtClean="0"/>
              <a:t>frailty</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The Groningen </a:t>
            </a:r>
            <a:r>
              <a:rPr lang="nb-NO" dirty="0" err="1" smtClean="0"/>
              <a:t>Frailty</a:t>
            </a:r>
            <a:r>
              <a:rPr lang="nb-NO" dirty="0" smtClean="0"/>
              <a:t> </a:t>
            </a:r>
            <a:r>
              <a:rPr lang="nb-NO" dirty="0" err="1" smtClean="0"/>
              <a:t>Indicator</a:t>
            </a:r>
            <a:r>
              <a:rPr lang="nb-NO" dirty="0" smtClean="0"/>
              <a:t> – Nederland, 15 selv</a:t>
            </a:r>
            <a:r>
              <a:rPr lang="nb-NO" baseline="0" dirty="0" smtClean="0"/>
              <a:t> rapporterende tema, skåring, spektrum fra 0 (frisk og selvhjulpen) til 15 (komplett funksjonssvikt). &gt;= 4 indikasjon på </a:t>
            </a:r>
            <a:r>
              <a:rPr lang="nb-NO" baseline="0" dirty="0" err="1" smtClean="0"/>
              <a:t>frailty</a:t>
            </a:r>
            <a:r>
              <a:rPr lang="nb-NO" baseline="0" dirty="0" smtClean="0"/>
              <a:t>. Brukes i 2-steps prosess i Nederland. Første skritt FI basert på tilgjengelige journaldata – del 2 GFI</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smtClean="0"/>
              <a:t>Sherbrook</a:t>
            </a:r>
            <a:r>
              <a:rPr lang="nb-NO" dirty="0" smtClean="0"/>
              <a:t> postal </a:t>
            </a:r>
            <a:r>
              <a:rPr lang="nb-NO" dirty="0" err="1" smtClean="0"/>
              <a:t>questionaire</a:t>
            </a:r>
            <a:r>
              <a:rPr lang="nb-NO" dirty="0" smtClean="0"/>
              <a:t> (SPQ):</a:t>
            </a:r>
            <a:r>
              <a:rPr lang="nb-NO" baseline="0" dirty="0" smtClean="0"/>
              <a:t> 6 ja/nei spørsmål, &gt;= 2 </a:t>
            </a:r>
            <a:r>
              <a:rPr lang="nb-NO" baseline="0" dirty="0" err="1" smtClean="0"/>
              <a:t>frailty</a:t>
            </a: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Gérontopôle</a:t>
            </a:r>
            <a:r>
              <a:rPr lang="en-US" dirty="0" smtClean="0"/>
              <a:t> Frailty Screening Tool (GFST): 6 </a:t>
            </a:r>
            <a:r>
              <a:rPr lang="en-US" dirty="0" err="1" smtClean="0"/>
              <a:t>spørsmål</a:t>
            </a:r>
            <a:r>
              <a:rPr lang="en-US" dirty="0" smtClean="0"/>
              <a:t> med 3 </a:t>
            </a:r>
            <a:r>
              <a:rPr lang="en-US" dirty="0" err="1" smtClean="0"/>
              <a:t>svar</a:t>
            </a:r>
            <a:r>
              <a:rPr lang="en-US" dirty="0" smtClean="0"/>
              <a:t> alternative. </a:t>
            </a:r>
            <a:r>
              <a:rPr lang="en-US" dirty="0" err="1" smtClean="0"/>
              <a:t>Selvutfylling</a:t>
            </a:r>
            <a:r>
              <a:rPr lang="en-US" dirty="0" smtClean="0"/>
              <a:t>. </a:t>
            </a:r>
            <a:r>
              <a:rPr lang="en-US" dirty="0" err="1" smtClean="0"/>
              <a:t>Så</a:t>
            </a:r>
            <a:r>
              <a:rPr lang="en-US" dirty="0" smtClean="0"/>
              <a:t> </a:t>
            </a:r>
            <a:r>
              <a:rPr lang="en-US" dirty="0" err="1" smtClean="0"/>
              <a:t>klinisk</a:t>
            </a:r>
            <a:r>
              <a:rPr lang="en-US" dirty="0" smtClean="0"/>
              <a:t> </a:t>
            </a:r>
            <a:r>
              <a:rPr lang="en-US" dirty="0" err="1" smtClean="0"/>
              <a:t>vurdering</a:t>
            </a:r>
            <a:r>
              <a:rPr lang="en-US" dirty="0" smtClean="0"/>
              <a:t> </a:t>
            </a:r>
            <a:r>
              <a:rPr lang="en-US" dirty="0" err="1" smtClean="0"/>
              <a:t>av</a:t>
            </a:r>
            <a:r>
              <a:rPr lang="en-US" dirty="0" smtClean="0"/>
              <a:t> </a:t>
            </a:r>
            <a:r>
              <a:rPr lang="en-US" dirty="0" err="1" smtClean="0"/>
              <a:t>lege</a:t>
            </a:r>
            <a:r>
              <a:rPr lang="en-US" dirty="0" smtClean="0"/>
              <a:t> – </a:t>
            </a:r>
            <a:r>
              <a:rPr lang="en-US" dirty="0" err="1" smtClean="0"/>
              <a:t>tror</a:t>
            </a:r>
            <a:r>
              <a:rPr lang="en-US" dirty="0" smtClean="0"/>
              <a:t> du </a:t>
            </a:r>
            <a:r>
              <a:rPr lang="en-US" dirty="0" err="1" smtClean="0"/>
              <a:t>personen</a:t>
            </a:r>
            <a:r>
              <a:rPr lang="en-US" dirty="0" smtClean="0"/>
              <a:t> </a:t>
            </a:r>
            <a:r>
              <a:rPr lang="en-US" dirty="0" err="1" smtClean="0"/>
              <a:t>er</a:t>
            </a:r>
            <a:r>
              <a:rPr lang="en-US" dirty="0" smtClean="0"/>
              <a:t> </a:t>
            </a:r>
            <a:r>
              <a:rPr lang="en-US" dirty="0" err="1" smtClean="0"/>
              <a:t>skrøpelig</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smtClean="0"/>
              <a:t>Kihon</a:t>
            </a:r>
            <a:r>
              <a:rPr lang="nb-NO" dirty="0" smtClean="0"/>
              <a:t> </a:t>
            </a:r>
            <a:r>
              <a:rPr lang="nb-NO" dirty="0" err="1" smtClean="0"/>
              <a:t>Check</a:t>
            </a:r>
            <a:r>
              <a:rPr lang="nb-NO" dirty="0" smtClean="0"/>
              <a:t>-list (KCL): utviklet i Japan, 25 deler,</a:t>
            </a:r>
            <a:r>
              <a:rPr lang="nb-NO" baseline="0" dirty="0" smtClean="0"/>
              <a:t> predikerer funksjonssvikt hos hjemmeboende i Japan. </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smtClean="0"/>
              <a:t>Electroniske</a:t>
            </a:r>
            <a:r>
              <a:rPr lang="nb-NO" dirty="0" smtClean="0"/>
              <a:t> verktøy: </a:t>
            </a:r>
          </a:p>
          <a:p>
            <a:r>
              <a:rPr lang="nb-NO" dirty="0" err="1" smtClean="0"/>
              <a:t>Electronical</a:t>
            </a:r>
            <a:r>
              <a:rPr lang="nb-NO" dirty="0" smtClean="0"/>
              <a:t> </a:t>
            </a:r>
            <a:r>
              <a:rPr lang="nb-NO" dirty="0" err="1" smtClean="0"/>
              <a:t>Frailty</a:t>
            </a:r>
            <a:r>
              <a:rPr lang="nb-NO" dirty="0" smtClean="0"/>
              <a:t> Index (</a:t>
            </a:r>
            <a:r>
              <a:rPr lang="nb-NO" dirty="0" err="1" smtClean="0"/>
              <a:t>eFI</a:t>
            </a:r>
            <a:r>
              <a:rPr lang="nb-NO" dirty="0" smtClean="0"/>
              <a:t>)</a:t>
            </a:r>
          </a:p>
          <a:p>
            <a:r>
              <a:rPr lang="nb-NO" dirty="0" smtClean="0"/>
              <a:t>Hospital </a:t>
            </a:r>
            <a:r>
              <a:rPr lang="nb-NO" dirty="0" err="1" smtClean="0"/>
              <a:t>Frailty</a:t>
            </a:r>
            <a:r>
              <a:rPr lang="nb-NO" dirty="0" smtClean="0"/>
              <a:t> Risk Score (HFRS)</a:t>
            </a:r>
          </a:p>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8D7BC768-BF97-4C88-98C9-E9804F169AB4}" type="slidenum">
              <a:rPr lang="nb-NO" smtClean="0"/>
              <a:t>29</a:t>
            </a:fld>
            <a:endParaRPr lang="nb-NO"/>
          </a:p>
        </p:txBody>
      </p:sp>
    </p:spTree>
    <p:extLst>
      <p:ext uri="{BB962C8B-B14F-4D97-AF65-F5344CB8AC3E}">
        <p14:creationId xmlns:p14="http://schemas.microsoft.com/office/powerpoint/2010/main" val="387146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smtClean="0">
                <a:latin typeface="Times New Roman" panose="02020603050405020304" pitchFamily="18" charset="0"/>
                <a:ea typeface="ＭＳ Ｐゴシック" panose="020B0600070205080204" pitchFamily="34" charset="-128"/>
              </a:rPr>
              <a:t>9 kohort studier 1986-2000. </a:t>
            </a:r>
            <a:r>
              <a:rPr lang="nb-NO" altLang="nb-NO" dirty="0" err="1" smtClean="0">
                <a:latin typeface="Times New Roman" panose="02020603050405020304" pitchFamily="18" charset="0"/>
                <a:ea typeface="ＭＳ Ｐゴシック" panose="020B0600070205080204" pitchFamily="34" charset="-128"/>
              </a:rPr>
              <a:t>ca</a:t>
            </a:r>
            <a:r>
              <a:rPr lang="nb-NO" altLang="nb-NO" dirty="0" smtClean="0">
                <a:latin typeface="Times New Roman" panose="02020603050405020304" pitchFamily="18" charset="0"/>
                <a:ea typeface="ＭＳ Ｐゴシック" panose="020B0600070205080204" pitchFamily="34" charset="-128"/>
              </a:rPr>
              <a:t> 35000 personer. Hjemmeboende eldre &gt;65år. Baseline ganghastighet. Fulgt i 6-21år</a:t>
            </a:r>
          </a:p>
          <a:p>
            <a:r>
              <a:rPr lang="nb-NO" altLang="nb-NO" dirty="0" err="1" smtClean="0">
                <a:latin typeface="Times New Roman" panose="02020603050405020304" pitchFamily="18" charset="0"/>
                <a:ea typeface="ＭＳ Ｐゴシック" panose="020B0600070205080204" pitchFamily="34" charset="-128"/>
              </a:rPr>
              <a:t>Gjsnittsalder</a:t>
            </a:r>
            <a:r>
              <a:rPr lang="nb-NO" altLang="nb-NO" dirty="0" smtClean="0">
                <a:latin typeface="Times New Roman" panose="02020603050405020304" pitchFamily="18" charset="0"/>
                <a:ea typeface="ＭＳ Ｐゴシック" panose="020B0600070205080204" pitchFamily="34" charset="-128"/>
              </a:rPr>
              <a:t> 74 år, 60% kvinner, 80%hvite, gjennomsnittlig ganghastighet 0,92 </a:t>
            </a:r>
            <a:r>
              <a:rPr lang="nb-NO" altLang="nb-NO" dirty="0" err="1" smtClean="0">
                <a:latin typeface="Times New Roman" panose="02020603050405020304" pitchFamily="18" charset="0"/>
                <a:ea typeface="ＭＳ Ｐゴシック" panose="020B0600070205080204" pitchFamily="34" charset="-128"/>
              </a:rPr>
              <a:t>m/s</a:t>
            </a:r>
            <a:endParaRPr lang="nb-NO" altLang="nb-NO" dirty="0" smtClean="0">
              <a:latin typeface="Times New Roman" panose="02020603050405020304" pitchFamily="18" charset="0"/>
              <a:ea typeface="ＭＳ Ｐゴシック" panose="020B0600070205080204" pitchFamily="34" charset="-128"/>
            </a:endParaRPr>
          </a:p>
          <a:p>
            <a:r>
              <a:rPr lang="nb-NO" altLang="nb-NO" dirty="0" smtClean="0">
                <a:latin typeface="Times New Roman" panose="02020603050405020304" pitchFamily="18" charset="0"/>
                <a:ea typeface="ＭＳ Ｐゴシック" panose="020B0600070205080204" pitchFamily="34" charset="-128"/>
              </a:rPr>
              <a:t>17500 dødsfall</a:t>
            </a:r>
          </a:p>
          <a:p>
            <a:r>
              <a:rPr lang="nb-NO" altLang="nb-NO" dirty="0" smtClean="0">
                <a:latin typeface="Times New Roman" panose="02020603050405020304" pitchFamily="18" charset="0"/>
                <a:ea typeface="ＭＳ Ｐゴシック" panose="020B0600070205080204" pitchFamily="34" charset="-128"/>
              </a:rPr>
              <a:t>5 års overlevelse 85%, 10 års overlevelse 60%</a:t>
            </a:r>
          </a:p>
          <a:p>
            <a:r>
              <a:rPr lang="nb-NO" altLang="nb-NO" dirty="0" err="1" smtClean="0">
                <a:latin typeface="Times New Roman" panose="02020603050405020304" pitchFamily="18" charset="0"/>
                <a:ea typeface="ＭＳ Ｐゴシック" panose="020B0600070205080204" pitchFamily="34" charset="-128"/>
              </a:rPr>
              <a:t>Studenski</a:t>
            </a:r>
            <a:r>
              <a:rPr lang="nb-NO" altLang="nb-NO" dirty="0" smtClean="0">
                <a:latin typeface="Times New Roman" panose="02020603050405020304" pitchFamily="18" charset="0"/>
                <a:ea typeface="ＭＳ Ｐゴシック" panose="020B0600070205080204" pitchFamily="34" charset="-128"/>
              </a:rPr>
              <a:t> JAMA 2011</a:t>
            </a:r>
          </a:p>
          <a:p>
            <a:endParaRPr lang="nb-NO" dirty="0"/>
          </a:p>
        </p:txBody>
      </p:sp>
      <p:sp>
        <p:nvSpPr>
          <p:cNvPr id="4" name="Plassholder for lysbildenummer 3"/>
          <p:cNvSpPr>
            <a:spLocks noGrp="1"/>
          </p:cNvSpPr>
          <p:nvPr>
            <p:ph type="sldNum" sz="quarter" idx="10"/>
          </p:nvPr>
        </p:nvSpPr>
        <p:spPr/>
        <p:txBody>
          <a:bodyPr/>
          <a:lstStyle/>
          <a:p>
            <a:fld id="{8D7BC768-BF97-4C88-98C9-E9804F169AB4}" type="slidenum">
              <a:rPr lang="nb-NO" smtClean="0"/>
              <a:t>30</a:t>
            </a:fld>
            <a:endParaRPr lang="nb-NO"/>
          </a:p>
        </p:txBody>
      </p:sp>
    </p:spTree>
    <p:extLst>
      <p:ext uri="{BB962C8B-B14F-4D97-AF65-F5344CB8AC3E}">
        <p14:creationId xmlns:p14="http://schemas.microsoft.com/office/powerpoint/2010/main" val="1956125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ROC kurver. </a:t>
            </a:r>
            <a:r>
              <a:rPr lang="nb-NO" dirty="0" err="1" smtClean="0"/>
              <a:t>Fried</a:t>
            </a:r>
            <a:r>
              <a:rPr lang="nb-NO" dirty="0" smtClean="0"/>
              <a:t> øverst</a:t>
            </a:r>
            <a:r>
              <a:rPr lang="nb-NO" baseline="0" dirty="0" smtClean="0"/>
              <a:t> FI nederst. Studie i Colombia. </a:t>
            </a:r>
            <a:r>
              <a:rPr lang="en-US" dirty="0" smtClean="0"/>
              <a:t>The SPPB test, which includes balance, walking and rising from a chair tasks, proved to be useful for predicting geriatric syndromes (i.e., falls, mild dementia, subjective cognitive complaints and low grip strength) and could be a complementary tool in clinical practice for physical frailty detection in community dwelling older adults. So these findings emphasize the necessity of a longitudinal study to compare how different cut-offs of this performance measurement predict geriatric syndromes onset and mortality among populations from low- and high-income countries</a:t>
            </a:r>
            <a:endParaRPr lang="nb-NO" dirty="0"/>
          </a:p>
        </p:txBody>
      </p:sp>
      <p:sp>
        <p:nvSpPr>
          <p:cNvPr id="4" name="Plassholder for lysbildenummer 3"/>
          <p:cNvSpPr>
            <a:spLocks noGrp="1"/>
          </p:cNvSpPr>
          <p:nvPr>
            <p:ph type="sldNum" sz="quarter" idx="10"/>
          </p:nvPr>
        </p:nvSpPr>
        <p:spPr/>
        <p:txBody>
          <a:bodyPr/>
          <a:lstStyle/>
          <a:p>
            <a:fld id="{8D7BC768-BF97-4C88-98C9-E9804F169AB4}" type="slidenum">
              <a:rPr lang="nb-NO" smtClean="0"/>
              <a:t>32</a:t>
            </a:fld>
            <a:endParaRPr lang="nb-NO"/>
          </a:p>
        </p:txBody>
      </p:sp>
    </p:spTree>
    <p:extLst>
      <p:ext uri="{BB962C8B-B14F-4D97-AF65-F5344CB8AC3E}">
        <p14:creationId xmlns:p14="http://schemas.microsoft.com/office/powerpoint/2010/main" val="3623826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CGA «gullstandard» for utredning av </a:t>
            </a:r>
            <a:r>
              <a:rPr lang="nb-NO" dirty="0" err="1" smtClean="0"/>
              <a:t>frailty</a:t>
            </a:r>
            <a:r>
              <a:rPr lang="nb-NO" dirty="0" smtClean="0"/>
              <a:t>. </a:t>
            </a:r>
            <a:r>
              <a:rPr lang="nb-NO" dirty="0" err="1" smtClean="0"/>
              <a:t>Limitations</a:t>
            </a:r>
            <a:r>
              <a:rPr lang="nb-NO" dirty="0" smtClean="0"/>
              <a:t> time and </a:t>
            </a:r>
            <a:r>
              <a:rPr lang="nb-NO" dirty="0" err="1" smtClean="0"/>
              <a:t>expertise</a:t>
            </a:r>
            <a:r>
              <a:rPr lang="nb-NO" dirty="0" smtClean="0"/>
              <a:t> </a:t>
            </a:r>
            <a:r>
              <a:rPr lang="nb-NO" dirty="0" err="1" smtClean="0"/>
              <a:t>needed</a:t>
            </a:r>
            <a:endParaRPr lang="nb-NO" dirty="0"/>
          </a:p>
        </p:txBody>
      </p:sp>
      <p:sp>
        <p:nvSpPr>
          <p:cNvPr id="4" name="Plassholder for lysbildenummer 3"/>
          <p:cNvSpPr>
            <a:spLocks noGrp="1"/>
          </p:cNvSpPr>
          <p:nvPr>
            <p:ph type="sldNum" sz="quarter" idx="10"/>
          </p:nvPr>
        </p:nvSpPr>
        <p:spPr/>
        <p:txBody>
          <a:bodyPr/>
          <a:lstStyle/>
          <a:p>
            <a:fld id="{8D7BC768-BF97-4C88-98C9-E9804F169AB4}" type="slidenum">
              <a:rPr lang="nb-NO" smtClean="0"/>
              <a:t>33</a:t>
            </a:fld>
            <a:endParaRPr lang="nb-NO"/>
          </a:p>
        </p:txBody>
      </p:sp>
    </p:spTree>
    <p:extLst>
      <p:ext uri="{BB962C8B-B14F-4D97-AF65-F5344CB8AC3E}">
        <p14:creationId xmlns:p14="http://schemas.microsoft.com/office/powerpoint/2010/main" val="27527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CBR consensus </a:t>
            </a:r>
            <a:r>
              <a:rPr lang="nb-NO" dirty="0" err="1" smtClean="0"/>
              <a:t>based</a:t>
            </a:r>
            <a:r>
              <a:rPr lang="nb-NO" dirty="0" smtClean="0"/>
              <a:t> </a:t>
            </a:r>
            <a:r>
              <a:rPr lang="nb-NO" dirty="0" err="1" smtClean="0"/>
              <a:t>recomodation</a:t>
            </a:r>
            <a:endParaRPr lang="nb-NO" dirty="0"/>
          </a:p>
        </p:txBody>
      </p:sp>
      <p:sp>
        <p:nvSpPr>
          <p:cNvPr id="4" name="Plassholder for lysbildenummer 3"/>
          <p:cNvSpPr>
            <a:spLocks noGrp="1"/>
          </p:cNvSpPr>
          <p:nvPr>
            <p:ph type="sldNum" sz="quarter" idx="10"/>
          </p:nvPr>
        </p:nvSpPr>
        <p:spPr/>
        <p:txBody>
          <a:bodyPr/>
          <a:lstStyle/>
          <a:p>
            <a:fld id="{8D7BC768-BF97-4C88-98C9-E9804F169AB4}" type="slidenum">
              <a:rPr lang="nb-NO" smtClean="0"/>
              <a:t>38</a:t>
            </a:fld>
            <a:endParaRPr lang="nb-NO"/>
          </a:p>
        </p:txBody>
      </p:sp>
    </p:spTree>
    <p:extLst>
      <p:ext uri="{BB962C8B-B14F-4D97-AF65-F5344CB8AC3E}">
        <p14:creationId xmlns:p14="http://schemas.microsoft.com/office/powerpoint/2010/main" val="372486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 har i</a:t>
            </a:r>
            <a:r>
              <a:rPr lang="nb-NO" baseline="0" dirty="0" smtClean="0"/>
              <a:t> tillegg </a:t>
            </a:r>
            <a:r>
              <a:rPr lang="nb-NO" baseline="0" dirty="0" err="1" smtClean="0"/>
              <a:t>cognitive</a:t>
            </a:r>
            <a:r>
              <a:rPr lang="nb-NO" baseline="0" dirty="0" smtClean="0"/>
              <a:t> </a:t>
            </a:r>
            <a:r>
              <a:rPr lang="nb-NO" baseline="0" dirty="0" err="1" smtClean="0"/>
              <a:t>frialty</a:t>
            </a:r>
            <a:r>
              <a:rPr lang="nb-NO" baseline="0" dirty="0" smtClean="0"/>
              <a:t>, </a:t>
            </a:r>
            <a:r>
              <a:rPr lang="nb-NO" baseline="0" dirty="0" err="1" smtClean="0"/>
              <a:t>social</a:t>
            </a:r>
            <a:r>
              <a:rPr lang="nb-NO" baseline="0" dirty="0" smtClean="0"/>
              <a:t> </a:t>
            </a:r>
            <a:r>
              <a:rPr lang="nb-NO" baseline="0" dirty="0" err="1" smtClean="0"/>
              <a:t>frailty</a:t>
            </a:r>
            <a:r>
              <a:rPr lang="nb-NO" baseline="0" dirty="0" smtClean="0"/>
              <a:t>, </a:t>
            </a:r>
            <a:r>
              <a:rPr lang="nb-NO" baseline="0" dirty="0" err="1" smtClean="0"/>
              <a:t>nutritional</a:t>
            </a:r>
            <a:r>
              <a:rPr lang="nb-NO" baseline="0" dirty="0" smtClean="0"/>
              <a:t> </a:t>
            </a:r>
            <a:r>
              <a:rPr lang="nb-NO" baseline="0" dirty="0" err="1" smtClean="0"/>
              <a:t>frailty</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8D7BC768-BF97-4C88-98C9-E9804F169AB4}" type="slidenum">
              <a:rPr lang="nb-NO" smtClean="0"/>
              <a:t>4</a:t>
            </a:fld>
            <a:endParaRPr lang="nb-NO"/>
          </a:p>
        </p:txBody>
      </p:sp>
    </p:spTree>
    <p:extLst>
      <p:ext uri="{BB962C8B-B14F-4D97-AF65-F5344CB8AC3E}">
        <p14:creationId xmlns:p14="http://schemas.microsoft.com/office/powerpoint/2010/main" val="1570841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Større forbruk av både primær og spesialisthelsetjeneste</a:t>
            </a:r>
          </a:p>
          <a:p>
            <a:r>
              <a:rPr lang="nb-NO" dirty="0" smtClean="0"/>
              <a:t>Økende med økende grad av </a:t>
            </a:r>
            <a:r>
              <a:rPr lang="nb-NO" dirty="0" err="1" smtClean="0"/>
              <a:t>frailty</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8D7BC768-BF97-4C88-98C9-E9804F169AB4}" type="slidenum">
              <a:rPr lang="nb-NO" smtClean="0"/>
              <a:t>39</a:t>
            </a:fld>
            <a:endParaRPr lang="nb-NO"/>
          </a:p>
        </p:txBody>
      </p:sp>
    </p:spTree>
    <p:extLst>
      <p:ext uri="{BB962C8B-B14F-4D97-AF65-F5344CB8AC3E}">
        <p14:creationId xmlns:p14="http://schemas.microsoft.com/office/powerpoint/2010/main" val="83109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Et klinisk syndrom. Ikke det samme</a:t>
            </a:r>
            <a:r>
              <a:rPr lang="nb-NO" baseline="0" dirty="0" smtClean="0"/>
              <a:t> som funksjonssvikt. </a:t>
            </a:r>
            <a:r>
              <a:rPr lang="nb-NO" dirty="0" smtClean="0"/>
              <a:t>Utmattelse, redusert ganghastighet,</a:t>
            </a:r>
            <a:r>
              <a:rPr lang="nb-NO" baseline="0" dirty="0" smtClean="0"/>
              <a:t> redusert fysisk aktivitetsnivå, redusert kraft Ved etablert </a:t>
            </a:r>
            <a:r>
              <a:rPr lang="nb-NO" baseline="0" dirty="0" err="1" smtClean="0"/>
              <a:t>frailty</a:t>
            </a:r>
            <a:r>
              <a:rPr lang="nb-NO" baseline="0" dirty="0" smtClean="0"/>
              <a:t> vanlig med geriatriske syndromer: fall, </a:t>
            </a:r>
            <a:r>
              <a:rPr lang="nb-NO" baseline="0" dirty="0" err="1" smtClean="0"/>
              <a:t>incontinence</a:t>
            </a:r>
            <a:r>
              <a:rPr lang="nb-NO" baseline="0" dirty="0" smtClean="0"/>
              <a:t>, funksjonssvikt, trykksår, kognitiv svikt og delirium. </a:t>
            </a:r>
            <a:r>
              <a:rPr lang="en-US" dirty="0" smtClean="0"/>
              <a:t>functions that require integration of higher order cortical processing, such as staying upright, maintaining balance and walking, are more likely to fail, resulting in falls or delirium. It therefore seems particularly worthwhile to measure mobility and balance as a means of knowing whether acutely ill older people who are frail are recovering from their illness or becoming more ill. Finally, we must do our field justice. This comes from</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8D7BC768-BF97-4C88-98C9-E9804F169AB4}" type="slidenum">
              <a:rPr lang="nb-NO" smtClean="0"/>
              <a:t>5</a:t>
            </a:fld>
            <a:endParaRPr lang="nb-NO"/>
          </a:p>
        </p:txBody>
      </p:sp>
    </p:spTree>
    <p:extLst>
      <p:ext uri="{BB962C8B-B14F-4D97-AF65-F5344CB8AC3E}">
        <p14:creationId xmlns:p14="http://schemas.microsoft.com/office/powerpoint/2010/main" val="88642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Innflammaging</a:t>
            </a:r>
            <a:r>
              <a:rPr lang="nb-NO" dirty="0" smtClean="0"/>
              <a:t>: </a:t>
            </a:r>
            <a:r>
              <a:rPr lang="nb-NO" dirty="0" err="1" smtClean="0"/>
              <a:t>Lavgradig</a:t>
            </a:r>
            <a:r>
              <a:rPr lang="nb-NO" dirty="0" smtClean="0"/>
              <a:t> kronisk inflammasjon (samme mekanisme som driver aldring og skrøpelighet?)</a:t>
            </a:r>
          </a:p>
          <a:p>
            <a:r>
              <a:rPr lang="nb-NO" dirty="0" smtClean="0"/>
              <a:t>Økt andel proinflammatoriske cytokiner (IL 6, TNF A og CRP) og </a:t>
            </a:r>
            <a:r>
              <a:rPr lang="nb-NO" dirty="0" err="1" smtClean="0"/>
              <a:t>leucocytose</a:t>
            </a:r>
            <a:endParaRPr lang="nb-NO" dirty="0" smtClean="0"/>
          </a:p>
          <a:p>
            <a:r>
              <a:rPr lang="nb-NO" dirty="0" smtClean="0"/>
              <a:t>Fører til katabolisme </a:t>
            </a:r>
          </a:p>
          <a:p>
            <a:r>
              <a:rPr lang="nb-NO" dirty="0" smtClean="0"/>
              <a:t>Reduksjon av næringsinntak, utvikling av </a:t>
            </a:r>
            <a:r>
              <a:rPr lang="nb-NO" dirty="0" err="1" smtClean="0"/>
              <a:t>sarkopeni</a:t>
            </a:r>
            <a:r>
              <a:rPr lang="nb-NO" dirty="0" smtClean="0"/>
              <a:t> og reduksjon av fettvev</a:t>
            </a:r>
          </a:p>
          <a:p>
            <a:endParaRPr lang="nb-NO" dirty="0"/>
          </a:p>
        </p:txBody>
      </p:sp>
      <p:sp>
        <p:nvSpPr>
          <p:cNvPr id="4" name="Plassholder for lysbildenummer 3"/>
          <p:cNvSpPr>
            <a:spLocks noGrp="1"/>
          </p:cNvSpPr>
          <p:nvPr>
            <p:ph type="sldNum" sz="quarter" idx="10"/>
          </p:nvPr>
        </p:nvSpPr>
        <p:spPr/>
        <p:txBody>
          <a:bodyPr/>
          <a:lstStyle/>
          <a:p>
            <a:fld id="{8D7BC768-BF97-4C88-98C9-E9804F169AB4}" type="slidenum">
              <a:rPr lang="nb-NO" smtClean="0"/>
              <a:t>6</a:t>
            </a:fld>
            <a:endParaRPr lang="nb-NO"/>
          </a:p>
        </p:txBody>
      </p:sp>
    </p:spTree>
    <p:extLst>
      <p:ext uri="{BB962C8B-B14F-4D97-AF65-F5344CB8AC3E}">
        <p14:creationId xmlns:p14="http://schemas.microsoft.com/office/powerpoint/2010/main" val="3086907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11 % av befolkningen</a:t>
            </a:r>
          </a:p>
          <a:p>
            <a:r>
              <a:rPr lang="nb-NO" dirty="0" smtClean="0"/>
              <a:t>Risikofaktorer: </a:t>
            </a:r>
          </a:p>
          <a:p>
            <a:pPr lvl="1"/>
            <a:r>
              <a:rPr lang="nb-NO" dirty="0" smtClean="0"/>
              <a:t>Alder, kvinner, lav utdannelse, dårlig økonomi, etniske minoriteter</a:t>
            </a:r>
          </a:p>
          <a:p>
            <a:r>
              <a:rPr lang="nb-NO" dirty="0" smtClean="0"/>
              <a:t>Subpopulasjoner:</a:t>
            </a:r>
          </a:p>
          <a:p>
            <a:pPr lvl="1"/>
            <a:r>
              <a:rPr lang="nb-NO" dirty="0" smtClean="0"/>
              <a:t>Sykehjem 53 %</a:t>
            </a:r>
          </a:p>
          <a:p>
            <a:pPr lvl="1"/>
            <a:r>
              <a:rPr lang="nb-NO" dirty="0" smtClean="0"/>
              <a:t>Kronisk nyresvikt 37 %</a:t>
            </a:r>
          </a:p>
          <a:p>
            <a:pPr lvl="1"/>
            <a:r>
              <a:rPr lang="nb-NO" dirty="0" smtClean="0"/>
              <a:t>Hematologisk sykdom og kreft 42 %</a:t>
            </a:r>
          </a:p>
          <a:p>
            <a:endParaRPr lang="nb-NO" dirty="0"/>
          </a:p>
        </p:txBody>
      </p:sp>
      <p:sp>
        <p:nvSpPr>
          <p:cNvPr id="4" name="Plassholder for lysbildenummer 3"/>
          <p:cNvSpPr>
            <a:spLocks noGrp="1"/>
          </p:cNvSpPr>
          <p:nvPr>
            <p:ph type="sldNum" sz="quarter" idx="10"/>
          </p:nvPr>
        </p:nvSpPr>
        <p:spPr/>
        <p:txBody>
          <a:bodyPr/>
          <a:lstStyle/>
          <a:p>
            <a:fld id="{A0C287E1-E71E-4F4F-A6B6-B8AD52553F81}" type="slidenum">
              <a:rPr lang="nb-NO" smtClean="0"/>
              <a:t>9</a:t>
            </a:fld>
            <a:endParaRPr lang="nb-NO"/>
          </a:p>
        </p:txBody>
      </p:sp>
    </p:spTree>
    <p:extLst>
      <p:ext uri="{BB962C8B-B14F-4D97-AF65-F5344CB8AC3E}">
        <p14:creationId xmlns:p14="http://schemas.microsoft.com/office/powerpoint/2010/main" val="421752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Validert i 5317 pasienter, </a:t>
            </a:r>
            <a:r>
              <a:rPr lang="nb-NO" dirty="0" err="1" smtClean="0"/>
              <a:t>community</a:t>
            </a:r>
            <a:r>
              <a:rPr lang="nb-NO" dirty="0" smtClean="0"/>
              <a:t> </a:t>
            </a:r>
            <a:r>
              <a:rPr lang="nb-NO" dirty="0" err="1" smtClean="0"/>
              <a:t>dwelling</a:t>
            </a:r>
            <a:r>
              <a:rPr lang="nb-NO" dirty="0" smtClean="0"/>
              <a:t> &gt; 65 år. The </a:t>
            </a:r>
            <a:r>
              <a:rPr lang="nb-NO" dirty="0" err="1" smtClean="0"/>
              <a:t>cardiovaskular</a:t>
            </a:r>
            <a:r>
              <a:rPr lang="nb-NO" baseline="0" dirty="0" smtClean="0"/>
              <a:t> Health </a:t>
            </a:r>
            <a:r>
              <a:rPr lang="nb-NO" baseline="0" dirty="0" err="1" smtClean="0"/>
              <a:t>Study</a:t>
            </a:r>
            <a:r>
              <a:rPr lang="nb-NO" baseline="0" dirty="0" smtClean="0"/>
              <a:t>, CHS Index. Ikke </a:t>
            </a:r>
            <a:r>
              <a:rPr lang="nb-NO" baseline="0" dirty="0" err="1" smtClean="0"/>
              <a:t>psykosoiale</a:t>
            </a:r>
            <a:r>
              <a:rPr lang="nb-NO" baseline="0" dirty="0" smtClean="0"/>
              <a:t> komponent. 3 kriterier </a:t>
            </a:r>
            <a:r>
              <a:rPr lang="nb-NO" baseline="0" dirty="0" err="1" smtClean="0"/>
              <a:t>frailty</a:t>
            </a:r>
            <a:r>
              <a:rPr lang="nb-NO" baseline="0" dirty="0" smtClean="0"/>
              <a:t>, 1-2 kriterier </a:t>
            </a:r>
            <a:r>
              <a:rPr lang="nb-NO" baseline="0" dirty="0" err="1" smtClean="0"/>
              <a:t>intermediate</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DA5A50A7-628D-4129-B25A-32B9A06D2E58}" type="slidenum">
              <a:rPr lang="nb-NO" smtClean="0"/>
              <a:t>14</a:t>
            </a:fld>
            <a:endParaRPr lang="nb-NO"/>
          </a:p>
        </p:txBody>
      </p:sp>
    </p:spTree>
    <p:extLst>
      <p:ext uri="{BB962C8B-B14F-4D97-AF65-F5344CB8AC3E}">
        <p14:creationId xmlns:p14="http://schemas.microsoft.com/office/powerpoint/2010/main" val="1109575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Menn har høyere</a:t>
            </a:r>
            <a:r>
              <a:rPr lang="nb-NO" baseline="0" dirty="0" smtClean="0"/>
              <a:t> mortalitetsrisiko for alle nivå av </a:t>
            </a:r>
            <a:r>
              <a:rPr lang="nb-NO" baseline="0" dirty="0" err="1" smtClean="0"/>
              <a:t>frailty</a:t>
            </a:r>
            <a:r>
              <a:rPr lang="nb-NO" baseline="0" dirty="0" smtClean="0"/>
              <a:t>. Canadian </a:t>
            </a:r>
            <a:r>
              <a:rPr lang="nb-NO" baseline="0" dirty="0" err="1" smtClean="0"/>
              <a:t>study</a:t>
            </a:r>
            <a:r>
              <a:rPr lang="nb-NO" baseline="0" dirty="0" smtClean="0"/>
              <a:t> of </a:t>
            </a:r>
            <a:r>
              <a:rPr lang="nb-NO" baseline="0" dirty="0" err="1" smtClean="0"/>
              <a:t>health</a:t>
            </a:r>
            <a:r>
              <a:rPr lang="nb-NO" baseline="0" dirty="0" smtClean="0"/>
              <a:t> and </a:t>
            </a:r>
            <a:r>
              <a:rPr lang="nb-NO" baseline="0" dirty="0" err="1" smtClean="0"/>
              <a:t>aging</a:t>
            </a:r>
            <a:r>
              <a:rPr lang="nb-NO" baseline="0" dirty="0" smtClean="0"/>
              <a:t>. Alder 82,0 år, median tid til død 52 </a:t>
            </a:r>
            <a:r>
              <a:rPr lang="nb-NO" baseline="0" dirty="0" err="1" smtClean="0"/>
              <a:t>mnd</a:t>
            </a:r>
            <a:r>
              <a:rPr lang="nb-NO" baseline="0" dirty="0" smtClean="0"/>
              <a:t>, </a:t>
            </a:r>
            <a:r>
              <a:rPr lang="nb-NO" baseline="0" dirty="0" err="1" smtClean="0"/>
              <a:t>frailty</a:t>
            </a:r>
            <a:r>
              <a:rPr lang="nb-NO" baseline="0" dirty="0" smtClean="0"/>
              <a:t> </a:t>
            </a:r>
            <a:r>
              <a:rPr lang="nb-NO" baseline="0" dirty="0" err="1" smtClean="0"/>
              <a:t>index</a:t>
            </a:r>
            <a:r>
              <a:rPr lang="nb-NO" baseline="0" dirty="0" smtClean="0"/>
              <a:t> &lt; 0,25. </a:t>
            </a:r>
          </a:p>
          <a:p>
            <a:r>
              <a:rPr lang="nb-NO" baseline="0" dirty="0" smtClean="0"/>
              <a:t>The </a:t>
            </a:r>
            <a:r>
              <a:rPr lang="nb-NO" baseline="0" dirty="0" err="1" smtClean="0"/>
              <a:t>Survay</a:t>
            </a:r>
            <a:r>
              <a:rPr lang="nb-NO" baseline="0" dirty="0" smtClean="0"/>
              <a:t> of </a:t>
            </a:r>
            <a:r>
              <a:rPr lang="nb-NO" baseline="0" dirty="0" err="1" smtClean="0"/>
              <a:t>health,aging</a:t>
            </a:r>
            <a:r>
              <a:rPr lang="nb-NO" baseline="0" dirty="0" smtClean="0"/>
              <a:t> and </a:t>
            </a:r>
            <a:r>
              <a:rPr lang="nb-NO" baseline="0" dirty="0" err="1" smtClean="0"/>
              <a:t>retirement</a:t>
            </a:r>
            <a:r>
              <a:rPr lang="nb-NO" baseline="0" dirty="0" smtClean="0"/>
              <a:t> (SHARE) in Europe. SHARE FI. </a:t>
            </a:r>
            <a:r>
              <a:rPr lang="nb-NO" baseline="0" dirty="0" err="1" smtClean="0"/>
              <a:t>Continous</a:t>
            </a:r>
            <a:r>
              <a:rPr lang="nb-NO" baseline="0" dirty="0" smtClean="0"/>
              <a:t> variable, utviklet modell for intervensjon hos mus. </a:t>
            </a:r>
            <a:r>
              <a:rPr lang="nb-NO" baseline="0" dirty="0" err="1" smtClean="0"/>
              <a:t>Higher</a:t>
            </a:r>
            <a:r>
              <a:rPr lang="nb-NO" baseline="0" dirty="0" smtClean="0"/>
              <a:t> </a:t>
            </a:r>
            <a:r>
              <a:rPr lang="nb-NO" baseline="0" dirty="0" err="1" smtClean="0"/>
              <a:t>predictive</a:t>
            </a:r>
            <a:r>
              <a:rPr lang="nb-NO" baseline="0" dirty="0" smtClean="0"/>
              <a:t> </a:t>
            </a:r>
            <a:r>
              <a:rPr lang="nb-NO" baseline="0" dirty="0" err="1" smtClean="0"/>
              <a:t>ability</a:t>
            </a:r>
            <a:r>
              <a:rPr lang="nb-NO" baseline="0" dirty="0" smtClean="0"/>
              <a:t> for </a:t>
            </a:r>
            <a:r>
              <a:rPr lang="nb-NO" baseline="0" dirty="0" err="1" smtClean="0"/>
              <a:t>adverse</a:t>
            </a:r>
            <a:r>
              <a:rPr lang="nb-NO" baseline="0" dirty="0" smtClean="0"/>
              <a:t> </a:t>
            </a:r>
            <a:r>
              <a:rPr lang="nb-NO" baseline="0" dirty="0" err="1" smtClean="0"/>
              <a:t>events</a:t>
            </a:r>
            <a:r>
              <a:rPr lang="nb-NO" baseline="0" dirty="0" smtClean="0"/>
              <a:t> </a:t>
            </a:r>
            <a:r>
              <a:rPr lang="nb-NO" baseline="0" dirty="0" err="1" smtClean="0"/>
              <a:t>than</a:t>
            </a:r>
            <a:r>
              <a:rPr lang="nb-NO" baseline="0" dirty="0" smtClean="0"/>
              <a:t> </a:t>
            </a:r>
            <a:r>
              <a:rPr lang="nb-NO" baseline="0" dirty="0" err="1" smtClean="0"/>
              <a:t>other</a:t>
            </a:r>
            <a:r>
              <a:rPr lang="nb-NO" baseline="0" dirty="0" smtClean="0"/>
              <a:t> </a:t>
            </a:r>
            <a:r>
              <a:rPr lang="nb-NO" baseline="0" dirty="0" err="1" smtClean="0"/>
              <a:t>frailty</a:t>
            </a:r>
            <a:r>
              <a:rPr lang="nb-NO" baseline="0" dirty="0" smtClean="0"/>
              <a:t> </a:t>
            </a:r>
            <a:r>
              <a:rPr lang="nb-NO" baseline="0" dirty="0" err="1" smtClean="0"/>
              <a:t>measurements</a:t>
            </a:r>
            <a:r>
              <a:rPr lang="nb-NO" baseline="0" dirty="0" smtClean="0"/>
              <a:t>. Både sykehus og KHT. </a:t>
            </a:r>
          </a:p>
          <a:p>
            <a:r>
              <a:rPr lang="nb-NO" baseline="0" dirty="0" smtClean="0"/>
              <a:t>Øvre grense forenlig med liv er 0,67. Motstand/ulempe: tar tid. </a:t>
            </a:r>
            <a:endParaRPr lang="nb-NO" dirty="0"/>
          </a:p>
        </p:txBody>
      </p:sp>
      <p:sp>
        <p:nvSpPr>
          <p:cNvPr id="4" name="Plassholder for lysbildenummer 3"/>
          <p:cNvSpPr>
            <a:spLocks noGrp="1"/>
          </p:cNvSpPr>
          <p:nvPr>
            <p:ph type="sldNum" sz="quarter" idx="10"/>
          </p:nvPr>
        </p:nvSpPr>
        <p:spPr/>
        <p:txBody>
          <a:bodyPr/>
          <a:lstStyle/>
          <a:p>
            <a:fld id="{DA5A50A7-628D-4129-B25A-32B9A06D2E58}" type="slidenum">
              <a:rPr lang="nb-NO" smtClean="0"/>
              <a:t>16</a:t>
            </a:fld>
            <a:endParaRPr lang="nb-NO"/>
          </a:p>
        </p:txBody>
      </p:sp>
    </p:spTree>
    <p:extLst>
      <p:ext uri="{BB962C8B-B14F-4D97-AF65-F5344CB8AC3E}">
        <p14:creationId xmlns:p14="http://schemas.microsoft.com/office/powerpoint/2010/main" val="416506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Først utviklet med</a:t>
            </a:r>
            <a:r>
              <a:rPr lang="nb-NO" baseline="0" dirty="0" smtClean="0"/>
              <a:t> 10 domener med 14 CGA komponenter inkludert. Utvidet </a:t>
            </a:r>
            <a:r>
              <a:rPr lang="nb-NO" baseline="0" dirty="0" err="1" smtClean="0"/>
              <a:t>versjo</a:t>
            </a:r>
            <a:r>
              <a:rPr lang="nb-NO" baseline="0" dirty="0" smtClean="0"/>
              <a:t> nav </a:t>
            </a:r>
            <a:r>
              <a:rPr lang="nb-NO" baseline="0" dirty="0" err="1" smtClean="0"/>
              <a:t>Rockwood</a:t>
            </a:r>
            <a:r>
              <a:rPr lang="nb-NO" baseline="0" dirty="0" smtClean="0"/>
              <a:t> til 52 komponenter. Predikerer pasient resultater hos mange pasientgrupper: onkologi, ortopedi, immunologi, urologi, </a:t>
            </a:r>
            <a:r>
              <a:rPr lang="nb-NO" baseline="0" dirty="0" err="1" smtClean="0"/>
              <a:t>pukmonologi</a:t>
            </a:r>
            <a:r>
              <a:rPr lang="nb-NO" baseline="0" dirty="0" smtClean="0"/>
              <a:t> og kardiologi. </a:t>
            </a:r>
            <a:endParaRPr lang="nb-NO" dirty="0"/>
          </a:p>
        </p:txBody>
      </p:sp>
      <p:sp>
        <p:nvSpPr>
          <p:cNvPr id="4" name="Plassholder for lysbildenummer 3"/>
          <p:cNvSpPr>
            <a:spLocks noGrp="1"/>
          </p:cNvSpPr>
          <p:nvPr>
            <p:ph type="sldNum" sz="quarter" idx="10"/>
          </p:nvPr>
        </p:nvSpPr>
        <p:spPr/>
        <p:txBody>
          <a:bodyPr/>
          <a:lstStyle/>
          <a:p>
            <a:fld id="{8D7BC768-BF97-4C88-98C9-E9804F169AB4}" type="slidenum">
              <a:rPr lang="nb-NO" smtClean="0"/>
              <a:t>18</a:t>
            </a:fld>
            <a:endParaRPr lang="nb-NO"/>
          </a:p>
        </p:txBody>
      </p:sp>
    </p:spTree>
    <p:extLst>
      <p:ext uri="{BB962C8B-B14F-4D97-AF65-F5344CB8AC3E}">
        <p14:creationId xmlns:p14="http://schemas.microsoft.com/office/powerpoint/2010/main" val="193569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Canadian </a:t>
            </a:r>
            <a:r>
              <a:rPr lang="nb-NO" dirty="0" err="1" smtClean="0"/>
              <a:t>Study</a:t>
            </a:r>
            <a:r>
              <a:rPr lang="nb-NO" baseline="0" dirty="0" smtClean="0"/>
              <a:t> og </a:t>
            </a:r>
            <a:r>
              <a:rPr lang="nb-NO" baseline="0" dirty="0" err="1" smtClean="0"/>
              <a:t>Healthy</a:t>
            </a:r>
            <a:r>
              <a:rPr lang="nb-NO" baseline="0" dirty="0" smtClean="0"/>
              <a:t> </a:t>
            </a:r>
            <a:r>
              <a:rPr lang="nb-NO" baseline="0" dirty="0" err="1" smtClean="0"/>
              <a:t>Aging</a:t>
            </a:r>
            <a:r>
              <a:rPr lang="nb-NO" baseline="0" dirty="0" smtClean="0"/>
              <a:t> CSHA, oppfølging 2 2306 pasienter.</a:t>
            </a:r>
          </a:p>
          <a:p>
            <a:r>
              <a:rPr lang="nb-NO" baseline="0" dirty="0" err="1" smtClean="0"/>
              <a:t>Adverse</a:t>
            </a:r>
            <a:r>
              <a:rPr lang="nb-NO" baseline="0" dirty="0" smtClean="0"/>
              <a:t> </a:t>
            </a:r>
            <a:r>
              <a:rPr lang="nb-NO" baseline="0" dirty="0" err="1" smtClean="0"/>
              <a:t>outcome</a:t>
            </a:r>
            <a:r>
              <a:rPr lang="nb-NO" baseline="0" dirty="0" smtClean="0"/>
              <a:t> </a:t>
            </a:r>
            <a:r>
              <a:rPr lang="nb-NO" baseline="0" dirty="0" err="1" smtClean="0"/>
              <a:t>predictor</a:t>
            </a:r>
            <a:r>
              <a:rPr lang="nb-NO" baseline="0" dirty="0" smtClean="0"/>
              <a:t> of </a:t>
            </a:r>
            <a:r>
              <a:rPr lang="nb-NO" baseline="0" dirty="0" err="1" smtClean="0"/>
              <a:t>hospitalized</a:t>
            </a:r>
            <a:r>
              <a:rPr lang="nb-NO" baseline="0" dirty="0" smtClean="0"/>
              <a:t> </a:t>
            </a:r>
            <a:r>
              <a:rPr lang="nb-NO" baseline="0" dirty="0" err="1" smtClean="0"/>
              <a:t>patients</a:t>
            </a:r>
            <a:r>
              <a:rPr lang="nb-NO" baseline="0" dirty="0" smtClean="0"/>
              <a:t>. Si noe om intensiv populasjon? </a:t>
            </a:r>
            <a:endParaRPr lang="nb-NO" dirty="0"/>
          </a:p>
        </p:txBody>
      </p:sp>
      <p:sp>
        <p:nvSpPr>
          <p:cNvPr id="4" name="Plassholder for lysbildenummer 3"/>
          <p:cNvSpPr>
            <a:spLocks noGrp="1"/>
          </p:cNvSpPr>
          <p:nvPr>
            <p:ph type="sldNum" sz="quarter" idx="10"/>
          </p:nvPr>
        </p:nvSpPr>
        <p:spPr/>
        <p:txBody>
          <a:bodyPr/>
          <a:lstStyle/>
          <a:p>
            <a:fld id="{DA5A50A7-628D-4129-B25A-32B9A06D2E58}" type="slidenum">
              <a:rPr lang="nb-NO" smtClean="0"/>
              <a:t>21</a:t>
            </a:fld>
            <a:endParaRPr lang="nb-NO"/>
          </a:p>
        </p:txBody>
      </p:sp>
    </p:spTree>
    <p:extLst>
      <p:ext uri="{BB962C8B-B14F-4D97-AF65-F5344CB8AC3E}">
        <p14:creationId xmlns:p14="http://schemas.microsoft.com/office/powerpoint/2010/main" val="2787129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6218AD-BBE1-46F2-AB94-47CBD8BCD801}"/>
              </a:ext>
            </a:extLst>
          </p:cNvPr>
          <p:cNvSpPr>
            <a:spLocks noGrp="1"/>
          </p:cNvSpPr>
          <p:nvPr>
            <p:ph type="ctrTitle"/>
          </p:nvPr>
        </p:nvSpPr>
        <p:spPr>
          <a:xfrm>
            <a:off x="1524000" y="2059781"/>
            <a:ext cx="9144000" cy="995363"/>
          </a:xfrm>
        </p:spPr>
        <p:txBody>
          <a:bodyPr anchor="t"/>
          <a:lstStyle>
            <a:lvl1pPr algn="l">
              <a:defRPr sz="6000"/>
            </a:lvl1pPr>
          </a:lstStyle>
          <a:p>
            <a:r>
              <a:rPr lang="nb-NO" smtClean="0"/>
              <a:t>Klikk for å redigere tittelstil</a:t>
            </a:r>
            <a:endParaRPr lang="nb-NO" dirty="0"/>
          </a:p>
        </p:txBody>
      </p:sp>
      <p:sp>
        <p:nvSpPr>
          <p:cNvPr id="3" name="Undertittel 2">
            <a:extLst>
              <a:ext uri="{FF2B5EF4-FFF2-40B4-BE49-F238E27FC236}">
                <a16:creationId xmlns:a16="http://schemas.microsoft.com/office/drawing/2014/main" id="{98AA202A-A0B4-49C7-B3B9-7E97B79864CC}"/>
              </a:ext>
            </a:extLst>
          </p:cNvPr>
          <p:cNvSpPr>
            <a:spLocks noGrp="1"/>
          </p:cNvSpPr>
          <p:nvPr>
            <p:ph type="subTitle" idx="1"/>
          </p:nvPr>
        </p:nvSpPr>
        <p:spPr>
          <a:xfrm>
            <a:off x="1524000" y="3147220"/>
            <a:ext cx="9144000" cy="1655762"/>
          </a:xfrm>
        </p:spPr>
        <p:txBody>
          <a:bodyPr/>
          <a:lstStyle>
            <a:lvl1pPr marL="0" indent="0" algn="l">
              <a:buNone/>
              <a:defRPr sz="2400" b="1">
                <a:solidFill>
                  <a:srgbClr val="00328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pic>
        <p:nvPicPr>
          <p:cNvPr id="7" name="Bilde 6">
            <a:extLst>
              <a:ext uri="{FF2B5EF4-FFF2-40B4-BE49-F238E27FC236}">
                <a16:creationId xmlns:a16="http://schemas.microsoft.com/office/drawing/2014/main" id="{B8DEF424-B3D8-40B6-B74E-9A589CBAA28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2100" y="273051"/>
            <a:ext cx="2889250" cy="382764"/>
          </a:xfrm>
          <a:prstGeom prst="rect">
            <a:avLst/>
          </a:prstGeom>
        </p:spPr>
      </p:pic>
    </p:spTree>
    <p:extLst>
      <p:ext uri="{BB962C8B-B14F-4D97-AF65-F5344CB8AC3E}">
        <p14:creationId xmlns:p14="http://schemas.microsoft.com/office/powerpoint/2010/main" val="7923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0E0AC8-CCBB-452B-B194-97B4F747D783}"/>
              </a:ext>
            </a:extLst>
          </p:cNvPr>
          <p:cNvSpPr>
            <a:spLocks noGrp="1"/>
          </p:cNvSpPr>
          <p:nvPr>
            <p:ph type="title"/>
          </p:nvPr>
        </p:nvSpPr>
        <p:spPr/>
        <p:txBody>
          <a:bodyPr/>
          <a:lstStyle/>
          <a:p>
            <a:r>
              <a:rPr lang="nb-NO" smtClean="0"/>
              <a:t>Klikk for å redigere tittelstil</a:t>
            </a:r>
            <a:endParaRPr lang="nb-NO"/>
          </a:p>
        </p:txBody>
      </p:sp>
      <p:sp>
        <p:nvSpPr>
          <p:cNvPr id="3" name="Plassholder for innhold 2">
            <a:extLst>
              <a:ext uri="{FF2B5EF4-FFF2-40B4-BE49-F238E27FC236}">
                <a16:creationId xmlns:a16="http://schemas.microsoft.com/office/drawing/2014/main" id="{E4F7E7A2-E229-4BBB-946E-5CF24D7C76BF}"/>
              </a:ext>
            </a:extLst>
          </p:cNvPr>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a:extLst>
              <a:ext uri="{FF2B5EF4-FFF2-40B4-BE49-F238E27FC236}">
                <a16:creationId xmlns:a16="http://schemas.microsoft.com/office/drawing/2014/main" id="{13B66A02-5E36-4759-8D24-4E1B389F983D}"/>
              </a:ext>
            </a:extLst>
          </p:cNvPr>
          <p:cNvSpPr>
            <a:spLocks noGrp="1"/>
          </p:cNvSpPr>
          <p:nvPr>
            <p:ph type="dt" sz="half" idx="10"/>
          </p:nvPr>
        </p:nvSpPr>
        <p:spPr/>
        <p:txBody>
          <a:bodyPr/>
          <a:lstStyle/>
          <a:p>
            <a:fld id="{AFF1A613-FA5A-434F-B524-1FE5AF103CAB}" type="datetimeFigureOut">
              <a:rPr lang="nb-NO" smtClean="0"/>
              <a:t>27.10.2020</a:t>
            </a:fld>
            <a:endParaRPr lang="nb-NO"/>
          </a:p>
        </p:txBody>
      </p:sp>
      <p:sp>
        <p:nvSpPr>
          <p:cNvPr id="5" name="Plassholder for bunntekst 4">
            <a:extLst>
              <a:ext uri="{FF2B5EF4-FFF2-40B4-BE49-F238E27FC236}">
                <a16:creationId xmlns:a16="http://schemas.microsoft.com/office/drawing/2014/main" id="{011198A9-A7F9-4FA1-A8F7-9AAF89C9D50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0BEB4B0-1C83-441A-B40C-831034F60CFB}"/>
              </a:ext>
            </a:extLst>
          </p:cNvPr>
          <p:cNvSpPr>
            <a:spLocks noGrp="1"/>
          </p:cNvSpPr>
          <p:nvPr>
            <p:ph type="sldNum" sz="quarter" idx="12"/>
          </p:nvPr>
        </p:nvSpPr>
        <p:spPr/>
        <p:txBody>
          <a:bodyPr/>
          <a:lstStyle/>
          <a:p>
            <a:fld id="{3562C5FD-3CAB-485B-B139-47B7989B2DB2}" type="slidenum">
              <a:rPr lang="nb-NO" smtClean="0"/>
              <a:t>‹#›</a:t>
            </a:fld>
            <a:endParaRPr lang="nb-NO"/>
          </a:p>
        </p:txBody>
      </p:sp>
    </p:spTree>
    <p:extLst>
      <p:ext uri="{BB962C8B-B14F-4D97-AF65-F5344CB8AC3E}">
        <p14:creationId xmlns:p14="http://schemas.microsoft.com/office/powerpoint/2010/main" val="69387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p:txBody>
          <a:bodyPr/>
          <a:lstStyle/>
          <a:p>
            <a:fld id="{AFF1A613-FA5A-434F-B524-1FE5AF103CAB}" type="datetimeFigureOut">
              <a:rPr lang="nb-NO" smtClean="0"/>
              <a:t>27.10.2020</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113395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p:txBody>
          <a:bodyPr/>
          <a:lstStyle/>
          <a:p>
            <a:fld id="{AFF1A613-FA5A-434F-B524-1FE5AF103CAB}" type="datetimeFigureOut">
              <a:rPr lang="nb-NO" smtClean="0"/>
              <a:t>27.10.2020</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247726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p:txBody>
          <a:bodyPr/>
          <a:lstStyle/>
          <a:p>
            <a:fld id="{AFF1A613-FA5A-434F-B524-1FE5AF103CAB}" type="datetimeFigureOut">
              <a:rPr lang="nb-NO" smtClean="0"/>
              <a:t>27.10.2020</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81801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eloverskrif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p:txBody>
          <a:bodyPr/>
          <a:lstStyle/>
          <a:p>
            <a:fld id="{AFF1A613-FA5A-434F-B524-1FE5AF103CAB}" type="datetimeFigureOut">
              <a:rPr lang="nb-NO" smtClean="0"/>
              <a:t>27.10.2020</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418984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loverskrif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
        <p:nvSpPr>
          <p:cNvPr id="6" name="Plassholder for dato 5">
            <a:extLst>
              <a:ext uri="{FF2B5EF4-FFF2-40B4-BE49-F238E27FC236}">
                <a16:creationId xmlns:a16="http://schemas.microsoft.com/office/drawing/2014/main" id="{70817D64-FBBB-4F41-AB49-3FFFCBCBC961}"/>
              </a:ext>
            </a:extLst>
          </p:cNvPr>
          <p:cNvSpPr>
            <a:spLocks noGrp="1"/>
          </p:cNvSpPr>
          <p:nvPr>
            <p:ph type="dt" sz="half" idx="10"/>
          </p:nvPr>
        </p:nvSpPr>
        <p:spPr/>
        <p:txBody>
          <a:bodyPr/>
          <a:lstStyle/>
          <a:p>
            <a:fld id="{AFF1A613-FA5A-434F-B524-1FE5AF103CAB}" type="datetimeFigureOut">
              <a:rPr lang="nb-NO" smtClean="0"/>
              <a:pPr/>
              <a:t>27.10.2020</a:t>
            </a:fld>
            <a:endParaRPr lang="nb-NO" dirty="0"/>
          </a:p>
        </p:txBody>
      </p:sp>
      <p:sp>
        <p:nvSpPr>
          <p:cNvPr id="7" name="Plassholder for bunntekst 6">
            <a:extLst>
              <a:ext uri="{FF2B5EF4-FFF2-40B4-BE49-F238E27FC236}">
                <a16:creationId xmlns:a16="http://schemas.microsoft.com/office/drawing/2014/main" id="{F96346C3-132A-4BCF-962D-A3A8809F8AB4}"/>
              </a:ext>
            </a:extLst>
          </p:cNvPr>
          <p:cNvSpPr>
            <a:spLocks noGrp="1"/>
          </p:cNvSpPr>
          <p:nvPr>
            <p:ph type="ftr" sz="quarter" idx="11"/>
          </p:nvPr>
        </p:nvSpPr>
        <p:spPr/>
        <p:txBody>
          <a:bodyPr/>
          <a:lstStyle/>
          <a:p>
            <a:endParaRPr lang="nb-NO" dirty="0"/>
          </a:p>
        </p:txBody>
      </p:sp>
      <p:sp>
        <p:nvSpPr>
          <p:cNvPr id="9" name="Plassholder for lysbildenummer 8">
            <a:extLst>
              <a:ext uri="{FF2B5EF4-FFF2-40B4-BE49-F238E27FC236}">
                <a16:creationId xmlns:a16="http://schemas.microsoft.com/office/drawing/2014/main" id="{214AF98F-F81D-4E23-845A-C3BF50D5BF2A}"/>
              </a:ext>
            </a:extLst>
          </p:cNvPr>
          <p:cNvSpPr>
            <a:spLocks noGrp="1"/>
          </p:cNvSpPr>
          <p:nvPr>
            <p:ph type="sldNum" sz="quarter" idx="12"/>
          </p:nvPr>
        </p:nvSpPr>
        <p:spPr/>
        <p:txBody>
          <a:bodyPr/>
          <a:lstStyle/>
          <a:p>
            <a:fld id="{3562C5FD-3CAB-485B-B139-47B7989B2DB2}" type="slidenum">
              <a:rPr lang="nb-NO" smtClean="0"/>
              <a:pPr/>
              <a:t>‹#›</a:t>
            </a:fld>
            <a:endParaRPr lang="nb-NO"/>
          </a:p>
        </p:txBody>
      </p:sp>
      <p:sp>
        <p:nvSpPr>
          <p:cNvPr id="11" name="Plassholder for tekst 2">
            <a:extLst>
              <a:ext uri="{FF2B5EF4-FFF2-40B4-BE49-F238E27FC236}">
                <a16:creationId xmlns:a16="http://schemas.microsoft.com/office/drawing/2014/main" id="{BB75F1FA-9D1A-44FC-BEF7-89C3DF238431}"/>
              </a:ext>
            </a:extLst>
          </p:cNvPr>
          <p:cNvSpPr>
            <a:spLocks noGrp="1"/>
          </p:cNvSpPr>
          <p:nvPr>
            <p:ph type="body" idx="1"/>
          </p:nvPr>
        </p:nvSpPr>
        <p:spPr>
          <a:xfrm>
            <a:off x="2526615" y="5023088"/>
            <a:ext cx="8489950" cy="1543049"/>
          </a:xfrm>
        </p:spPr>
        <p:txBody>
          <a:bodyPr/>
          <a:lstStyle>
            <a:lvl1pPr marL="0" indent="0">
              <a:buNone/>
              <a:defRPr sz="2400" b="1">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12" name="Tittel 11">
            <a:extLst>
              <a:ext uri="{FF2B5EF4-FFF2-40B4-BE49-F238E27FC236}">
                <a16:creationId xmlns:a16="http://schemas.microsoft.com/office/drawing/2014/main" id="{14CEA986-C62F-43C2-B577-27E868182B48}"/>
              </a:ext>
            </a:extLst>
          </p:cNvPr>
          <p:cNvSpPr>
            <a:spLocks noGrp="1"/>
          </p:cNvSpPr>
          <p:nvPr>
            <p:ph type="title"/>
          </p:nvPr>
        </p:nvSpPr>
        <p:spPr>
          <a:xfrm>
            <a:off x="2526615" y="3308587"/>
            <a:ext cx="8489950" cy="1714500"/>
          </a:xfrm>
        </p:spPr>
        <p:txBody>
          <a:bodyPr>
            <a:noAutofit/>
          </a:bodyPr>
          <a:lstStyle>
            <a:lvl1pPr>
              <a:defRPr sz="6000">
                <a:solidFill>
                  <a:schemeClr val="accent1">
                    <a:lumMod val="75000"/>
                  </a:schemeClr>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399064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90B565-7BF9-4917-B2EB-D4F356827C09}"/>
              </a:ext>
            </a:extLst>
          </p:cNvPr>
          <p:cNvSpPr>
            <a:spLocks noGrp="1"/>
          </p:cNvSpPr>
          <p:nvPr>
            <p:ph type="title"/>
          </p:nvPr>
        </p:nvSpPr>
        <p:spPr/>
        <p:txBody>
          <a:bodyPr/>
          <a:lstStyle/>
          <a:p>
            <a:r>
              <a:rPr lang="nb-NO" smtClean="0"/>
              <a:t>Klikk for å redigere tittelstil</a:t>
            </a:r>
            <a:endParaRPr lang="nb-NO" dirty="0"/>
          </a:p>
        </p:txBody>
      </p:sp>
      <p:sp>
        <p:nvSpPr>
          <p:cNvPr id="3" name="Plassholder for innhold 2">
            <a:extLst>
              <a:ext uri="{FF2B5EF4-FFF2-40B4-BE49-F238E27FC236}">
                <a16:creationId xmlns:a16="http://schemas.microsoft.com/office/drawing/2014/main" id="{29EE8DF1-0A6C-48E9-AF6B-E517931E152E}"/>
              </a:ext>
            </a:extLst>
          </p:cNvPr>
          <p:cNvSpPr>
            <a:spLocks noGrp="1"/>
          </p:cNvSpPr>
          <p:nvPr>
            <p:ph sz="half" idx="1"/>
          </p:nvPr>
        </p:nvSpPr>
        <p:spPr>
          <a:xfrm>
            <a:off x="838200" y="1825625"/>
            <a:ext cx="5181600" cy="4053681"/>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a:extLst>
              <a:ext uri="{FF2B5EF4-FFF2-40B4-BE49-F238E27FC236}">
                <a16:creationId xmlns:a16="http://schemas.microsoft.com/office/drawing/2014/main" id="{274BDB87-0C3E-4DF3-B851-696F7DC8E545}"/>
              </a:ext>
            </a:extLst>
          </p:cNvPr>
          <p:cNvSpPr>
            <a:spLocks noGrp="1"/>
          </p:cNvSpPr>
          <p:nvPr>
            <p:ph sz="half" idx="2"/>
          </p:nvPr>
        </p:nvSpPr>
        <p:spPr>
          <a:xfrm>
            <a:off x="6172200" y="1825625"/>
            <a:ext cx="5181600" cy="4053681"/>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a:extLst>
              <a:ext uri="{FF2B5EF4-FFF2-40B4-BE49-F238E27FC236}">
                <a16:creationId xmlns:a16="http://schemas.microsoft.com/office/drawing/2014/main" id="{5983C0A6-EAEC-48EE-BD2B-FF49992939ED}"/>
              </a:ext>
            </a:extLst>
          </p:cNvPr>
          <p:cNvSpPr>
            <a:spLocks noGrp="1"/>
          </p:cNvSpPr>
          <p:nvPr>
            <p:ph type="dt" sz="half" idx="10"/>
          </p:nvPr>
        </p:nvSpPr>
        <p:spPr/>
        <p:txBody>
          <a:bodyPr/>
          <a:lstStyle/>
          <a:p>
            <a:fld id="{AFF1A613-FA5A-434F-B524-1FE5AF103CAB}" type="datetimeFigureOut">
              <a:rPr lang="nb-NO" smtClean="0"/>
              <a:t>27.10.2020</a:t>
            </a:fld>
            <a:endParaRPr lang="nb-NO"/>
          </a:p>
        </p:txBody>
      </p:sp>
      <p:sp>
        <p:nvSpPr>
          <p:cNvPr id="6" name="Plassholder for bunntekst 5">
            <a:extLst>
              <a:ext uri="{FF2B5EF4-FFF2-40B4-BE49-F238E27FC236}">
                <a16:creationId xmlns:a16="http://schemas.microsoft.com/office/drawing/2014/main" id="{7C045679-37D1-4727-A602-37D33B34ED9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E81B9D9-3184-4D57-AD03-AF51AB5DE9EF}"/>
              </a:ext>
            </a:extLst>
          </p:cNvPr>
          <p:cNvSpPr>
            <a:spLocks noGrp="1"/>
          </p:cNvSpPr>
          <p:nvPr>
            <p:ph type="sldNum" sz="quarter" idx="12"/>
          </p:nvPr>
        </p:nvSpPr>
        <p:spPr/>
        <p:txBody>
          <a:bodyPr/>
          <a:lstStyle/>
          <a:p>
            <a:fld id="{3562C5FD-3CAB-485B-B139-47B7989B2DB2}" type="slidenum">
              <a:rPr lang="nb-NO" smtClean="0"/>
              <a:t>‹#›</a:t>
            </a:fld>
            <a:endParaRPr lang="nb-NO"/>
          </a:p>
        </p:txBody>
      </p:sp>
    </p:spTree>
    <p:extLst>
      <p:ext uri="{BB962C8B-B14F-4D97-AF65-F5344CB8AC3E}">
        <p14:creationId xmlns:p14="http://schemas.microsoft.com/office/powerpoint/2010/main" val="292887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66485F-BCE4-491C-850F-7D726863A72F}"/>
              </a:ext>
            </a:extLst>
          </p:cNvPr>
          <p:cNvSpPr>
            <a:spLocks noGrp="1"/>
          </p:cNvSpPr>
          <p:nvPr>
            <p:ph type="title"/>
          </p:nvPr>
        </p:nvSpPr>
        <p:spPr>
          <a:xfrm>
            <a:off x="839788" y="457199"/>
            <a:ext cx="10515600" cy="907257"/>
          </a:xfrm>
        </p:spPr>
        <p:txBody>
          <a:bodyPr anchor="t"/>
          <a:lstStyle>
            <a:lvl1pPr>
              <a:defRPr sz="3200"/>
            </a:lvl1pPr>
          </a:lstStyle>
          <a:p>
            <a:r>
              <a:rPr lang="nb-NO" smtClean="0"/>
              <a:t>Klikk for å redigere tittelstil</a:t>
            </a:r>
            <a:endParaRPr lang="nb-NO" dirty="0"/>
          </a:p>
        </p:txBody>
      </p:sp>
      <p:sp>
        <p:nvSpPr>
          <p:cNvPr id="3" name="Plassholder for bilde 2">
            <a:extLst>
              <a:ext uri="{FF2B5EF4-FFF2-40B4-BE49-F238E27FC236}">
                <a16:creationId xmlns:a16="http://schemas.microsoft.com/office/drawing/2014/main" id="{EE5B3F75-518F-4EA6-A8A1-0486509E41D7}"/>
              </a:ext>
            </a:extLst>
          </p:cNvPr>
          <p:cNvSpPr>
            <a:spLocks noGrp="1"/>
          </p:cNvSpPr>
          <p:nvPr>
            <p:ph type="pic" idx="1"/>
          </p:nvPr>
        </p:nvSpPr>
        <p:spPr>
          <a:xfrm>
            <a:off x="5183188" y="1523205"/>
            <a:ext cx="6172200" cy="43378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a:extLst>
              <a:ext uri="{FF2B5EF4-FFF2-40B4-BE49-F238E27FC236}">
                <a16:creationId xmlns:a16="http://schemas.microsoft.com/office/drawing/2014/main" id="{E63D1432-2723-4B33-963B-322B58D7008C}"/>
              </a:ext>
            </a:extLst>
          </p:cNvPr>
          <p:cNvSpPr>
            <a:spLocks noGrp="1"/>
          </p:cNvSpPr>
          <p:nvPr>
            <p:ph type="body" sz="half" idx="2"/>
          </p:nvPr>
        </p:nvSpPr>
        <p:spPr>
          <a:xfrm>
            <a:off x="839788" y="1523206"/>
            <a:ext cx="3932237" cy="43561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a:extLst>
              <a:ext uri="{FF2B5EF4-FFF2-40B4-BE49-F238E27FC236}">
                <a16:creationId xmlns:a16="http://schemas.microsoft.com/office/drawing/2014/main" id="{BE43BAC9-2949-4109-925E-ECB59A6775A9}"/>
              </a:ext>
            </a:extLst>
          </p:cNvPr>
          <p:cNvSpPr>
            <a:spLocks noGrp="1"/>
          </p:cNvSpPr>
          <p:nvPr>
            <p:ph type="dt" sz="half" idx="10"/>
          </p:nvPr>
        </p:nvSpPr>
        <p:spPr/>
        <p:txBody>
          <a:bodyPr/>
          <a:lstStyle/>
          <a:p>
            <a:fld id="{AFF1A613-FA5A-434F-B524-1FE5AF103CAB}" type="datetimeFigureOut">
              <a:rPr lang="nb-NO" smtClean="0"/>
              <a:t>27.10.2020</a:t>
            </a:fld>
            <a:endParaRPr lang="nb-NO"/>
          </a:p>
        </p:txBody>
      </p:sp>
      <p:sp>
        <p:nvSpPr>
          <p:cNvPr id="6" name="Plassholder for bunntekst 5">
            <a:extLst>
              <a:ext uri="{FF2B5EF4-FFF2-40B4-BE49-F238E27FC236}">
                <a16:creationId xmlns:a16="http://schemas.microsoft.com/office/drawing/2014/main" id="{28675B62-0DF8-475A-8FE3-46F52FC631E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4EB82D6-C113-45BE-9EB9-1BE55A8A3E0B}"/>
              </a:ext>
            </a:extLst>
          </p:cNvPr>
          <p:cNvSpPr>
            <a:spLocks noGrp="1"/>
          </p:cNvSpPr>
          <p:nvPr>
            <p:ph type="sldNum" sz="quarter" idx="12"/>
          </p:nvPr>
        </p:nvSpPr>
        <p:spPr/>
        <p:txBody>
          <a:bodyPr/>
          <a:lstStyle/>
          <a:p>
            <a:fld id="{3562C5FD-3CAB-485B-B139-47B7989B2DB2}" type="slidenum">
              <a:rPr lang="nb-NO" smtClean="0"/>
              <a:t>‹#›</a:t>
            </a:fld>
            <a:endParaRPr lang="nb-NO"/>
          </a:p>
        </p:txBody>
      </p:sp>
    </p:spTree>
    <p:extLst>
      <p:ext uri="{BB962C8B-B14F-4D97-AF65-F5344CB8AC3E}">
        <p14:creationId xmlns:p14="http://schemas.microsoft.com/office/powerpoint/2010/main" val="44210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2291919-115B-437A-A38B-AFDCE7D29264}"/>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2D9CBA94-6024-4564-8673-AAC0BC422ECC}"/>
              </a:ext>
            </a:extLst>
          </p:cNvPr>
          <p:cNvSpPr>
            <a:spLocks noGrp="1"/>
          </p:cNvSpPr>
          <p:nvPr>
            <p:ph type="body" idx="1"/>
          </p:nvPr>
        </p:nvSpPr>
        <p:spPr>
          <a:xfrm>
            <a:off x="838200" y="1825625"/>
            <a:ext cx="10515600" cy="4053681"/>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2B082BAD-DC75-4E46-880A-189B8AB10E3B}"/>
              </a:ext>
            </a:extLst>
          </p:cNvPr>
          <p:cNvSpPr>
            <a:spLocks noGrp="1"/>
          </p:cNvSpPr>
          <p:nvPr>
            <p:ph type="dt" sz="half" idx="2"/>
          </p:nvPr>
        </p:nvSpPr>
        <p:spPr>
          <a:xfrm>
            <a:off x="838200" y="6356350"/>
            <a:ext cx="1860550" cy="365125"/>
          </a:xfrm>
          <a:prstGeom prst="rect">
            <a:avLst/>
          </a:prstGeom>
        </p:spPr>
        <p:txBody>
          <a:bodyPr vert="horz" lIns="91440" tIns="45720" rIns="91440" bIns="45720" rtlCol="0" anchor="ctr"/>
          <a:lstStyle>
            <a:lvl1pPr algn="l">
              <a:defRPr sz="1200" b="1">
                <a:solidFill>
                  <a:srgbClr val="003283"/>
                </a:solidFill>
              </a:defRPr>
            </a:lvl1pPr>
          </a:lstStyle>
          <a:p>
            <a:fld id="{AFF1A613-FA5A-434F-B524-1FE5AF103CAB}" type="datetimeFigureOut">
              <a:rPr lang="nb-NO" smtClean="0"/>
              <a:pPr/>
              <a:t>27.10.2020</a:t>
            </a:fld>
            <a:endParaRPr lang="nb-NO" dirty="0"/>
          </a:p>
        </p:txBody>
      </p:sp>
      <p:sp>
        <p:nvSpPr>
          <p:cNvPr id="5" name="Plassholder for bunntekst 4">
            <a:extLst>
              <a:ext uri="{FF2B5EF4-FFF2-40B4-BE49-F238E27FC236}">
                <a16:creationId xmlns:a16="http://schemas.microsoft.com/office/drawing/2014/main" id="{7CDB94D7-D02D-4A1F-B995-226F4D2C6CD7}"/>
              </a:ext>
            </a:extLst>
          </p:cNvPr>
          <p:cNvSpPr>
            <a:spLocks noGrp="1"/>
          </p:cNvSpPr>
          <p:nvPr>
            <p:ph type="ftr" sz="quarter" idx="3"/>
          </p:nvPr>
        </p:nvSpPr>
        <p:spPr>
          <a:xfrm>
            <a:off x="2967681" y="6356350"/>
            <a:ext cx="4868219"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6" name="Plassholder for lysbildenummer 5">
            <a:extLst>
              <a:ext uri="{FF2B5EF4-FFF2-40B4-BE49-F238E27FC236}">
                <a16:creationId xmlns:a16="http://schemas.microsoft.com/office/drawing/2014/main" id="{496CD985-B341-4C2B-8F70-4C02F418AD43}"/>
              </a:ext>
            </a:extLst>
          </p:cNvPr>
          <p:cNvSpPr>
            <a:spLocks noGrp="1"/>
          </p:cNvSpPr>
          <p:nvPr>
            <p:ph type="sldNum" sz="quarter" idx="4"/>
          </p:nvPr>
        </p:nvSpPr>
        <p:spPr>
          <a:xfrm>
            <a:off x="8104831" y="6356350"/>
            <a:ext cx="943919" cy="365125"/>
          </a:xfrm>
          <a:prstGeom prst="rect">
            <a:avLst/>
          </a:prstGeom>
        </p:spPr>
        <p:txBody>
          <a:bodyPr vert="horz" lIns="91440" tIns="45720" rIns="91440" bIns="45720" rtlCol="0" anchor="ctr"/>
          <a:lstStyle>
            <a:lvl1pPr algn="r">
              <a:defRPr sz="1200" b="1">
                <a:solidFill>
                  <a:srgbClr val="003283"/>
                </a:solidFill>
              </a:defRPr>
            </a:lvl1pPr>
          </a:lstStyle>
          <a:p>
            <a:fld id="{3562C5FD-3CAB-485B-B139-47B7989B2DB2}" type="slidenum">
              <a:rPr lang="nb-NO" smtClean="0"/>
              <a:pPr/>
              <a:t>‹#›</a:t>
            </a:fld>
            <a:endParaRPr lang="nb-NO"/>
          </a:p>
        </p:txBody>
      </p:sp>
      <p:pic>
        <p:nvPicPr>
          <p:cNvPr id="8" name="Bilde 7">
            <a:extLst>
              <a:ext uri="{FF2B5EF4-FFF2-40B4-BE49-F238E27FC236}">
                <a16:creationId xmlns:a16="http://schemas.microsoft.com/office/drawing/2014/main" id="{196395D2-3F7C-452E-BF80-64B524FB9043}"/>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2765580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9" r:id="rId5"/>
    <p:sldLayoutId id="2147483660" r:id="rId6"/>
    <p:sldLayoutId id="2147483661" r:id="rId7"/>
    <p:sldLayoutId id="2147483652" r:id="rId8"/>
    <p:sldLayoutId id="2147483657" r:id="rId9"/>
  </p:sldLayoutIdLst>
  <p:txStyles>
    <p:titleStyle>
      <a:lvl1pPr algn="l" defTabSz="914400" rtl="0" eaLnBrk="1" latinLnBrk="0" hangingPunct="1">
        <a:lnSpc>
          <a:spcPct val="90000"/>
        </a:lnSpc>
        <a:spcBef>
          <a:spcPct val="0"/>
        </a:spcBef>
        <a:buNone/>
        <a:defRPr sz="4400" b="1" kern="1200">
          <a:solidFill>
            <a:srgbClr val="003283"/>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328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28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28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28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28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8.tiff"/></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a:t>Skrøpelighet – gjennomgang og bruk av ulike </a:t>
            </a:r>
            <a:r>
              <a:rPr lang="nb-NO" dirty="0" smtClean="0"/>
              <a:t>diagnostiske verktøy </a:t>
            </a:r>
            <a:endParaRPr lang="nb-NO" dirty="0"/>
          </a:p>
        </p:txBody>
      </p:sp>
      <p:sp>
        <p:nvSpPr>
          <p:cNvPr id="3" name="Undertittel 2"/>
          <p:cNvSpPr>
            <a:spLocks noGrp="1"/>
          </p:cNvSpPr>
          <p:nvPr>
            <p:ph type="subTitle" idx="1"/>
          </p:nvPr>
        </p:nvSpPr>
        <p:spPr>
          <a:xfrm>
            <a:off x="1524000" y="4589416"/>
            <a:ext cx="9144000" cy="1088571"/>
          </a:xfrm>
        </p:spPr>
        <p:txBody>
          <a:bodyPr>
            <a:normAutofit/>
          </a:bodyPr>
          <a:lstStyle/>
          <a:p>
            <a:r>
              <a:rPr lang="nb-NO" dirty="0" smtClean="0"/>
              <a:t>Geriater og stipendiat </a:t>
            </a:r>
          </a:p>
          <a:p>
            <a:r>
              <a:rPr lang="nb-NO" dirty="0" smtClean="0"/>
              <a:t>Marte Wang-Hansen</a:t>
            </a:r>
            <a:endParaRPr lang="nb-NO" dirty="0"/>
          </a:p>
        </p:txBody>
      </p:sp>
    </p:spTree>
    <p:extLst>
      <p:ext uri="{BB962C8B-B14F-4D97-AF65-F5344CB8AC3E}">
        <p14:creationId xmlns:p14="http://schemas.microsoft.com/office/powerpoint/2010/main" val="1988503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Trajectory</a:t>
            </a:r>
            <a:r>
              <a:rPr lang="nb-NO" dirty="0" smtClean="0"/>
              <a:t> </a:t>
            </a:r>
            <a:r>
              <a:rPr lang="nb-NO" dirty="0" err="1" smtClean="0"/>
              <a:t>of</a:t>
            </a:r>
            <a:r>
              <a:rPr lang="nb-NO" dirty="0" smtClean="0"/>
              <a:t> </a:t>
            </a:r>
            <a:r>
              <a:rPr lang="nb-NO" dirty="0" err="1" smtClean="0"/>
              <a:t>care</a:t>
            </a:r>
            <a:r>
              <a:rPr lang="nb-NO" dirty="0" smtClean="0"/>
              <a:t> for </a:t>
            </a:r>
            <a:r>
              <a:rPr lang="nb-NO" dirty="0" err="1" smtClean="0"/>
              <a:t>the</a:t>
            </a:r>
            <a:r>
              <a:rPr lang="nb-NO" dirty="0" smtClean="0"/>
              <a:t> </a:t>
            </a:r>
            <a:r>
              <a:rPr lang="nb-NO" dirty="0" err="1" smtClean="0"/>
              <a:t>patient</a:t>
            </a:r>
            <a:r>
              <a:rPr lang="nb-NO" dirty="0" smtClean="0"/>
              <a:t> </a:t>
            </a:r>
            <a:r>
              <a:rPr lang="nb-NO" dirty="0" err="1" smtClean="0"/>
              <a:t>with</a:t>
            </a:r>
            <a:r>
              <a:rPr lang="nb-NO" dirty="0" smtClean="0"/>
              <a:t> </a:t>
            </a:r>
            <a:r>
              <a:rPr lang="nb-NO" dirty="0" err="1" smtClean="0"/>
              <a:t>frailty</a:t>
            </a:r>
            <a:endParaRPr lang="nb-NO" dirty="0"/>
          </a:p>
        </p:txBody>
      </p:sp>
      <p:pic>
        <p:nvPicPr>
          <p:cNvPr id="4" name="Plassholder for innhold 3"/>
          <p:cNvPicPr>
            <a:picLocks noGrp="1" noChangeAspect="1"/>
          </p:cNvPicPr>
          <p:nvPr>
            <p:ph idx="1"/>
          </p:nvPr>
        </p:nvPicPr>
        <p:blipFill>
          <a:blip r:embed="rId2"/>
          <a:stretch>
            <a:fillRect/>
          </a:stretch>
        </p:blipFill>
        <p:spPr>
          <a:xfrm>
            <a:off x="1744507" y="1856105"/>
            <a:ext cx="7392346" cy="4052888"/>
          </a:xfrm>
          <a:prstGeom prst="rect">
            <a:avLst/>
          </a:prstGeom>
        </p:spPr>
      </p:pic>
      <p:sp>
        <p:nvSpPr>
          <p:cNvPr id="3" name="Plassholder for bunntekst 2"/>
          <p:cNvSpPr>
            <a:spLocks noGrp="1"/>
          </p:cNvSpPr>
          <p:nvPr>
            <p:ph type="ftr" sz="quarter" idx="11"/>
          </p:nvPr>
        </p:nvSpPr>
        <p:spPr/>
        <p:txBody>
          <a:bodyPr/>
          <a:lstStyle/>
          <a:p>
            <a:r>
              <a:rPr lang="nb-NO" smtClean="0"/>
              <a:t>Hoogendijk EO, Lancet 2019</a:t>
            </a:r>
            <a:endParaRPr lang="nb-NO"/>
          </a:p>
        </p:txBody>
      </p:sp>
    </p:spTree>
    <p:extLst>
      <p:ext uri="{BB962C8B-B14F-4D97-AF65-F5344CB8AC3E}">
        <p14:creationId xmlns:p14="http://schemas.microsoft.com/office/powerpoint/2010/main" val="2941264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Frailty</a:t>
            </a:r>
            <a:r>
              <a:rPr lang="nb-NO" dirty="0" smtClean="0"/>
              <a:t> måling bør oppfylle følgende kriterier</a:t>
            </a:r>
            <a:endParaRPr lang="nb-NO" dirty="0"/>
          </a:p>
        </p:txBody>
      </p:sp>
      <p:sp>
        <p:nvSpPr>
          <p:cNvPr id="3" name="Plassholder for innhold 2"/>
          <p:cNvSpPr>
            <a:spLocks noGrp="1"/>
          </p:cNvSpPr>
          <p:nvPr>
            <p:ph idx="1"/>
          </p:nvPr>
        </p:nvSpPr>
        <p:spPr/>
        <p:txBody>
          <a:bodyPr/>
          <a:lstStyle/>
          <a:p>
            <a:r>
              <a:rPr lang="nb-NO" dirty="0" smtClean="0"/>
              <a:t>An </a:t>
            </a:r>
            <a:r>
              <a:rPr lang="nb-NO" dirty="0" err="1" smtClean="0"/>
              <a:t>ability</a:t>
            </a:r>
            <a:r>
              <a:rPr lang="nb-NO" dirty="0" smtClean="0"/>
              <a:t> to </a:t>
            </a:r>
            <a:r>
              <a:rPr lang="nb-NO" dirty="0" err="1" smtClean="0"/>
              <a:t>reliably</a:t>
            </a:r>
            <a:r>
              <a:rPr lang="nb-NO" dirty="0" smtClean="0"/>
              <a:t> </a:t>
            </a:r>
            <a:r>
              <a:rPr lang="nb-NO" dirty="0" err="1" smtClean="0"/>
              <a:t>predict</a:t>
            </a:r>
            <a:r>
              <a:rPr lang="nb-NO" dirty="0" smtClean="0"/>
              <a:t> </a:t>
            </a:r>
            <a:r>
              <a:rPr lang="nb-NO" dirty="0" err="1" smtClean="0"/>
              <a:t>adverse</a:t>
            </a:r>
            <a:r>
              <a:rPr lang="nb-NO" dirty="0" smtClean="0"/>
              <a:t> </a:t>
            </a:r>
            <a:r>
              <a:rPr lang="nb-NO" dirty="0" err="1" smtClean="0"/>
              <a:t>clinical</a:t>
            </a:r>
            <a:r>
              <a:rPr lang="nb-NO" dirty="0" smtClean="0"/>
              <a:t> </a:t>
            </a:r>
            <a:r>
              <a:rPr lang="nb-NO" dirty="0" err="1" smtClean="0"/>
              <a:t>outcomes</a:t>
            </a:r>
            <a:endParaRPr lang="nb-NO" dirty="0" smtClean="0"/>
          </a:p>
          <a:p>
            <a:r>
              <a:rPr lang="nb-NO" dirty="0" smtClean="0"/>
              <a:t>An </a:t>
            </a:r>
            <a:r>
              <a:rPr lang="nb-NO" dirty="0" err="1" smtClean="0"/>
              <a:t>ability</a:t>
            </a:r>
            <a:r>
              <a:rPr lang="nb-NO" dirty="0" smtClean="0"/>
              <a:t> to </a:t>
            </a:r>
            <a:r>
              <a:rPr lang="nb-NO" dirty="0" err="1" smtClean="0"/>
              <a:t>reliably</a:t>
            </a:r>
            <a:r>
              <a:rPr lang="nb-NO" dirty="0" smtClean="0"/>
              <a:t> </a:t>
            </a:r>
            <a:r>
              <a:rPr lang="nb-NO" dirty="0" err="1" smtClean="0"/>
              <a:t>predict</a:t>
            </a:r>
            <a:r>
              <a:rPr lang="nb-NO" dirty="0" smtClean="0"/>
              <a:t> </a:t>
            </a:r>
            <a:r>
              <a:rPr lang="nb-NO" dirty="0" err="1" smtClean="0"/>
              <a:t>patient</a:t>
            </a:r>
            <a:r>
              <a:rPr lang="nb-NO" dirty="0" smtClean="0"/>
              <a:t> respons to </a:t>
            </a:r>
            <a:r>
              <a:rPr lang="nb-NO" dirty="0" err="1" smtClean="0"/>
              <a:t>potential</a:t>
            </a:r>
            <a:r>
              <a:rPr lang="nb-NO" dirty="0" smtClean="0"/>
              <a:t> </a:t>
            </a:r>
            <a:r>
              <a:rPr lang="nb-NO" dirty="0" err="1" smtClean="0"/>
              <a:t>therapies</a:t>
            </a:r>
            <a:endParaRPr lang="nb-NO" dirty="0" smtClean="0"/>
          </a:p>
          <a:p>
            <a:r>
              <a:rPr lang="nb-NO" dirty="0" smtClean="0"/>
              <a:t>Be </a:t>
            </a:r>
            <a:r>
              <a:rPr lang="nb-NO" dirty="0" err="1" smtClean="0"/>
              <a:t>supported</a:t>
            </a:r>
            <a:r>
              <a:rPr lang="nb-NO" dirty="0" smtClean="0"/>
              <a:t> by a </a:t>
            </a:r>
            <a:r>
              <a:rPr lang="nb-NO" dirty="0" err="1" smtClean="0"/>
              <a:t>biological</a:t>
            </a:r>
            <a:r>
              <a:rPr lang="nb-NO" dirty="0" smtClean="0"/>
              <a:t> </a:t>
            </a:r>
            <a:r>
              <a:rPr lang="nb-NO" dirty="0" err="1" smtClean="0"/>
              <a:t>causative</a:t>
            </a:r>
            <a:r>
              <a:rPr lang="nb-NO" dirty="0" smtClean="0"/>
              <a:t> </a:t>
            </a:r>
            <a:r>
              <a:rPr lang="nb-NO" dirty="0" err="1" smtClean="0"/>
              <a:t>theory</a:t>
            </a:r>
            <a:endParaRPr lang="nb-NO" dirty="0" smtClean="0"/>
          </a:p>
          <a:p>
            <a:r>
              <a:rPr lang="nb-NO" dirty="0" smtClean="0"/>
              <a:t>Be simple to </a:t>
            </a:r>
            <a:r>
              <a:rPr lang="nb-NO" dirty="0" err="1" smtClean="0"/>
              <a:t>apply</a:t>
            </a:r>
            <a:endParaRPr lang="nb-NO" dirty="0"/>
          </a:p>
        </p:txBody>
      </p:sp>
      <p:sp>
        <p:nvSpPr>
          <p:cNvPr id="4" name="Plassholder for bunntekst 3"/>
          <p:cNvSpPr>
            <a:spLocks noGrp="1"/>
          </p:cNvSpPr>
          <p:nvPr>
            <p:ph type="ftr" sz="quarter" idx="11"/>
          </p:nvPr>
        </p:nvSpPr>
        <p:spPr/>
        <p:txBody>
          <a:bodyPr/>
          <a:lstStyle/>
          <a:p>
            <a:r>
              <a:rPr lang="en-US" smtClean="0"/>
              <a:t>Clegg A et al, The Lancet 2013</a:t>
            </a:r>
            <a:endParaRPr lang="nb-NO"/>
          </a:p>
        </p:txBody>
      </p:sp>
    </p:spTree>
    <p:extLst>
      <p:ext uri="{BB962C8B-B14F-4D97-AF65-F5344CB8AC3E}">
        <p14:creationId xmlns:p14="http://schemas.microsoft.com/office/powerpoint/2010/main" val="1370951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Måling av </a:t>
            </a:r>
            <a:r>
              <a:rPr lang="nb-NO" dirty="0" err="1" smtClean="0"/>
              <a:t>frailty</a:t>
            </a:r>
            <a:endParaRPr lang="nb-NO" dirty="0"/>
          </a:p>
        </p:txBody>
      </p:sp>
      <p:sp>
        <p:nvSpPr>
          <p:cNvPr id="3" name="Plassholder for innhold 2"/>
          <p:cNvSpPr>
            <a:spLocks noGrp="1"/>
          </p:cNvSpPr>
          <p:nvPr>
            <p:ph idx="1"/>
          </p:nvPr>
        </p:nvSpPr>
        <p:spPr/>
        <p:txBody>
          <a:bodyPr/>
          <a:lstStyle/>
          <a:p>
            <a:pPr>
              <a:defRPr/>
            </a:pPr>
            <a:r>
              <a:rPr lang="nb-NO" b="1" dirty="0" err="1"/>
              <a:t>Frailty</a:t>
            </a:r>
            <a:r>
              <a:rPr lang="nb-NO" b="1" dirty="0"/>
              <a:t> fenotype </a:t>
            </a:r>
            <a:r>
              <a:rPr lang="nb-NO" b="1" dirty="0" smtClean="0"/>
              <a:t>skalaer: </a:t>
            </a:r>
            <a:r>
              <a:rPr lang="nb-NO" dirty="0"/>
              <a:t>summerer funksjons- og fysiologiske variabler (</a:t>
            </a:r>
            <a:r>
              <a:rPr lang="nb-NO" dirty="0" err="1"/>
              <a:t>Fried</a:t>
            </a:r>
            <a:r>
              <a:rPr lang="nb-NO" dirty="0"/>
              <a:t>)</a:t>
            </a:r>
          </a:p>
          <a:p>
            <a:pPr>
              <a:defRPr/>
            </a:pPr>
            <a:r>
              <a:rPr lang="nb-NO" b="1" dirty="0" err="1"/>
              <a:t>Frailty</a:t>
            </a:r>
            <a:r>
              <a:rPr lang="nb-NO" b="1" dirty="0"/>
              <a:t> indekser: </a:t>
            </a:r>
            <a:r>
              <a:rPr lang="nb-NO" dirty="0"/>
              <a:t>summerer negative faktorer, både relatert til aldring, funksjonssvikt og sykdom (</a:t>
            </a:r>
            <a:r>
              <a:rPr lang="nb-NO" dirty="0" err="1"/>
              <a:t>Rockwood</a:t>
            </a:r>
            <a:r>
              <a:rPr lang="nb-NO" dirty="0"/>
              <a:t>) </a:t>
            </a:r>
          </a:p>
          <a:p>
            <a:pPr>
              <a:defRPr/>
            </a:pPr>
            <a:r>
              <a:rPr lang="nb-NO" b="1" dirty="0" err="1"/>
              <a:t>Frailty</a:t>
            </a:r>
            <a:r>
              <a:rPr lang="nb-NO" b="1" dirty="0"/>
              <a:t> indikatorer:</a:t>
            </a:r>
            <a:r>
              <a:rPr lang="nb-NO" dirty="0"/>
              <a:t> for eksempel ganghastighet eller gripestyrke</a:t>
            </a:r>
          </a:p>
          <a:p>
            <a:pPr>
              <a:defRPr/>
            </a:pPr>
            <a:r>
              <a:rPr lang="nb-NO" b="1" dirty="0"/>
              <a:t>Bred geriatrisk vurdering (CGA):</a:t>
            </a:r>
            <a:r>
              <a:rPr lang="nb-NO" dirty="0"/>
              <a:t> </a:t>
            </a:r>
            <a:r>
              <a:rPr lang="nb-NO" dirty="0" err="1"/>
              <a:t>multidimensjonal</a:t>
            </a:r>
            <a:r>
              <a:rPr lang="nb-NO" dirty="0"/>
              <a:t> kartlegging av alle aspekter ved </a:t>
            </a:r>
            <a:r>
              <a:rPr lang="nb-NO" dirty="0" err="1"/>
              <a:t>frailty</a:t>
            </a:r>
            <a:r>
              <a:rPr lang="nb-NO" dirty="0"/>
              <a:t>, </a:t>
            </a:r>
            <a:r>
              <a:rPr lang="nb-NO" dirty="0" err="1"/>
              <a:t>multisykelighet</a:t>
            </a:r>
            <a:r>
              <a:rPr lang="nb-NO" dirty="0"/>
              <a:t> og </a:t>
            </a:r>
            <a:r>
              <a:rPr lang="nb-NO" dirty="0" smtClean="0"/>
              <a:t>funksjonssvikt</a:t>
            </a:r>
            <a:endParaRPr lang="nb-NO" dirty="0"/>
          </a:p>
        </p:txBody>
      </p:sp>
    </p:spTree>
    <p:extLst>
      <p:ext uri="{BB962C8B-B14F-4D97-AF65-F5344CB8AC3E}">
        <p14:creationId xmlns:p14="http://schemas.microsoft.com/office/powerpoint/2010/main" val="4214380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2"/>
          <a:stretch>
            <a:fillRect/>
          </a:stretch>
        </p:blipFill>
        <p:spPr>
          <a:xfrm>
            <a:off x="0" y="1127760"/>
            <a:ext cx="12197026" cy="4960620"/>
          </a:xfrm>
          <a:prstGeom prst="rect">
            <a:avLst/>
          </a:prstGeom>
        </p:spPr>
      </p:pic>
      <p:sp>
        <p:nvSpPr>
          <p:cNvPr id="5" name="Plassholder for bunntekst 4"/>
          <p:cNvSpPr>
            <a:spLocks noGrp="1"/>
          </p:cNvSpPr>
          <p:nvPr>
            <p:ph type="ftr" sz="quarter" idx="11"/>
          </p:nvPr>
        </p:nvSpPr>
        <p:spPr/>
        <p:txBody>
          <a:bodyPr/>
          <a:lstStyle/>
          <a:p>
            <a:r>
              <a:rPr lang="da-DK" smtClean="0"/>
              <a:t>Dent E et al, Eur J intern Med 2016</a:t>
            </a:r>
            <a:endParaRPr lang="nb-NO"/>
          </a:p>
        </p:txBody>
      </p:sp>
    </p:spTree>
    <p:extLst>
      <p:ext uri="{BB962C8B-B14F-4D97-AF65-F5344CB8AC3E}">
        <p14:creationId xmlns:p14="http://schemas.microsoft.com/office/powerpoint/2010/main" val="3767756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err="1" smtClean="0"/>
              <a:t>Frieds</a:t>
            </a:r>
            <a:r>
              <a:rPr lang="nb-NO" dirty="0" smtClean="0"/>
              <a:t> </a:t>
            </a:r>
            <a:r>
              <a:rPr lang="nb-NO" dirty="0" err="1" smtClean="0"/>
              <a:t>frailty</a:t>
            </a:r>
            <a:r>
              <a:rPr lang="nb-NO" dirty="0" smtClean="0"/>
              <a:t> kriterier - 1992</a:t>
            </a:r>
            <a:endParaRPr lang="nb-NO" dirty="0"/>
          </a:p>
        </p:txBody>
      </p:sp>
      <p:sp>
        <p:nvSpPr>
          <p:cNvPr id="10" name="Plassholder for bunntekst 9"/>
          <p:cNvSpPr>
            <a:spLocks noGrp="1"/>
          </p:cNvSpPr>
          <p:nvPr>
            <p:ph type="ftr" sz="quarter" idx="11"/>
          </p:nvPr>
        </p:nvSpPr>
        <p:spPr/>
        <p:txBody>
          <a:bodyPr/>
          <a:lstStyle/>
          <a:p>
            <a:r>
              <a:rPr lang="da-DK" dirty="0" smtClean="0"/>
              <a:t>Fried et al. J Ger Med Sci 2001</a:t>
            </a:r>
            <a:endParaRPr lang="nb-NO" dirty="0"/>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44299"/>
            <a:ext cx="5737265" cy="3971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lassholder for innhold 6"/>
          <p:cNvPicPr>
            <a:picLocks noGrp="1" noChangeAspect="1"/>
          </p:cNvPicPr>
          <p:nvPr>
            <p:ph sz="half" idx="1"/>
          </p:nvPr>
        </p:nvPicPr>
        <p:blipFill>
          <a:blip r:embed="rId4"/>
          <a:stretch>
            <a:fillRect/>
          </a:stretch>
        </p:blipFill>
        <p:spPr>
          <a:xfrm>
            <a:off x="422404" y="2218083"/>
            <a:ext cx="5673596" cy="3092826"/>
          </a:xfrm>
          <a:prstGeom prst="rect">
            <a:avLst/>
          </a:prstGeom>
        </p:spPr>
      </p:pic>
    </p:spTree>
    <p:extLst>
      <p:ext uri="{BB962C8B-B14F-4D97-AF65-F5344CB8AC3E}">
        <p14:creationId xmlns:p14="http://schemas.microsoft.com/office/powerpoint/2010/main" val="997548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4307" y="1341942"/>
            <a:ext cx="7883386" cy="4351338"/>
          </a:xfrm>
        </p:spPr>
      </p:pic>
      <p:sp>
        <p:nvSpPr>
          <p:cNvPr id="5" name="Plassholder for bunntekst 4"/>
          <p:cNvSpPr>
            <a:spLocks noGrp="1"/>
          </p:cNvSpPr>
          <p:nvPr>
            <p:ph type="ftr" sz="quarter" idx="11"/>
          </p:nvPr>
        </p:nvSpPr>
        <p:spPr/>
        <p:txBody>
          <a:bodyPr/>
          <a:lstStyle/>
          <a:p>
            <a:r>
              <a:rPr lang="da-DK" smtClean="0"/>
              <a:t>Fried et al. J Ger Med Sci 2001</a:t>
            </a:r>
            <a:endParaRPr lang="nb-NO" dirty="0"/>
          </a:p>
        </p:txBody>
      </p:sp>
    </p:spTree>
    <p:extLst>
      <p:ext uri="{BB962C8B-B14F-4D97-AF65-F5344CB8AC3E}">
        <p14:creationId xmlns:p14="http://schemas.microsoft.com/office/powerpoint/2010/main" val="1793836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err="1" smtClean="0"/>
              <a:t>Frailty</a:t>
            </a:r>
            <a:r>
              <a:rPr lang="nb-NO" dirty="0" smtClean="0"/>
              <a:t> </a:t>
            </a:r>
            <a:r>
              <a:rPr lang="nb-NO" dirty="0" err="1" smtClean="0"/>
              <a:t>index</a:t>
            </a:r>
            <a:r>
              <a:rPr lang="nb-NO" dirty="0" smtClean="0"/>
              <a:t> – akkumulering av deficit (FI-CD)</a:t>
            </a:r>
            <a:endParaRPr lang="nb-NO" dirty="0"/>
          </a:p>
        </p:txBody>
      </p:sp>
      <p:sp>
        <p:nvSpPr>
          <p:cNvPr id="6" name="Plassholder for innhold 5"/>
          <p:cNvSpPr>
            <a:spLocks noGrp="1"/>
          </p:cNvSpPr>
          <p:nvPr>
            <p:ph idx="1"/>
          </p:nvPr>
        </p:nvSpPr>
        <p:spPr/>
        <p:txBody>
          <a:bodyPr/>
          <a:lstStyle/>
          <a:p>
            <a:r>
              <a:rPr lang="nb-NO" dirty="0" smtClean="0"/>
              <a:t>Akkumulering av deficiter</a:t>
            </a:r>
          </a:p>
          <a:p>
            <a:r>
              <a:rPr lang="nb-NO" dirty="0" smtClean="0"/>
              <a:t>Symptomer</a:t>
            </a:r>
          </a:p>
          <a:p>
            <a:r>
              <a:rPr lang="nb-NO" dirty="0" smtClean="0"/>
              <a:t>Tegn</a:t>
            </a:r>
          </a:p>
          <a:p>
            <a:r>
              <a:rPr lang="nb-NO" dirty="0" smtClean="0"/>
              <a:t>Sykdommer</a:t>
            </a:r>
          </a:p>
          <a:p>
            <a:r>
              <a:rPr lang="nb-NO" dirty="0" smtClean="0"/>
              <a:t>Funksjonstap</a:t>
            </a:r>
          </a:p>
          <a:p>
            <a:r>
              <a:rPr lang="nb-NO" dirty="0" smtClean="0"/>
              <a:t>Laboratoriemålinger</a:t>
            </a:r>
          </a:p>
          <a:p>
            <a:r>
              <a:rPr lang="nb-NO" dirty="0" smtClean="0"/>
              <a:t>Mange varianter, den første 70-items. </a:t>
            </a:r>
          </a:p>
        </p:txBody>
      </p:sp>
      <p:sp>
        <p:nvSpPr>
          <p:cNvPr id="7" name="Plassholder for bunntekst 6"/>
          <p:cNvSpPr>
            <a:spLocks noGrp="1"/>
          </p:cNvSpPr>
          <p:nvPr>
            <p:ph type="ftr" sz="quarter" idx="11"/>
          </p:nvPr>
        </p:nvSpPr>
        <p:spPr/>
        <p:txBody>
          <a:bodyPr/>
          <a:lstStyle/>
          <a:p>
            <a:r>
              <a:rPr lang="en-US" dirty="0" err="1" smtClean="0"/>
              <a:t>Mitnitski</a:t>
            </a:r>
            <a:r>
              <a:rPr lang="en-US" dirty="0" smtClean="0"/>
              <a:t> AB &amp; Rockwood K, </a:t>
            </a:r>
            <a:r>
              <a:rPr lang="en-US" dirty="0" err="1" smtClean="0"/>
              <a:t>TheScientificworld</a:t>
            </a:r>
            <a:r>
              <a:rPr lang="en-US" dirty="0" smtClean="0"/>
              <a:t>  2001</a:t>
            </a:r>
            <a:endParaRPr lang="nb-NO" dirty="0"/>
          </a:p>
        </p:txBody>
      </p:sp>
    </p:spTree>
    <p:extLst>
      <p:ext uri="{BB962C8B-B14F-4D97-AF65-F5344CB8AC3E}">
        <p14:creationId xmlns:p14="http://schemas.microsoft.com/office/powerpoint/2010/main" val="209744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p:cNvPicPr>
            <a:picLocks noGrp="1" noChangeAspect="1"/>
          </p:cNvPicPr>
          <p:nvPr>
            <p:ph idx="1"/>
          </p:nvPr>
        </p:nvPicPr>
        <p:blipFill>
          <a:blip r:embed="rId2"/>
          <a:stretch>
            <a:fillRect/>
          </a:stretch>
        </p:blipFill>
        <p:spPr>
          <a:xfrm>
            <a:off x="1985859" y="365125"/>
            <a:ext cx="6668284" cy="5657210"/>
          </a:xfrm>
          <a:prstGeom prst="rect">
            <a:avLst/>
          </a:prstGeom>
        </p:spPr>
      </p:pic>
    </p:spTree>
    <p:extLst>
      <p:ext uri="{BB962C8B-B14F-4D97-AF65-F5344CB8AC3E}">
        <p14:creationId xmlns:p14="http://schemas.microsoft.com/office/powerpoint/2010/main" val="2315014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err="1" smtClean="0"/>
              <a:t>Frailty</a:t>
            </a:r>
            <a:r>
              <a:rPr lang="nb-NO" dirty="0" smtClean="0"/>
              <a:t> </a:t>
            </a:r>
            <a:r>
              <a:rPr lang="nb-NO" dirty="0" err="1" smtClean="0"/>
              <a:t>index</a:t>
            </a:r>
            <a:r>
              <a:rPr lang="nb-NO" dirty="0" smtClean="0"/>
              <a:t> basert på CGA (FI-CGA) </a:t>
            </a:r>
            <a:endParaRPr lang="nb-NO" dirty="0"/>
          </a:p>
        </p:txBody>
      </p:sp>
      <p:sp>
        <p:nvSpPr>
          <p:cNvPr id="6" name="Plassholder for innhold 5"/>
          <p:cNvSpPr>
            <a:spLocks noGrp="1"/>
          </p:cNvSpPr>
          <p:nvPr>
            <p:ph sz="half" idx="2"/>
          </p:nvPr>
        </p:nvSpPr>
        <p:spPr/>
        <p:txBody>
          <a:bodyPr/>
          <a:lstStyle/>
          <a:p>
            <a:r>
              <a:rPr lang="nb-NO" dirty="0" smtClean="0"/>
              <a:t>Deficit </a:t>
            </a:r>
            <a:r>
              <a:rPr lang="nb-NO" dirty="0" err="1" smtClean="0"/>
              <a:t>accumulation</a:t>
            </a:r>
            <a:r>
              <a:rPr lang="nb-NO" dirty="0" smtClean="0"/>
              <a:t> </a:t>
            </a:r>
            <a:r>
              <a:rPr lang="nb-NO" dirty="0" err="1" smtClean="0"/>
              <a:t>frailty</a:t>
            </a:r>
            <a:r>
              <a:rPr lang="nb-NO" dirty="0" smtClean="0"/>
              <a:t> </a:t>
            </a:r>
            <a:r>
              <a:rPr lang="nb-NO" dirty="0" err="1" smtClean="0"/>
              <a:t>index</a:t>
            </a:r>
            <a:endParaRPr lang="nb-NO" dirty="0" smtClean="0"/>
          </a:p>
          <a:p>
            <a:r>
              <a:rPr lang="nb-NO" dirty="0" smtClean="0"/>
              <a:t>Utviklet i studie som sammenliknet TAVI og åpen klaffekirurgi</a:t>
            </a:r>
          </a:p>
          <a:p>
            <a:r>
              <a:rPr lang="nb-NO" dirty="0" smtClean="0"/>
              <a:t>Skåringen skilte ut pasienter med alvorlig skrøpelighet – som hadde minst effekt av inngrepet, uavhengig av inngrepets art. </a:t>
            </a:r>
            <a:endParaRPr lang="nb-NO" dirty="0"/>
          </a:p>
        </p:txBody>
      </p:sp>
      <p:sp>
        <p:nvSpPr>
          <p:cNvPr id="9" name="Plassholder for bunntekst 8"/>
          <p:cNvSpPr>
            <a:spLocks noGrp="1"/>
          </p:cNvSpPr>
          <p:nvPr>
            <p:ph type="ftr" sz="quarter" idx="11"/>
          </p:nvPr>
        </p:nvSpPr>
        <p:spPr/>
        <p:txBody>
          <a:bodyPr/>
          <a:lstStyle/>
          <a:p>
            <a:r>
              <a:rPr lang="nb-NO" smtClean="0"/>
              <a:t>Kim DH et al, JAMA Internal Medicine 2019</a:t>
            </a:r>
            <a:endParaRPr lang="nb-NO"/>
          </a:p>
        </p:txBody>
      </p:sp>
      <p:pic>
        <p:nvPicPr>
          <p:cNvPr id="2" name="Bilde 1"/>
          <p:cNvPicPr>
            <a:picLocks noChangeAspect="1"/>
          </p:cNvPicPr>
          <p:nvPr/>
        </p:nvPicPr>
        <p:blipFill>
          <a:blip r:embed="rId3"/>
          <a:stretch>
            <a:fillRect/>
          </a:stretch>
        </p:blipFill>
        <p:spPr>
          <a:xfrm>
            <a:off x="184728" y="1974655"/>
            <a:ext cx="5987472" cy="3709852"/>
          </a:xfrm>
          <a:prstGeom prst="rect">
            <a:avLst/>
          </a:prstGeom>
        </p:spPr>
      </p:pic>
    </p:spTree>
    <p:extLst>
      <p:ext uri="{BB962C8B-B14F-4D97-AF65-F5344CB8AC3E}">
        <p14:creationId xmlns:p14="http://schemas.microsoft.com/office/powerpoint/2010/main" val="214247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Frailty</a:t>
            </a:r>
            <a:r>
              <a:rPr lang="nb-NO" dirty="0"/>
              <a:t> Index basert på CGA (FI-CGA)</a:t>
            </a:r>
            <a:br>
              <a:rPr lang="nb-NO" dirty="0"/>
            </a:br>
            <a:r>
              <a:rPr lang="nb-NO" dirty="0" err="1" smtClean="0"/>
              <a:t>Sociodemographic</a:t>
            </a:r>
            <a:r>
              <a:rPr lang="nb-NO" dirty="0" smtClean="0"/>
              <a:t> and </a:t>
            </a:r>
            <a:r>
              <a:rPr lang="nb-NO" dirty="0" err="1" smtClean="0"/>
              <a:t>clinical</a:t>
            </a:r>
            <a:r>
              <a:rPr lang="nb-NO" dirty="0" smtClean="0"/>
              <a:t> variables</a:t>
            </a:r>
            <a:endParaRPr lang="nb-NO" dirty="0"/>
          </a:p>
        </p:txBody>
      </p:sp>
      <p:pic>
        <p:nvPicPr>
          <p:cNvPr id="4" name="Plassholder for innhold 3"/>
          <p:cNvPicPr>
            <a:picLocks noGrp="1" noChangeAspect="1"/>
          </p:cNvPicPr>
          <p:nvPr>
            <p:ph idx="1"/>
          </p:nvPr>
        </p:nvPicPr>
        <p:blipFill>
          <a:blip r:embed="rId2"/>
          <a:stretch>
            <a:fillRect/>
          </a:stretch>
        </p:blipFill>
        <p:spPr>
          <a:xfrm>
            <a:off x="838200" y="2311648"/>
            <a:ext cx="10515600" cy="3379291"/>
          </a:xfrm>
          <a:prstGeom prst="rect">
            <a:avLst/>
          </a:prstGeom>
        </p:spPr>
      </p:pic>
      <p:sp>
        <p:nvSpPr>
          <p:cNvPr id="3" name="Plassholder for bunntekst 2"/>
          <p:cNvSpPr>
            <a:spLocks noGrp="1"/>
          </p:cNvSpPr>
          <p:nvPr>
            <p:ph type="ftr" sz="quarter" idx="11"/>
          </p:nvPr>
        </p:nvSpPr>
        <p:spPr/>
        <p:txBody>
          <a:bodyPr/>
          <a:lstStyle/>
          <a:p>
            <a:r>
              <a:rPr lang="fr-FR" smtClean="0"/>
              <a:t>Jones D et al, Aging Clin Exp Res 2005</a:t>
            </a:r>
            <a:endParaRPr lang="nb-NO"/>
          </a:p>
        </p:txBody>
      </p:sp>
    </p:spTree>
    <p:extLst>
      <p:ext uri="{BB962C8B-B14F-4D97-AF65-F5344CB8AC3E}">
        <p14:creationId xmlns:p14="http://schemas.microsoft.com/office/powerpoint/2010/main" val="58391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Disposisjon</a:t>
            </a:r>
            <a:endParaRPr lang="nb-NO" dirty="0"/>
          </a:p>
        </p:txBody>
      </p:sp>
      <p:sp>
        <p:nvSpPr>
          <p:cNvPr id="3" name="Plassholder for innhold 2"/>
          <p:cNvSpPr>
            <a:spLocks noGrp="1"/>
          </p:cNvSpPr>
          <p:nvPr>
            <p:ph idx="1"/>
          </p:nvPr>
        </p:nvSpPr>
        <p:spPr/>
        <p:txBody>
          <a:bodyPr>
            <a:normAutofit fontScale="85000" lnSpcReduction="20000"/>
          </a:bodyPr>
          <a:lstStyle/>
          <a:p>
            <a:r>
              <a:rPr lang="nb-NO" dirty="0" smtClean="0"/>
              <a:t>Introduksjon </a:t>
            </a:r>
            <a:endParaRPr lang="nb-NO" dirty="0"/>
          </a:p>
          <a:p>
            <a:r>
              <a:rPr lang="nb-NO" dirty="0" smtClean="0"/>
              <a:t>Gjennomgang </a:t>
            </a:r>
            <a:r>
              <a:rPr lang="nb-NO" dirty="0"/>
              <a:t>av forskjellige </a:t>
            </a:r>
            <a:r>
              <a:rPr lang="nb-NO" dirty="0" smtClean="0"/>
              <a:t>tilnærminger: </a:t>
            </a:r>
            <a:endParaRPr lang="nb-NO" dirty="0"/>
          </a:p>
          <a:p>
            <a:r>
              <a:rPr lang="en-US" dirty="0"/>
              <a:t>Fried frailty </a:t>
            </a:r>
            <a:r>
              <a:rPr lang="en-US" dirty="0" smtClean="0"/>
              <a:t>phenotype</a:t>
            </a:r>
          </a:p>
          <a:p>
            <a:r>
              <a:rPr lang="en-US" dirty="0" smtClean="0"/>
              <a:t>Frailty index</a:t>
            </a:r>
            <a:r>
              <a:rPr lang="en-US" dirty="0"/>
              <a:t> </a:t>
            </a:r>
            <a:r>
              <a:rPr lang="en-US" dirty="0" smtClean="0"/>
              <a:t>– Accumulation of deficits</a:t>
            </a:r>
          </a:p>
          <a:p>
            <a:r>
              <a:rPr lang="en-US" dirty="0" smtClean="0"/>
              <a:t>Frailty index – Comprehensive geriatric assessment (</a:t>
            </a:r>
            <a:r>
              <a:rPr lang="en-US" dirty="0" err="1" smtClean="0"/>
              <a:t>norsk</a:t>
            </a:r>
            <a:r>
              <a:rPr lang="en-US" dirty="0" smtClean="0"/>
              <a:t> </a:t>
            </a:r>
            <a:r>
              <a:rPr lang="en-US" dirty="0" err="1" smtClean="0"/>
              <a:t>versjon</a:t>
            </a:r>
            <a:r>
              <a:rPr lang="en-US" dirty="0" smtClean="0"/>
              <a:t>)</a:t>
            </a:r>
          </a:p>
          <a:p>
            <a:r>
              <a:rPr lang="en-US" dirty="0" smtClean="0"/>
              <a:t>Clinical Frailty Scale (</a:t>
            </a:r>
            <a:r>
              <a:rPr lang="en-US" dirty="0" err="1" smtClean="0"/>
              <a:t>norsk</a:t>
            </a:r>
            <a:r>
              <a:rPr lang="en-US" dirty="0" smtClean="0"/>
              <a:t> </a:t>
            </a:r>
            <a:r>
              <a:rPr lang="en-US" dirty="0" err="1" smtClean="0"/>
              <a:t>versjon</a:t>
            </a:r>
            <a:r>
              <a:rPr lang="en-US" dirty="0" smtClean="0"/>
              <a:t>)</a:t>
            </a:r>
          </a:p>
          <a:p>
            <a:r>
              <a:rPr lang="en-US" dirty="0" smtClean="0"/>
              <a:t>Edmonton Frailty Scale</a:t>
            </a:r>
            <a:endParaRPr lang="nb-NO" dirty="0"/>
          </a:p>
          <a:p>
            <a:r>
              <a:rPr lang="nb-NO" dirty="0"/>
              <a:t>Screeningmetoder – ganghastighet, </a:t>
            </a:r>
            <a:r>
              <a:rPr lang="nb-NO" dirty="0" smtClean="0"/>
              <a:t>SPPB, spørreskjema, elektroniske varianter</a:t>
            </a:r>
          </a:p>
          <a:p>
            <a:r>
              <a:rPr lang="nb-NO" dirty="0" smtClean="0"/>
              <a:t>Bred geriatrisk vurdering</a:t>
            </a:r>
          </a:p>
          <a:p>
            <a:r>
              <a:rPr lang="nb-NO" dirty="0" smtClean="0"/>
              <a:t>Internasjonale anbefalinger</a:t>
            </a:r>
          </a:p>
          <a:p>
            <a:endParaRPr lang="nb-NO" dirty="0"/>
          </a:p>
        </p:txBody>
      </p:sp>
    </p:spTree>
    <p:extLst>
      <p:ext uri="{BB962C8B-B14F-4D97-AF65-F5344CB8AC3E}">
        <p14:creationId xmlns:p14="http://schemas.microsoft.com/office/powerpoint/2010/main" val="828530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Use</a:t>
            </a:r>
            <a:r>
              <a:rPr lang="nb-NO" dirty="0" smtClean="0"/>
              <a:t> </a:t>
            </a:r>
            <a:r>
              <a:rPr lang="nb-NO" dirty="0" err="1" smtClean="0"/>
              <a:t>of</a:t>
            </a:r>
            <a:r>
              <a:rPr lang="nb-NO" dirty="0" smtClean="0"/>
              <a:t> </a:t>
            </a:r>
            <a:r>
              <a:rPr lang="nb-NO" dirty="0" err="1" smtClean="0"/>
              <a:t>clinical</a:t>
            </a:r>
            <a:r>
              <a:rPr lang="nb-NO" dirty="0" smtClean="0"/>
              <a:t> services by </a:t>
            </a:r>
            <a:r>
              <a:rPr lang="nb-NO" dirty="0" err="1" smtClean="0"/>
              <a:t>level</a:t>
            </a:r>
            <a:r>
              <a:rPr lang="nb-NO" dirty="0" smtClean="0"/>
              <a:t> </a:t>
            </a:r>
            <a:r>
              <a:rPr lang="nb-NO" dirty="0" err="1" smtClean="0"/>
              <a:t>of</a:t>
            </a:r>
            <a:r>
              <a:rPr lang="nb-NO" dirty="0" smtClean="0"/>
              <a:t> </a:t>
            </a:r>
            <a:r>
              <a:rPr lang="nb-NO" dirty="0" err="1" smtClean="0"/>
              <a:t>frailty</a:t>
            </a:r>
            <a:endParaRPr lang="nb-NO" dirty="0"/>
          </a:p>
        </p:txBody>
      </p:sp>
      <p:pic>
        <p:nvPicPr>
          <p:cNvPr id="4" name="Plassholder for innhold 3"/>
          <p:cNvPicPr>
            <a:picLocks noGrp="1" noChangeAspect="1"/>
          </p:cNvPicPr>
          <p:nvPr>
            <p:ph idx="1"/>
          </p:nvPr>
        </p:nvPicPr>
        <p:blipFill>
          <a:blip r:embed="rId2"/>
          <a:stretch>
            <a:fillRect/>
          </a:stretch>
        </p:blipFill>
        <p:spPr>
          <a:xfrm>
            <a:off x="838200" y="3071068"/>
            <a:ext cx="10515600" cy="1860452"/>
          </a:xfrm>
          <a:prstGeom prst="rect">
            <a:avLst/>
          </a:prstGeom>
        </p:spPr>
      </p:pic>
      <p:sp>
        <p:nvSpPr>
          <p:cNvPr id="3" name="Plassholder for bunntekst 2"/>
          <p:cNvSpPr>
            <a:spLocks noGrp="1"/>
          </p:cNvSpPr>
          <p:nvPr>
            <p:ph type="ftr" sz="quarter" idx="11"/>
          </p:nvPr>
        </p:nvSpPr>
        <p:spPr/>
        <p:txBody>
          <a:bodyPr/>
          <a:lstStyle/>
          <a:p>
            <a:r>
              <a:rPr lang="fr-FR" smtClean="0"/>
              <a:t>Jones D et al, Aging Clin Exp Res 2005</a:t>
            </a:r>
            <a:endParaRPr lang="nb-NO"/>
          </a:p>
        </p:txBody>
      </p:sp>
    </p:spTree>
    <p:extLst>
      <p:ext uri="{BB962C8B-B14F-4D97-AF65-F5344CB8AC3E}">
        <p14:creationId xmlns:p14="http://schemas.microsoft.com/office/powerpoint/2010/main" val="2559330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a:stretch>
            <a:fillRect/>
          </a:stretch>
        </p:blipFill>
        <p:spPr>
          <a:xfrm>
            <a:off x="2967681" y="199572"/>
            <a:ext cx="5566231" cy="5776639"/>
          </a:xfrm>
          <a:prstGeom prst="rect">
            <a:avLst/>
          </a:prstGeom>
        </p:spPr>
      </p:pic>
      <p:sp>
        <p:nvSpPr>
          <p:cNvPr id="3" name="Plassholder for bunntekst 2"/>
          <p:cNvSpPr>
            <a:spLocks noGrp="1"/>
          </p:cNvSpPr>
          <p:nvPr>
            <p:ph type="ftr" sz="quarter" idx="11"/>
          </p:nvPr>
        </p:nvSpPr>
        <p:spPr/>
        <p:txBody>
          <a:bodyPr/>
          <a:lstStyle/>
          <a:p>
            <a:r>
              <a:rPr lang="nb-NO" smtClean="0"/>
              <a:t>Rockwood K, CMAJ 2005</a:t>
            </a:r>
            <a:endParaRPr lang="nb-NO"/>
          </a:p>
        </p:txBody>
      </p:sp>
      <p:sp>
        <p:nvSpPr>
          <p:cNvPr id="5" name="TekstSylinder 4"/>
          <p:cNvSpPr txBox="1"/>
          <p:nvPr/>
        </p:nvSpPr>
        <p:spPr>
          <a:xfrm>
            <a:off x="6410036" y="1930400"/>
            <a:ext cx="5329382" cy="4045811"/>
          </a:xfrm>
          <a:prstGeom prst="rect">
            <a:avLst/>
          </a:prstGeom>
        </p:spPr>
        <p:txBody>
          <a:bodyPr vert="horz" wrap="square" lIns="91440" tIns="45720" rIns="91440" bIns="45720" rtlCol="0" anchor="t">
            <a:normAutofit/>
          </a:bodyPr>
          <a:lstStyle/>
          <a:p>
            <a:pPr algn="l"/>
            <a:r>
              <a:rPr lang="nb-NO" dirty="0" smtClean="0"/>
              <a:t> </a:t>
            </a:r>
          </a:p>
        </p:txBody>
      </p:sp>
    </p:spTree>
    <p:extLst>
      <p:ext uri="{BB962C8B-B14F-4D97-AF65-F5344CB8AC3E}">
        <p14:creationId xmlns:p14="http://schemas.microsoft.com/office/powerpoint/2010/main" val="4117749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Frailty</a:t>
            </a:r>
            <a:r>
              <a:rPr lang="nb-NO" dirty="0" smtClean="0"/>
              <a:t> </a:t>
            </a:r>
            <a:r>
              <a:rPr lang="nb-NO" dirty="0" err="1" smtClean="0"/>
              <a:t>attributes</a:t>
            </a:r>
            <a:r>
              <a:rPr lang="nb-NO" dirty="0" smtClean="0"/>
              <a:t>, CFS</a:t>
            </a:r>
            <a:endParaRPr lang="nb-NO" dirty="0"/>
          </a:p>
        </p:txBody>
      </p:sp>
      <p:pic>
        <p:nvPicPr>
          <p:cNvPr id="4" name="Plassholder for innhold 3"/>
          <p:cNvPicPr>
            <a:picLocks noGrp="1" noChangeAspect="1"/>
          </p:cNvPicPr>
          <p:nvPr>
            <p:ph idx="1"/>
          </p:nvPr>
        </p:nvPicPr>
        <p:blipFill>
          <a:blip r:embed="rId3"/>
          <a:stretch>
            <a:fillRect/>
          </a:stretch>
        </p:blipFill>
        <p:spPr>
          <a:xfrm>
            <a:off x="1522425" y="1225261"/>
            <a:ext cx="8297404" cy="4351338"/>
          </a:xfrm>
          <a:prstGeom prst="rect">
            <a:avLst/>
          </a:prstGeom>
        </p:spPr>
      </p:pic>
      <p:sp>
        <p:nvSpPr>
          <p:cNvPr id="3" name="Plassholder for bunntekst 2"/>
          <p:cNvSpPr>
            <a:spLocks noGrp="1"/>
          </p:cNvSpPr>
          <p:nvPr>
            <p:ph type="ftr" sz="quarter" idx="11"/>
          </p:nvPr>
        </p:nvSpPr>
        <p:spPr/>
        <p:txBody>
          <a:bodyPr/>
          <a:lstStyle/>
          <a:p>
            <a:r>
              <a:rPr lang="nb-NO" smtClean="0"/>
              <a:t>Rockwood, CMAJ 2005</a:t>
            </a:r>
            <a:endParaRPr lang="nb-NO"/>
          </a:p>
        </p:txBody>
      </p:sp>
    </p:spTree>
    <p:extLst>
      <p:ext uri="{BB962C8B-B14F-4D97-AF65-F5344CB8AC3E}">
        <p14:creationId xmlns:p14="http://schemas.microsoft.com/office/powerpoint/2010/main" val="4187746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Skrøpelighet hos kirurgiske pasienter</a:t>
            </a:r>
            <a:endParaRPr lang="nb-NO" dirty="0"/>
          </a:p>
        </p:txBody>
      </p:sp>
      <p:sp>
        <p:nvSpPr>
          <p:cNvPr id="3" name="Plassholder for innhold 2"/>
          <p:cNvSpPr>
            <a:spLocks noGrp="1"/>
          </p:cNvSpPr>
          <p:nvPr>
            <p:ph idx="1"/>
          </p:nvPr>
        </p:nvSpPr>
        <p:spPr/>
        <p:txBody>
          <a:bodyPr/>
          <a:lstStyle/>
          <a:p>
            <a:r>
              <a:rPr lang="nb-NO" dirty="0" smtClean="0"/>
              <a:t>Første publikasjon i 2009</a:t>
            </a:r>
          </a:p>
          <a:p>
            <a:r>
              <a:rPr lang="nb-NO" dirty="0" err="1" smtClean="0"/>
              <a:t>Frieds</a:t>
            </a:r>
            <a:r>
              <a:rPr lang="nb-NO" dirty="0" smtClean="0"/>
              <a:t> phenotype anbefalt av American College </a:t>
            </a:r>
            <a:r>
              <a:rPr lang="nb-NO" dirty="0" err="1" smtClean="0"/>
              <a:t>of</a:t>
            </a:r>
            <a:r>
              <a:rPr lang="nb-NO" dirty="0" smtClean="0"/>
              <a:t> </a:t>
            </a:r>
            <a:r>
              <a:rPr lang="nb-NO" dirty="0" err="1" smtClean="0"/>
              <a:t>Surgeons</a:t>
            </a:r>
            <a:r>
              <a:rPr lang="nb-NO" dirty="0" smtClean="0"/>
              <a:t> og American </a:t>
            </a:r>
            <a:r>
              <a:rPr lang="nb-NO" dirty="0" err="1" smtClean="0"/>
              <a:t>Geriatric</a:t>
            </a:r>
            <a:r>
              <a:rPr lang="nb-NO" dirty="0" smtClean="0"/>
              <a:t> </a:t>
            </a:r>
            <a:r>
              <a:rPr lang="nb-NO" dirty="0" err="1" smtClean="0"/>
              <a:t>society</a:t>
            </a:r>
            <a:r>
              <a:rPr lang="nb-NO" dirty="0" smtClean="0"/>
              <a:t>. </a:t>
            </a:r>
          </a:p>
          <a:p>
            <a:r>
              <a:rPr lang="nb-NO" dirty="0" smtClean="0"/>
              <a:t>The Edmonton </a:t>
            </a:r>
            <a:r>
              <a:rPr lang="nb-NO" dirty="0" err="1" smtClean="0"/>
              <a:t>Frail</a:t>
            </a:r>
            <a:r>
              <a:rPr lang="nb-NO" dirty="0" smtClean="0"/>
              <a:t> </a:t>
            </a:r>
            <a:r>
              <a:rPr lang="nb-NO" dirty="0" err="1" smtClean="0"/>
              <a:t>Scale</a:t>
            </a:r>
            <a:r>
              <a:rPr lang="nb-NO" dirty="0" smtClean="0"/>
              <a:t> er anbefalt av British </a:t>
            </a:r>
            <a:r>
              <a:rPr lang="nb-NO" dirty="0" err="1" smtClean="0"/>
              <a:t>Geriatric</a:t>
            </a:r>
            <a:r>
              <a:rPr lang="nb-NO" dirty="0" smtClean="0"/>
              <a:t> </a:t>
            </a:r>
            <a:r>
              <a:rPr lang="nb-NO" dirty="0" err="1" smtClean="0"/>
              <a:t>Society</a:t>
            </a:r>
            <a:r>
              <a:rPr lang="nb-NO" dirty="0" smtClean="0"/>
              <a:t> for bruk i </a:t>
            </a:r>
            <a:r>
              <a:rPr lang="nb-NO" dirty="0" err="1" smtClean="0"/>
              <a:t>peri</a:t>
            </a:r>
            <a:r>
              <a:rPr lang="nb-NO" dirty="0" smtClean="0"/>
              <a:t>-operativ setting. </a:t>
            </a:r>
            <a:endParaRPr lang="nb-NO" dirty="0"/>
          </a:p>
        </p:txBody>
      </p:sp>
    </p:spTree>
    <p:extLst>
      <p:ext uri="{BB962C8B-B14F-4D97-AF65-F5344CB8AC3E}">
        <p14:creationId xmlns:p14="http://schemas.microsoft.com/office/powerpoint/2010/main" val="2438038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Edmonton </a:t>
            </a:r>
            <a:r>
              <a:rPr lang="nb-NO" dirty="0" err="1" smtClean="0"/>
              <a:t>Frail</a:t>
            </a:r>
            <a:r>
              <a:rPr lang="nb-NO" dirty="0" smtClean="0"/>
              <a:t> </a:t>
            </a:r>
            <a:r>
              <a:rPr lang="nb-NO" dirty="0" err="1" smtClean="0"/>
              <a:t>Scale</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521623925"/>
              </p:ext>
            </p:extLst>
          </p:nvPr>
        </p:nvGraphicFramePr>
        <p:xfrm>
          <a:off x="838200" y="1052945"/>
          <a:ext cx="10721340" cy="495475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277751133"/>
                    </a:ext>
                  </a:extLst>
                </a:gridCol>
                <a:gridCol w="5607561">
                  <a:extLst>
                    <a:ext uri="{9D8B030D-6E8A-4147-A177-3AD203B41FA5}">
                      <a16:colId xmlns:a16="http://schemas.microsoft.com/office/drawing/2014/main" val="447587927"/>
                    </a:ext>
                  </a:extLst>
                </a:gridCol>
                <a:gridCol w="2675379">
                  <a:extLst>
                    <a:ext uri="{9D8B030D-6E8A-4147-A177-3AD203B41FA5}">
                      <a16:colId xmlns:a16="http://schemas.microsoft.com/office/drawing/2014/main" val="3988379340"/>
                    </a:ext>
                  </a:extLst>
                </a:gridCol>
              </a:tblGrid>
              <a:tr h="367305">
                <a:tc>
                  <a:txBody>
                    <a:bodyPr/>
                    <a:lstStyle/>
                    <a:p>
                      <a:r>
                        <a:rPr lang="nb-NO" dirty="0" smtClean="0"/>
                        <a:t>Domene</a:t>
                      </a:r>
                      <a:endParaRPr lang="nb-NO" dirty="0"/>
                    </a:p>
                  </a:txBody>
                  <a:tcPr/>
                </a:tc>
                <a:tc>
                  <a:txBody>
                    <a:bodyPr/>
                    <a:lstStyle/>
                    <a:p>
                      <a:r>
                        <a:rPr lang="nb-NO" dirty="0" smtClean="0"/>
                        <a:t>Test</a:t>
                      </a:r>
                      <a:endParaRPr lang="nb-NO" dirty="0"/>
                    </a:p>
                  </a:txBody>
                  <a:tcPr/>
                </a:tc>
                <a:tc>
                  <a:txBody>
                    <a:bodyPr/>
                    <a:lstStyle/>
                    <a:p>
                      <a:r>
                        <a:rPr lang="nb-NO" dirty="0" smtClean="0"/>
                        <a:t>Poeng (maks 17)</a:t>
                      </a:r>
                    </a:p>
                  </a:txBody>
                  <a:tcPr/>
                </a:tc>
                <a:extLst>
                  <a:ext uri="{0D108BD9-81ED-4DB2-BD59-A6C34878D82A}">
                    <a16:rowId xmlns:a16="http://schemas.microsoft.com/office/drawing/2014/main" val="1493957427"/>
                  </a:ext>
                </a:extLst>
              </a:tr>
              <a:tr h="367305">
                <a:tc>
                  <a:txBody>
                    <a:bodyPr/>
                    <a:lstStyle/>
                    <a:p>
                      <a:r>
                        <a:rPr lang="nb-NO" dirty="0" smtClean="0"/>
                        <a:t>Kognisjon</a:t>
                      </a:r>
                      <a:endParaRPr lang="nb-NO" dirty="0"/>
                    </a:p>
                  </a:txBody>
                  <a:tcPr/>
                </a:tc>
                <a:tc>
                  <a:txBody>
                    <a:bodyPr/>
                    <a:lstStyle/>
                    <a:p>
                      <a:r>
                        <a:rPr lang="nb-NO" dirty="0" err="1" smtClean="0"/>
                        <a:t>Klokketest</a:t>
                      </a:r>
                      <a:endParaRPr lang="nb-NO" dirty="0"/>
                    </a:p>
                  </a:txBody>
                  <a:tcPr/>
                </a:tc>
                <a:tc>
                  <a:txBody>
                    <a:bodyPr/>
                    <a:lstStyle/>
                    <a:p>
                      <a:r>
                        <a:rPr lang="nb-NO" dirty="0" smtClean="0"/>
                        <a:t>0-2p</a:t>
                      </a:r>
                      <a:endParaRPr lang="nb-NO" dirty="0"/>
                    </a:p>
                  </a:txBody>
                  <a:tcPr/>
                </a:tc>
                <a:extLst>
                  <a:ext uri="{0D108BD9-81ED-4DB2-BD59-A6C34878D82A}">
                    <a16:rowId xmlns:a16="http://schemas.microsoft.com/office/drawing/2014/main" val="1674252830"/>
                  </a:ext>
                </a:extLst>
              </a:tr>
              <a:tr h="367305">
                <a:tc>
                  <a:txBody>
                    <a:bodyPr/>
                    <a:lstStyle/>
                    <a:p>
                      <a:r>
                        <a:rPr lang="nb-NO" dirty="0" smtClean="0"/>
                        <a:t>Generell helsetilstand</a:t>
                      </a:r>
                      <a:endParaRPr lang="nb-NO" dirty="0"/>
                    </a:p>
                  </a:txBody>
                  <a:tcPr/>
                </a:tc>
                <a:tc>
                  <a:txBody>
                    <a:bodyPr/>
                    <a:lstStyle/>
                    <a:p>
                      <a:r>
                        <a:rPr lang="nb-NO" dirty="0" smtClean="0"/>
                        <a:t>Sykehusinnleggelser siste 12mnd</a:t>
                      </a:r>
                      <a:endParaRPr lang="nb-NO" dirty="0"/>
                    </a:p>
                  </a:txBody>
                  <a:tcPr/>
                </a:tc>
                <a:tc>
                  <a:txBody>
                    <a:bodyPr/>
                    <a:lstStyle/>
                    <a:p>
                      <a:r>
                        <a:rPr lang="nb-NO" dirty="0" smtClean="0"/>
                        <a:t>1, 1-2, &gt;2</a:t>
                      </a:r>
                      <a:endParaRPr lang="nb-NO" dirty="0"/>
                    </a:p>
                  </a:txBody>
                  <a:tcPr/>
                </a:tc>
                <a:extLst>
                  <a:ext uri="{0D108BD9-81ED-4DB2-BD59-A6C34878D82A}">
                    <a16:rowId xmlns:a16="http://schemas.microsoft.com/office/drawing/2014/main" val="1135837834"/>
                  </a:ext>
                </a:extLst>
              </a:tr>
              <a:tr h="367305">
                <a:tc>
                  <a:txBody>
                    <a:bodyPr/>
                    <a:lstStyle/>
                    <a:p>
                      <a:endParaRPr lang="nb-NO" dirty="0"/>
                    </a:p>
                  </a:txBody>
                  <a:tcPr/>
                </a:tc>
                <a:tc>
                  <a:txBody>
                    <a:bodyPr/>
                    <a:lstStyle/>
                    <a:p>
                      <a:r>
                        <a:rPr lang="nb-NO" dirty="0" smtClean="0"/>
                        <a:t>Hvordan vil du</a:t>
                      </a:r>
                      <a:r>
                        <a:rPr lang="nb-NO" baseline="0" dirty="0" smtClean="0"/>
                        <a:t> beskrive din helsetilstand</a:t>
                      </a:r>
                      <a:endParaRPr lang="nb-NO" dirty="0"/>
                    </a:p>
                  </a:txBody>
                  <a:tcPr/>
                </a:tc>
                <a:tc>
                  <a:txBody>
                    <a:bodyPr/>
                    <a:lstStyle/>
                    <a:p>
                      <a:r>
                        <a:rPr lang="nb-NO" dirty="0" smtClean="0"/>
                        <a:t>God, rimelig, dårlig</a:t>
                      </a:r>
                      <a:endParaRPr lang="nb-NO" dirty="0"/>
                    </a:p>
                  </a:txBody>
                  <a:tcPr/>
                </a:tc>
                <a:extLst>
                  <a:ext uri="{0D108BD9-81ED-4DB2-BD59-A6C34878D82A}">
                    <a16:rowId xmlns:a16="http://schemas.microsoft.com/office/drawing/2014/main" val="3255526301"/>
                  </a:ext>
                </a:extLst>
              </a:tr>
              <a:tr h="910331">
                <a:tc>
                  <a:txBody>
                    <a:bodyPr/>
                    <a:lstStyle/>
                    <a:p>
                      <a:r>
                        <a:rPr lang="nb-NO" dirty="0" smtClean="0"/>
                        <a:t>ADL </a:t>
                      </a:r>
                      <a:endParaRPr lang="nb-NO" dirty="0"/>
                    </a:p>
                  </a:txBody>
                  <a:tcPr/>
                </a:tc>
                <a:tc>
                  <a:txBody>
                    <a:bodyPr/>
                    <a:lstStyle/>
                    <a:p>
                      <a:r>
                        <a:rPr lang="nb-NO" dirty="0" smtClean="0"/>
                        <a:t>Hva trenger du hjelp til? (tilberede mat, handling, transport,</a:t>
                      </a:r>
                      <a:r>
                        <a:rPr lang="nb-NO" baseline="0" dirty="0" smtClean="0"/>
                        <a:t> telefon, rengjøring, klesvask, økonomi, medisiner)</a:t>
                      </a:r>
                    </a:p>
                  </a:txBody>
                  <a:tcPr/>
                </a:tc>
                <a:tc>
                  <a:txBody>
                    <a:bodyPr/>
                    <a:lstStyle/>
                    <a:p>
                      <a:r>
                        <a:rPr lang="nb-NO" dirty="0" smtClean="0"/>
                        <a:t>0-1, 2-4, 5-8</a:t>
                      </a:r>
                      <a:endParaRPr lang="nb-NO" dirty="0"/>
                    </a:p>
                  </a:txBody>
                  <a:tcPr/>
                </a:tc>
                <a:extLst>
                  <a:ext uri="{0D108BD9-81ED-4DB2-BD59-A6C34878D82A}">
                    <a16:rowId xmlns:a16="http://schemas.microsoft.com/office/drawing/2014/main" val="4089795779"/>
                  </a:ext>
                </a:extLst>
              </a:tr>
              <a:tr h="367305">
                <a:tc>
                  <a:txBody>
                    <a:bodyPr/>
                    <a:lstStyle/>
                    <a:p>
                      <a:r>
                        <a:rPr lang="nb-NO" dirty="0" smtClean="0"/>
                        <a:t>Sosialt nettverk og hjelp</a:t>
                      </a:r>
                      <a:endParaRPr lang="nb-NO" dirty="0"/>
                    </a:p>
                  </a:txBody>
                  <a:tcPr/>
                </a:tc>
                <a:tc>
                  <a:txBody>
                    <a:bodyPr/>
                    <a:lstStyle/>
                    <a:p>
                      <a:r>
                        <a:rPr lang="nb-NO" baseline="0" dirty="0" smtClean="0"/>
                        <a:t>Hvis du trenger hjelp, har du noen å spørre? </a:t>
                      </a:r>
                    </a:p>
                  </a:txBody>
                  <a:tcPr/>
                </a:tc>
                <a:tc>
                  <a:txBody>
                    <a:bodyPr/>
                    <a:lstStyle/>
                    <a:p>
                      <a:r>
                        <a:rPr lang="nb-NO" dirty="0" smtClean="0"/>
                        <a:t>Alltid, noen ganger, aldri</a:t>
                      </a:r>
                      <a:endParaRPr lang="nb-NO" dirty="0"/>
                    </a:p>
                  </a:txBody>
                  <a:tcPr/>
                </a:tc>
                <a:extLst>
                  <a:ext uri="{0D108BD9-81ED-4DB2-BD59-A6C34878D82A}">
                    <a16:rowId xmlns:a16="http://schemas.microsoft.com/office/drawing/2014/main" val="2296918425"/>
                  </a:ext>
                </a:extLst>
              </a:tr>
              <a:tr h="367305">
                <a:tc>
                  <a:txBody>
                    <a:bodyPr/>
                    <a:lstStyle/>
                    <a:p>
                      <a:r>
                        <a:rPr lang="nb-NO" dirty="0" smtClean="0"/>
                        <a:t>Medikamenter</a:t>
                      </a:r>
                      <a:endParaRPr lang="nb-NO" dirty="0"/>
                    </a:p>
                  </a:txBody>
                  <a:tcPr/>
                </a:tc>
                <a:tc>
                  <a:txBody>
                    <a:bodyPr/>
                    <a:lstStyle/>
                    <a:p>
                      <a:r>
                        <a:rPr lang="nb-NO" baseline="0" dirty="0" smtClean="0"/>
                        <a:t>Bruker du &gt; 5 medikamenter</a:t>
                      </a:r>
                    </a:p>
                  </a:txBody>
                  <a:tcPr/>
                </a:tc>
                <a:tc>
                  <a:txBody>
                    <a:bodyPr/>
                    <a:lstStyle/>
                    <a:p>
                      <a:r>
                        <a:rPr lang="nb-NO" dirty="0" smtClean="0"/>
                        <a:t>Nei, ja</a:t>
                      </a:r>
                      <a:endParaRPr lang="nb-NO" dirty="0"/>
                    </a:p>
                  </a:txBody>
                  <a:tcPr/>
                </a:tc>
                <a:extLst>
                  <a:ext uri="{0D108BD9-81ED-4DB2-BD59-A6C34878D82A}">
                    <a16:rowId xmlns:a16="http://schemas.microsoft.com/office/drawing/2014/main" val="725733780"/>
                  </a:ext>
                </a:extLst>
              </a:tr>
              <a:tr h="367305">
                <a:tc>
                  <a:txBody>
                    <a:bodyPr/>
                    <a:lstStyle/>
                    <a:p>
                      <a:endParaRPr lang="nb-NO" dirty="0"/>
                    </a:p>
                  </a:txBody>
                  <a:tcPr/>
                </a:tc>
                <a:tc>
                  <a:txBody>
                    <a:bodyPr/>
                    <a:lstStyle/>
                    <a:p>
                      <a:r>
                        <a:rPr lang="nb-NO" baseline="0" dirty="0" smtClean="0"/>
                        <a:t>Hender det at du glemmer å ta dine medikamenter?</a:t>
                      </a:r>
                    </a:p>
                  </a:txBody>
                  <a:tcPr/>
                </a:tc>
                <a:tc>
                  <a:txBody>
                    <a:bodyPr/>
                    <a:lstStyle/>
                    <a:p>
                      <a:r>
                        <a:rPr lang="nb-NO" dirty="0" smtClean="0"/>
                        <a:t>Nei, ja</a:t>
                      </a:r>
                      <a:endParaRPr lang="nb-NO" dirty="0"/>
                    </a:p>
                  </a:txBody>
                  <a:tcPr/>
                </a:tc>
                <a:extLst>
                  <a:ext uri="{0D108BD9-81ED-4DB2-BD59-A6C34878D82A}">
                    <a16:rowId xmlns:a16="http://schemas.microsoft.com/office/drawing/2014/main" val="1831826514"/>
                  </a:ext>
                </a:extLst>
              </a:tr>
              <a:tr h="367305">
                <a:tc>
                  <a:txBody>
                    <a:bodyPr/>
                    <a:lstStyle/>
                    <a:p>
                      <a:r>
                        <a:rPr lang="nb-NO" dirty="0" smtClean="0"/>
                        <a:t>Ernæring</a:t>
                      </a:r>
                      <a:endParaRPr lang="nb-NO" dirty="0"/>
                    </a:p>
                  </a:txBody>
                  <a:tcPr/>
                </a:tc>
                <a:tc>
                  <a:txBody>
                    <a:bodyPr/>
                    <a:lstStyle/>
                    <a:p>
                      <a:r>
                        <a:rPr lang="nb-NO" baseline="0" dirty="0" smtClean="0"/>
                        <a:t>Har klærne dine blitt store </a:t>
                      </a:r>
                      <a:r>
                        <a:rPr lang="nb-NO" baseline="0" dirty="0" err="1" smtClean="0"/>
                        <a:t>pga</a:t>
                      </a:r>
                      <a:r>
                        <a:rPr lang="nb-NO" baseline="0" dirty="0" smtClean="0"/>
                        <a:t> utilsiktet vekttap?</a:t>
                      </a:r>
                    </a:p>
                  </a:txBody>
                  <a:tcPr/>
                </a:tc>
                <a:tc>
                  <a:txBody>
                    <a:bodyPr/>
                    <a:lstStyle/>
                    <a:p>
                      <a:r>
                        <a:rPr lang="nb-NO" dirty="0" smtClean="0"/>
                        <a:t>Nei, ja</a:t>
                      </a:r>
                      <a:endParaRPr lang="nb-NO" dirty="0"/>
                    </a:p>
                  </a:txBody>
                  <a:tcPr/>
                </a:tc>
                <a:extLst>
                  <a:ext uri="{0D108BD9-81ED-4DB2-BD59-A6C34878D82A}">
                    <a16:rowId xmlns:a16="http://schemas.microsoft.com/office/drawing/2014/main" val="2176949948"/>
                  </a:ext>
                </a:extLst>
              </a:tr>
              <a:tr h="367305">
                <a:tc>
                  <a:txBody>
                    <a:bodyPr/>
                    <a:lstStyle/>
                    <a:p>
                      <a:r>
                        <a:rPr lang="nb-NO" dirty="0" smtClean="0"/>
                        <a:t>Depresjon</a:t>
                      </a:r>
                      <a:endParaRPr lang="nb-NO" dirty="0"/>
                    </a:p>
                  </a:txBody>
                  <a:tcPr/>
                </a:tc>
                <a:tc>
                  <a:txBody>
                    <a:bodyPr/>
                    <a:lstStyle/>
                    <a:p>
                      <a:r>
                        <a:rPr lang="nb-NO" baseline="0" dirty="0" smtClean="0"/>
                        <a:t>Hender det at du føler deg deprimert? </a:t>
                      </a:r>
                    </a:p>
                  </a:txBody>
                  <a:tcPr/>
                </a:tc>
                <a:tc>
                  <a:txBody>
                    <a:bodyPr/>
                    <a:lstStyle/>
                    <a:p>
                      <a:r>
                        <a:rPr lang="nb-NO" dirty="0" smtClean="0"/>
                        <a:t>Nei, ja</a:t>
                      </a:r>
                      <a:endParaRPr lang="nb-NO" dirty="0"/>
                    </a:p>
                  </a:txBody>
                  <a:tcPr/>
                </a:tc>
                <a:extLst>
                  <a:ext uri="{0D108BD9-81ED-4DB2-BD59-A6C34878D82A}">
                    <a16:rowId xmlns:a16="http://schemas.microsoft.com/office/drawing/2014/main" val="3856502186"/>
                  </a:ext>
                </a:extLst>
              </a:tr>
              <a:tr h="367305">
                <a:tc>
                  <a:txBody>
                    <a:bodyPr/>
                    <a:lstStyle/>
                    <a:p>
                      <a:r>
                        <a:rPr lang="nb-NO" dirty="0" smtClean="0"/>
                        <a:t>Inkontinens</a:t>
                      </a:r>
                      <a:endParaRPr lang="nb-NO" dirty="0"/>
                    </a:p>
                  </a:txBody>
                  <a:tcPr/>
                </a:tc>
                <a:tc>
                  <a:txBody>
                    <a:bodyPr/>
                    <a:lstStyle/>
                    <a:p>
                      <a:r>
                        <a:rPr lang="nb-NO" baseline="0" dirty="0" smtClean="0"/>
                        <a:t>Problemer med vannlatningen?</a:t>
                      </a:r>
                    </a:p>
                  </a:txBody>
                  <a:tcPr/>
                </a:tc>
                <a:tc>
                  <a:txBody>
                    <a:bodyPr/>
                    <a:lstStyle/>
                    <a:p>
                      <a:r>
                        <a:rPr lang="nb-NO" dirty="0" smtClean="0"/>
                        <a:t>Nei, ja</a:t>
                      </a:r>
                      <a:endParaRPr lang="nb-NO" dirty="0"/>
                    </a:p>
                  </a:txBody>
                  <a:tcPr/>
                </a:tc>
                <a:extLst>
                  <a:ext uri="{0D108BD9-81ED-4DB2-BD59-A6C34878D82A}">
                    <a16:rowId xmlns:a16="http://schemas.microsoft.com/office/drawing/2014/main" val="3406554800"/>
                  </a:ext>
                </a:extLst>
              </a:tr>
              <a:tr h="367305">
                <a:tc>
                  <a:txBody>
                    <a:bodyPr/>
                    <a:lstStyle/>
                    <a:p>
                      <a:r>
                        <a:rPr lang="nb-NO" dirty="0" smtClean="0"/>
                        <a:t>Fysisk</a:t>
                      </a:r>
                      <a:r>
                        <a:rPr lang="nb-NO" baseline="0" dirty="0" smtClean="0"/>
                        <a:t> test</a:t>
                      </a:r>
                      <a:endParaRPr lang="nb-NO" dirty="0"/>
                    </a:p>
                  </a:txBody>
                  <a:tcPr/>
                </a:tc>
                <a:tc>
                  <a:txBody>
                    <a:bodyPr/>
                    <a:lstStyle/>
                    <a:p>
                      <a:r>
                        <a:rPr lang="nb-NO" baseline="0" dirty="0" err="1" smtClean="0"/>
                        <a:t>Timed</a:t>
                      </a:r>
                      <a:r>
                        <a:rPr lang="nb-NO" baseline="0" dirty="0" smtClean="0"/>
                        <a:t> up and </a:t>
                      </a:r>
                      <a:r>
                        <a:rPr lang="nb-NO" baseline="0" dirty="0" err="1" smtClean="0"/>
                        <a:t>go</a:t>
                      </a:r>
                      <a:r>
                        <a:rPr lang="nb-NO" baseline="0" dirty="0" smtClean="0"/>
                        <a:t> (TUG)</a:t>
                      </a:r>
                    </a:p>
                  </a:txBody>
                  <a:tcPr/>
                </a:tc>
                <a:tc>
                  <a:txBody>
                    <a:bodyPr/>
                    <a:lstStyle/>
                    <a:p>
                      <a:r>
                        <a:rPr lang="nb-NO" dirty="0" smtClean="0"/>
                        <a:t>0-10s, 11-20s, &gt;20s</a:t>
                      </a:r>
                      <a:endParaRPr lang="nb-NO" dirty="0"/>
                    </a:p>
                  </a:txBody>
                  <a:tcPr/>
                </a:tc>
                <a:extLst>
                  <a:ext uri="{0D108BD9-81ED-4DB2-BD59-A6C34878D82A}">
                    <a16:rowId xmlns:a16="http://schemas.microsoft.com/office/drawing/2014/main" val="3000052439"/>
                  </a:ext>
                </a:extLst>
              </a:tr>
            </a:tbl>
          </a:graphicData>
        </a:graphic>
      </p:graphicFrame>
      <p:sp>
        <p:nvSpPr>
          <p:cNvPr id="5" name="Plassholder for bunntekst 4"/>
          <p:cNvSpPr>
            <a:spLocks noGrp="1"/>
          </p:cNvSpPr>
          <p:nvPr>
            <p:ph type="ftr" sz="quarter" idx="11"/>
          </p:nvPr>
        </p:nvSpPr>
        <p:spPr/>
        <p:txBody>
          <a:bodyPr/>
          <a:lstStyle/>
          <a:p>
            <a:r>
              <a:rPr lang="en-US" dirty="0" err="1" smtClean="0"/>
              <a:t>Rolfson</a:t>
            </a:r>
            <a:r>
              <a:rPr lang="en-US" dirty="0" smtClean="0"/>
              <a:t> DB et al, Age Aging 2006</a:t>
            </a:r>
            <a:endParaRPr lang="nb-NO" dirty="0"/>
          </a:p>
        </p:txBody>
      </p:sp>
    </p:spTree>
    <p:extLst>
      <p:ext uri="{BB962C8B-B14F-4D97-AF65-F5344CB8AC3E}">
        <p14:creationId xmlns:p14="http://schemas.microsoft.com/office/powerpoint/2010/main" val="964118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FRAIL </a:t>
            </a:r>
            <a:r>
              <a:rPr lang="nb-NO" dirty="0" err="1" smtClean="0"/>
              <a:t>scale</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911223734"/>
              </p:ext>
            </p:extLst>
          </p:nvPr>
        </p:nvGraphicFramePr>
        <p:xfrm>
          <a:off x="838200" y="1825625"/>
          <a:ext cx="8567103" cy="3302000"/>
        </p:xfrm>
        <a:graphic>
          <a:graphicData uri="http://schemas.openxmlformats.org/drawingml/2006/table">
            <a:tbl>
              <a:tblPr firstRow="1" bandRow="1">
                <a:tableStyleId>{5C22544A-7EE6-4342-B048-85BDC9FD1C3A}</a:tableStyleId>
              </a:tblPr>
              <a:tblGrid>
                <a:gridCol w="1556703">
                  <a:extLst>
                    <a:ext uri="{9D8B030D-6E8A-4147-A177-3AD203B41FA5}">
                      <a16:colId xmlns:a16="http://schemas.microsoft.com/office/drawing/2014/main" val="2262055175"/>
                    </a:ext>
                  </a:extLst>
                </a:gridCol>
                <a:gridCol w="3505200">
                  <a:extLst>
                    <a:ext uri="{9D8B030D-6E8A-4147-A177-3AD203B41FA5}">
                      <a16:colId xmlns:a16="http://schemas.microsoft.com/office/drawing/2014/main" val="464485523"/>
                    </a:ext>
                  </a:extLst>
                </a:gridCol>
                <a:gridCol w="3505200">
                  <a:extLst>
                    <a:ext uri="{9D8B030D-6E8A-4147-A177-3AD203B41FA5}">
                      <a16:colId xmlns:a16="http://schemas.microsoft.com/office/drawing/2014/main" val="2069233591"/>
                    </a:ext>
                  </a:extLst>
                </a:gridCol>
              </a:tblGrid>
              <a:tr h="370840">
                <a:tc>
                  <a:txBody>
                    <a:bodyPr/>
                    <a:lstStyle/>
                    <a:p>
                      <a:r>
                        <a:rPr lang="nb-NO" dirty="0" smtClean="0"/>
                        <a:t>Domene</a:t>
                      </a:r>
                      <a:endParaRPr lang="nb-NO" dirty="0"/>
                    </a:p>
                  </a:txBody>
                  <a:tcPr/>
                </a:tc>
                <a:tc>
                  <a:txBody>
                    <a:bodyPr/>
                    <a:lstStyle/>
                    <a:p>
                      <a:r>
                        <a:rPr lang="nb-NO" dirty="0" smtClean="0"/>
                        <a:t>Spørsmål</a:t>
                      </a:r>
                      <a:endParaRPr lang="nb-NO" dirty="0"/>
                    </a:p>
                  </a:txBody>
                  <a:tcPr/>
                </a:tc>
                <a:tc>
                  <a:txBody>
                    <a:bodyPr/>
                    <a:lstStyle/>
                    <a:p>
                      <a:r>
                        <a:rPr lang="nb-NO" dirty="0" smtClean="0"/>
                        <a:t>Skåring</a:t>
                      </a:r>
                      <a:endParaRPr lang="nb-NO" dirty="0"/>
                    </a:p>
                  </a:txBody>
                  <a:tcPr/>
                </a:tc>
                <a:extLst>
                  <a:ext uri="{0D108BD9-81ED-4DB2-BD59-A6C34878D82A}">
                    <a16:rowId xmlns:a16="http://schemas.microsoft.com/office/drawing/2014/main" val="2475584346"/>
                  </a:ext>
                </a:extLst>
              </a:tr>
              <a:tr h="370840">
                <a:tc>
                  <a:txBody>
                    <a:bodyPr/>
                    <a:lstStyle/>
                    <a:p>
                      <a:r>
                        <a:rPr lang="nb-NO" dirty="0" err="1" smtClean="0"/>
                        <a:t>Fatigue</a:t>
                      </a:r>
                      <a:endParaRPr lang="nb-NO" dirty="0"/>
                    </a:p>
                  </a:txBody>
                  <a:tcPr/>
                </a:tc>
                <a:tc>
                  <a:txBody>
                    <a:bodyPr/>
                    <a:lstStyle/>
                    <a:p>
                      <a:r>
                        <a:rPr lang="nb-NO" dirty="0" smtClean="0"/>
                        <a:t>Hvor</a:t>
                      </a:r>
                      <a:r>
                        <a:rPr lang="nb-NO" baseline="0" dirty="0" smtClean="0"/>
                        <a:t> mye av tiden de siste 4 ukene har du vært trøtt? </a:t>
                      </a:r>
                      <a:endParaRPr lang="nb-N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Nei</a:t>
                      </a:r>
                      <a:r>
                        <a:rPr lang="nb-NO" baseline="0" dirty="0" smtClean="0"/>
                        <a:t> eller ja, 0 eller 1 poeng</a:t>
                      </a:r>
                      <a:endParaRPr lang="nb-NO" dirty="0" smtClean="0"/>
                    </a:p>
                  </a:txBody>
                  <a:tcPr/>
                </a:tc>
                <a:extLst>
                  <a:ext uri="{0D108BD9-81ED-4DB2-BD59-A6C34878D82A}">
                    <a16:rowId xmlns:a16="http://schemas.microsoft.com/office/drawing/2014/main" val="1979507675"/>
                  </a:ext>
                </a:extLst>
              </a:tr>
              <a:tr h="370840">
                <a:tc>
                  <a:txBody>
                    <a:bodyPr/>
                    <a:lstStyle/>
                    <a:p>
                      <a:r>
                        <a:rPr lang="nb-NO" dirty="0" err="1" smtClean="0"/>
                        <a:t>Resistance</a:t>
                      </a:r>
                      <a:endParaRPr lang="nb-NO" dirty="0"/>
                    </a:p>
                  </a:txBody>
                  <a:tcPr/>
                </a:tc>
                <a:tc>
                  <a:txBody>
                    <a:bodyPr/>
                    <a:lstStyle/>
                    <a:p>
                      <a:r>
                        <a:rPr lang="nb-NO" dirty="0" smtClean="0"/>
                        <a:t>Trapp opp 10 trinn, uten hjel</a:t>
                      </a:r>
                      <a:r>
                        <a:rPr lang="nb-NO" baseline="0" dirty="0" smtClean="0"/>
                        <a:t>p og hjelpemidler</a:t>
                      </a:r>
                      <a:endParaRPr lang="nb-NO" dirty="0"/>
                    </a:p>
                  </a:txBody>
                  <a:tcPr/>
                </a:tc>
                <a:tc>
                  <a:txBody>
                    <a:bodyPr/>
                    <a:lstStyle/>
                    <a:p>
                      <a:endParaRPr lang="nb-NO" dirty="0"/>
                    </a:p>
                  </a:txBody>
                  <a:tcPr/>
                </a:tc>
                <a:extLst>
                  <a:ext uri="{0D108BD9-81ED-4DB2-BD59-A6C34878D82A}">
                    <a16:rowId xmlns:a16="http://schemas.microsoft.com/office/drawing/2014/main" val="1886407332"/>
                  </a:ext>
                </a:extLst>
              </a:tr>
              <a:tr h="370840">
                <a:tc>
                  <a:txBody>
                    <a:bodyPr/>
                    <a:lstStyle/>
                    <a:p>
                      <a:r>
                        <a:rPr lang="nb-NO" dirty="0" err="1" smtClean="0"/>
                        <a:t>Ambulation</a:t>
                      </a:r>
                      <a:endParaRPr lang="nb-NO" dirty="0"/>
                    </a:p>
                  </a:txBody>
                  <a:tcPr/>
                </a:tc>
                <a:tc>
                  <a:txBody>
                    <a:bodyPr/>
                    <a:lstStyle/>
                    <a:p>
                      <a:r>
                        <a:rPr lang="nb-NO" dirty="0" smtClean="0"/>
                        <a:t>Problemer med</a:t>
                      </a:r>
                      <a:r>
                        <a:rPr lang="nb-NO" baseline="0" dirty="0" smtClean="0"/>
                        <a:t> å gå flere hundre meter uten hjelpemidler? </a:t>
                      </a:r>
                      <a:endParaRPr lang="nb-NO" dirty="0"/>
                    </a:p>
                  </a:txBody>
                  <a:tcPr/>
                </a:tc>
                <a:tc>
                  <a:txBody>
                    <a:bodyPr/>
                    <a:lstStyle/>
                    <a:p>
                      <a:endParaRPr lang="nb-NO"/>
                    </a:p>
                  </a:txBody>
                  <a:tcPr/>
                </a:tc>
                <a:extLst>
                  <a:ext uri="{0D108BD9-81ED-4DB2-BD59-A6C34878D82A}">
                    <a16:rowId xmlns:a16="http://schemas.microsoft.com/office/drawing/2014/main" val="1521436225"/>
                  </a:ext>
                </a:extLst>
              </a:tr>
              <a:tr h="370840">
                <a:tc>
                  <a:txBody>
                    <a:bodyPr/>
                    <a:lstStyle/>
                    <a:p>
                      <a:r>
                        <a:rPr lang="nb-NO" dirty="0" err="1" smtClean="0"/>
                        <a:t>Illness</a:t>
                      </a:r>
                      <a:endParaRPr lang="nb-NO" dirty="0"/>
                    </a:p>
                  </a:txBody>
                  <a:tcPr/>
                </a:tc>
                <a:tc>
                  <a:txBody>
                    <a:bodyPr/>
                    <a:lstStyle/>
                    <a:p>
                      <a:r>
                        <a:rPr lang="nb-NO" dirty="0" smtClean="0"/>
                        <a:t>&gt; 5 sykdommer</a:t>
                      </a:r>
                      <a:r>
                        <a:rPr lang="nb-NO" baseline="0" dirty="0" smtClean="0"/>
                        <a:t> på en liste med 11 definerte sykdommer</a:t>
                      </a:r>
                      <a:endParaRPr lang="nb-NO" dirty="0"/>
                    </a:p>
                  </a:txBody>
                  <a:tcPr/>
                </a:tc>
                <a:tc>
                  <a:txBody>
                    <a:bodyPr/>
                    <a:lstStyle/>
                    <a:p>
                      <a:endParaRPr lang="nb-NO"/>
                    </a:p>
                  </a:txBody>
                  <a:tcPr/>
                </a:tc>
                <a:extLst>
                  <a:ext uri="{0D108BD9-81ED-4DB2-BD59-A6C34878D82A}">
                    <a16:rowId xmlns:a16="http://schemas.microsoft.com/office/drawing/2014/main" val="2523950780"/>
                  </a:ext>
                </a:extLst>
              </a:tr>
              <a:tr h="370840">
                <a:tc>
                  <a:txBody>
                    <a:bodyPr/>
                    <a:lstStyle/>
                    <a:p>
                      <a:r>
                        <a:rPr lang="nb-NO" dirty="0" smtClean="0"/>
                        <a:t>Loss </a:t>
                      </a:r>
                      <a:r>
                        <a:rPr lang="nb-NO" dirty="0" err="1" smtClean="0"/>
                        <a:t>of</a:t>
                      </a:r>
                      <a:r>
                        <a:rPr lang="nb-NO" dirty="0" smtClean="0"/>
                        <a:t> </a:t>
                      </a:r>
                      <a:r>
                        <a:rPr lang="nb-NO" dirty="0" err="1" smtClean="0"/>
                        <a:t>weight</a:t>
                      </a:r>
                      <a:endParaRPr lang="nb-NO" dirty="0"/>
                    </a:p>
                  </a:txBody>
                  <a:tcPr/>
                </a:tc>
                <a:tc>
                  <a:txBody>
                    <a:bodyPr/>
                    <a:lstStyle/>
                    <a:p>
                      <a:r>
                        <a:rPr lang="nb-NO" dirty="0" smtClean="0"/>
                        <a:t>Utilsiktet vekttap på &gt; 5 %</a:t>
                      </a:r>
                      <a:endParaRPr lang="nb-NO" dirty="0"/>
                    </a:p>
                  </a:txBody>
                  <a:tcPr/>
                </a:tc>
                <a:tc>
                  <a:txBody>
                    <a:bodyPr/>
                    <a:lstStyle/>
                    <a:p>
                      <a:endParaRPr lang="nb-NO" dirty="0"/>
                    </a:p>
                  </a:txBody>
                  <a:tcPr/>
                </a:tc>
                <a:extLst>
                  <a:ext uri="{0D108BD9-81ED-4DB2-BD59-A6C34878D82A}">
                    <a16:rowId xmlns:a16="http://schemas.microsoft.com/office/drawing/2014/main" val="3306754343"/>
                  </a:ext>
                </a:extLst>
              </a:tr>
            </a:tbl>
          </a:graphicData>
        </a:graphic>
      </p:graphicFrame>
      <p:sp>
        <p:nvSpPr>
          <p:cNvPr id="5" name="Plassholder for bunntekst 4"/>
          <p:cNvSpPr>
            <a:spLocks noGrp="1"/>
          </p:cNvSpPr>
          <p:nvPr>
            <p:ph type="ftr" sz="quarter" idx="11"/>
          </p:nvPr>
        </p:nvSpPr>
        <p:spPr/>
        <p:txBody>
          <a:bodyPr/>
          <a:lstStyle/>
          <a:p>
            <a:r>
              <a:rPr lang="en-US" smtClean="0"/>
              <a:t>Morley JE, J Nutr Health Aging 2012</a:t>
            </a:r>
            <a:endParaRPr lang="nb-NO"/>
          </a:p>
        </p:txBody>
      </p:sp>
    </p:spTree>
    <p:extLst>
      <p:ext uri="{BB962C8B-B14F-4D97-AF65-F5344CB8AC3E}">
        <p14:creationId xmlns:p14="http://schemas.microsoft.com/office/powerpoint/2010/main" val="1823787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Study</a:t>
            </a:r>
            <a:r>
              <a:rPr lang="nb-NO" dirty="0" smtClean="0"/>
              <a:t> of </a:t>
            </a:r>
            <a:r>
              <a:rPr lang="nb-NO" dirty="0" err="1" smtClean="0"/>
              <a:t>Osteoporotic</a:t>
            </a:r>
            <a:r>
              <a:rPr lang="nb-NO" dirty="0" smtClean="0"/>
              <a:t> </a:t>
            </a:r>
            <a:r>
              <a:rPr lang="nb-NO" dirty="0" err="1" smtClean="0"/>
              <a:t>Fractures</a:t>
            </a:r>
            <a:r>
              <a:rPr lang="nb-NO" dirty="0" smtClean="0"/>
              <a:t> (SOF) Index</a:t>
            </a:r>
            <a:endParaRPr lang="nb-NO" dirty="0"/>
          </a:p>
        </p:txBody>
      </p:sp>
      <p:sp>
        <p:nvSpPr>
          <p:cNvPr id="3" name="Plassholder for innhold 2"/>
          <p:cNvSpPr>
            <a:spLocks noGrp="1"/>
          </p:cNvSpPr>
          <p:nvPr>
            <p:ph idx="1"/>
          </p:nvPr>
        </p:nvSpPr>
        <p:spPr/>
        <p:txBody>
          <a:bodyPr/>
          <a:lstStyle/>
          <a:p>
            <a:r>
              <a:rPr lang="nb-NO" dirty="0" smtClean="0"/>
              <a:t>Phenotype med underliggende biologisk teori</a:t>
            </a:r>
          </a:p>
          <a:p>
            <a:r>
              <a:rPr lang="nb-NO" dirty="0" err="1" smtClean="0"/>
              <a:t>Frailty</a:t>
            </a:r>
            <a:r>
              <a:rPr lang="nb-NO" dirty="0" smtClean="0"/>
              <a:t> tilstede hvis ≥ 2 av følgende kriterier er tilstede: </a:t>
            </a:r>
          </a:p>
          <a:p>
            <a:r>
              <a:rPr lang="nb-NO" dirty="0" smtClean="0"/>
              <a:t>Vekttap &gt; 5 % siste 12 </a:t>
            </a:r>
            <a:r>
              <a:rPr lang="nb-NO" dirty="0" err="1" smtClean="0"/>
              <a:t>mnd</a:t>
            </a:r>
            <a:endParaRPr lang="nb-NO" dirty="0" smtClean="0"/>
          </a:p>
          <a:p>
            <a:r>
              <a:rPr lang="nb-NO" dirty="0" smtClean="0"/>
              <a:t>Utslitthet</a:t>
            </a:r>
          </a:p>
          <a:p>
            <a:r>
              <a:rPr lang="nb-NO" dirty="0" smtClean="0"/>
              <a:t>Lav mobilitet (klarer ikke å reise og sette seg 5 ganger) </a:t>
            </a:r>
            <a:endParaRPr lang="nb-NO" dirty="0"/>
          </a:p>
        </p:txBody>
      </p:sp>
    </p:spTree>
    <p:extLst>
      <p:ext uri="{BB962C8B-B14F-4D97-AF65-F5344CB8AC3E}">
        <p14:creationId xmlns:p14="http://schemas.microsoft.com/office/powerpoint/2010/main" val="3096001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Multidimensional</a:t>
            </a:r>
            <a:r>
              <a:rPr lang="nb-NO" dirty="0" smtClean="0"/>
              <a:t> </a:t>
            </a:r>
            <a:r>
              <a:rPr lang="nb-NO" dirty="0" err="1" smtClean="0"/>
              <a:t>Prognostic</a:t>
            </a:r>
            <a:r>
              <a:rPr lang="nb-NO" dirty="0" smtClean="0"/>
              <a:t> Instrument (MPI)</a:t>
            </a:r>
            <a:endParaRPr lang="nb-NO" dirty="0"/>
          </a:p>
        </p:txBody>
      </p:sp>
      <p:sp>
        <p:nvSpPr>
          <p:cNvPr id="5" name="Plassholder for bunntekst 4"/>
          <p:cNvSpPr>
            <a:spLocks noGrp="1"/>
          </p:cNvSpPr>
          <p:nvPr>
            <p:ph type="ftr" sz="quarter" idx="11"/>
          </p:nvPr>
        </p:nvSpPr>
        <p:spPr/>
        <p:txBody>
          <a:bodyPr/>
          <a:lstStyle/>
          <a:p>
            <a:r>
              <a:rPr lang="en-US" smtClean="0"/>
              <a:t>Pilotto A, Rejuvenation Research 2008</a:t>
            </a:r>
            <a:endParaRPr lang="nb-NO"/>
          </a:p>
        </p:txBody>
      </p:sp>
      <p:pic>
        <p:nvPicPr>
          <p:cNvPr id="6" name="Plassholder for innhold 6"/>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1642017" y="2013528"/>
            <a:ext cx="8878201" cy="3966403"/>
          </a:xfrm>
        </p:spPr>
      </p:pic>
    </p:spTree>
    <p:extLst>
      <p:ext uri="{BB962C8B-B14F-4D97-AF65-F5344CB8AC3E}">
        <p14:creationId xmlns:p14="http://schemas.microsoft.com/office/powerpoint/2010/main" val="1004040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MPI</a:t>
            </a:r>
            <a:endParaRPr lang="nb-NO" dirty="0"/>
          </a:p>
        </p:txBody>
      </p:sp>
      <p:pic>
        <p:nvPicPr>
          <p:cNvPr id="8" name="Plassholder for innhold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2232" y="1825625"/>
            <a:ext cx="4433171" cy="4052888"/>
          </a:xfrm>
        </p:spPr>
      </p:pic>
    </p:spTree>
    <p:extLst>
      <p:ext uri="{BB962C8B-B14F-4D97-AF65-F5344CB8AC3E}">
        <p14:creationId xmlns:p14="http://schemas.microsoft.com/office/powerpoint/2010/main" val="1418696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smtClean="0"/>
              <a:t>Andre verktøy - spørreskjema</a:t>
            </a:r>
            <a:endParaRPr lang="nb-NO" dirty="0"/>
          </a:p>
        </p:txBody>
      </p:sp>
      <p:sp>
        <p:nvSpPr>
          <p:cNvPr id="6" name="Plassholder for innhold 5"/>
          <p:cNvSpPr>
            <a:spLocks noGrp="1"/>
          </p:cNvSpPr>
          <p:nvPr>
            <p:ph idx="1"/>
          </p:nvPr>
        </p:nvSpPr>
        <p:spPr/>
        <p:txBody>
          <a:bodyPr/>
          <a:lstStyle/>
          <a:p>
            <a:r>
              <a:rPr lang="nb-NO" dirty="0" smtClean="0"/>
              <a:t>Tilburg </a:t>
            </a:r>
            <a:r>
              <a:rPr lang="nb-NO" dirty="0" err="1" smtClean="0"/>
              <a:t>frailty</a:t>
            </a:r>
            <a:r>
              <a:rPr lang="nb-NO" dirty="0" smtClean="0"/>
              <a:t> </a:t>
            </a:r>
            <a:r>
              <a:rPr lang="nb-NO" dirty="0" err="1" smtClean="0"/>
              <a:t>indicator</a:t>
            </a:r>
            <a:r>
              <a:rPr lang="nb-NO" dirty="0" smtClean="0"/>
              <a:t> (TFI)</a:t>
            </a:r>
          </a:p>
          <a:p>
            <a:r>
              <a:rPr lang="nb-NO" dirty="0" smtClean="0"/>
              <a:t>PRISMA-7</a:t>
            </a:r>
          </a:p>
          <a:p>
            <a:r>
              <a:rPr lang="nb-NO" dirty="0" smtClean="0"/>
              <a:t>The Groningen </a:t>
            </a:r>
            <a:r>
              <a:rPr lang="nb-NO" dirty="0" err="1" smtClean="0"/>
              <a:t>Frailty</a:t>
            </a:r>
            <a:r>
              <a:rPr lang="nb-NO" dirty="0" smtClean="0"/>
              <a:t> </a:t>
            </a:r>
            <a:r>
              <a:rPr lang="nb-NO" dirty="0" err="1" smtClean="0"/>
              <a:t>Indicator</a:t>
            </a:r>
            <a:r>
              <a:rPr lang="nb-NO" dirty="0" smtClean="0"/>
              <a:t> (GFI)</a:t>
            </a:r>
          </a:p>
          <a:p>
            <a:r>
              <a:rPr lang="nb-NO" dirty="0" err="1" smtClean="0"/>
              <a:t>Sherbrook</a:t>
            </a:r>
            <a:r>
              <a:rPr lang="nb-NO" dirty="0" smtClean="0"/>
              <a:t> postal </a:t>
            </a:r>
            <a:r>
              <a:rPr lang="nb-NO" dirty="0" err="1" smtClean="0"/>
              <a:t>questionaire</a:t>
            </a:r>
            <a:r>
              <a:rPr lang="nb-NO" dirty="0" smtClean="0"/>
              <a:t> (SPQ)</a:t>
            </a:r>
          </a:p>
          <a:p>
            <a:r>
              <a:rPr lang="en-US" dirty="0" err="1"/>
              <a:t>Gérontopôle</a:t>
            </a:r>
            <a:r>
              <a:rPr lang="en-US" dirty="0"/>
              <a:t> Frailty Screening Tool (GFST</a:t>
            </a:r>
            <a:r>
              <a:rPr lang="en-US" dirty="0" smtClean="0"/>
              <a:t>)</a:t>
            </a:r>
          </a:p>
          <a:p>
            <a:r>
              <a:rPr lang="nb-NO" dirty="0" err="1"/>
              <a:t>Kihon</a:t>
            </a:r>
            <a:r>
              <a:rPr lang="nb-NO" dirty="0"/>
              <a:t> </a:t>
            </a:r>
            <a:r>
              <a:rPr lang="nb-NO" dirty="0" err="1"/>
              <a:t>Check</a:t>
            </a:r>
            <a:r>
              <a:rPr lang="nb-NO" dirty="0"/>
              <a:t>-list (KCL)</a:t>
            </a:r>
          </a:p>
        </p:txBody>
      </p:sp>
    </p:spTree>
    <p:extLst>
      <p:ext uri="{BB962C8B-B14F-4D97-AF65-F5344CB8AC3E}">
        <p14:creationId xmlns:p14="http://schemas.microsoft.com/office/powerpoint/2010/main" val="4022924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Frailty</a:t>
            </a:r>
            <a:r>
              <a:rPr lang="nb-NO" dirty="0"/>
              <a:t> </a:t>
            </a:r>
            <a:r>
              <a:rPr lang="nb-NO" dirty="0" smtClean="0"/>
              <a:t>– Skrøpelighet </a:t>
            </a:r>
            <a:endParaRPr lang="nb-NO" dirty="0"/>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5984" y="1434751"/>
            <a:ext cx="6332034" cy="4240201"/>
          </a:xfrm>
        </p:spPr>
      </p:pic>
      <p:pic>
        <p:nvPicPr>
          <p:cNvPr id="5" name="Plassholder for innhold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0330" y="281974"/>
            <a:ext cx="4125686" cy="5528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7572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Ganghastighet</a:t>
            </a:r>
            <a:endParaRPr lang="nb-NO"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8663" y="1884218"/>
            <a:ext cx="11121988" cy="4017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ssholder for bunntekst 4"/>
          <p:cNvSpPr>
            <a:spLocks noGrp="1"/>
          </p:cNvSpPr>
          <p:nvPr>
            <p:ph type="ftr" sz="quarter" idx="11"/>
          </p:nvPr>
        </p:nvSpPr>
        <p:spPr/>
        <p:txBody>
          <a:bodyPr/>
          <a:lstStyle/>
          <a:p>
            <a:r>
              <a:rPr lang="nb-NO" dirty="0" err="1" smtClean="0"/>
              <a:t>Studenski</a:t>
            </a:r>
            <a:r>
              <a:rPr lang="nb-NO" dirty="0" smtClean="0"/>
              <a:t>, JAMA 2011</a:t>
            </a:r>
            <a:endParaRPr lang="nb-NO" dirty="0"/>
          </a:p>
        </p:txBody>
      </p:sp>
    </p:spTree>
    <p:extLst>
      <p:ext uri="{BB962C8B-B14F-4D97-AF65-F5344CB8AC3E}">
        <p14:creationId xmlns:p14="http://schemas.microsoft.com/office/powerpoint/2010/main" val="2179174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2"/>
          <a:stretch>
            <a:fillRect/>
          </a:stretch>
        </p:blipFill>
        <p:spPr>
          <a:xfrm>
            <a:off x="838200" y="365125"/>
            <a:ext cx="10691813" cy="5629275"/>
          </a:xfrm>
          <a:prstGeom prst="rect">
            <a:avLst/>
          </a:prstGeom>
        </p:spPr>
      </p:pic>
    </p:spTree>
    <p:extLst>
      <p:ext uri="{BB962C8B-B14F-4D97-AF65-F5344CB8AC3E}">
        <p14:creationId xmlns:p14="http://schemas.microsoft.com/office/powerpoint/2010/main" val="2965421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Short </a:t>
            </a:r>
            <a:r>
              <a:rPr lang="nb-NO" dirty="0" err="1" smtClean="0"/>
              <a:t>Physical</a:t>
            </a:r>
            <a:r>
              <a:rPr lang="nb-NO" dirty="0" smtClean="0"/>
              <a:t> </a:t>
            </a:r>
            <a:r>
              <a:rPr lang="nb-NO" dirty="0" err="1" smtClean="0"/>
              <a:t>Performance</a:t>
            </a:r>
            <a:r>
              <a:rPr lang="nb-NO" dirty="0" smtClean="0"/>
              <a:t> Battery (SPPB)</a:t>
            </a:r>
            <a:endParaRPr lang="nb-NO" dirty="0"/>
          </a:p>
        </p:txBody>
      </p:sp>
      <p:pic>
        <p:nvPicPr>
          <p:cNvPr id="4" name="Plassholder for innhold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88945" y="1133739"/>
            <a:ext cx="6120141" cy="4744773"/>
          </a:xfrm>
        </p:spPr>
      </p:pic>
      <p:pic>
        <p:nvPicPr>
          <p:cNvPr id="6" name="Plassholder for innhold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09086" y="1133740"/>
            <a:ext cx="4340805" cy="4744773"/>
          </a:xfrm>
        </p:spPr>
      </p:pic>
      <p:sp>
        <p:nvSpPr>
          <p:cNvPr id="7" name="Plassholder for bunntekst 6"/>
          <p:cNvSpPr>
            <a:spLocks noGrp="1"/>
          </p:cNvSpPr>
          <p:nvPr>
            <p:ph type="ftr" sz="quarter" idx="11"/>
          </p:nvPr>
        </p:nvSpPr>
        <p:spPr/>
        <p:txBody>
          <a:bodyPr/>
          <a:lstStyle/>
          <a:p>
            <a:r>
              <a:rPr lang="nb-NO" smtClean="0"/>
              <a:t>Ramirez-Velez R et al, J Nutr Health Aging 2020</a:t>
            </a:r>
            <a:endParaRPr lang="nb-NO"/>
          </a:p>
        </p:txBody>
      </p:sp>
    </p:spTree>
    <p:extLst>
      <p:ext uri="{BB962C8B-B14F-4D97-AF65-F5344CB8AC3E}">
        <p14:creationId xmlns:p14="http://schemas.microsoft.com/office/powerpoint/2010/main" val="1498688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va er gullstandard? - Liberalist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564" y="1789690"/>
            <a:ext cx="5863635" cy="3068637"/>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p:cNvPicPr>
            <a:picLocks noChangeAspect="1"/>
          </p:cNvPicPr>
          <p:nvPr/>
        </p:nvPicPr>
        <p:blipFill>
          <a:blip r:embed="rId4"/>
          <a:stretch>
            <a:fillRect/>
          </a:stretch>
        </p:blipFill>
        <p:spPr>
          <a:xfrm>
            <a:off x="396009" y="72678"/>
            <a:ext cx="4468607" cy="6659477"/>
          </a:xfrm>
          <a:prstGeom prst="rect">
            <a:avLst/>
          </a:prstGeom>
        </p:spPr>
      </p:pic>
    </p:spTree>
    <p:extLst>
      <p:ext uri="{BB962C8B-B14F-4D97-AF65-F5344CB8AC3E}">
        <p14:creationId xmlns:p14="http://schemas.microsoft.com/office/powerpoint/2010/main" val="8942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err="1" smtClean="0"/>
              <a:t>Frailty</a:t>
            </a:r>
            <a:r>
              <a:rPr lang="nb-NO" dirty="0" smtClean="0"/>
              <a:t> – hvorfor viktig? Hva kan det brukes til ? </a:t>
            </a:r>
            <a:endParaRPr lang="nb-NO" dirty="0"/>
          </a:p>
        </p:txBody>
      </p:sp>
      <p:sp>
        <p:nvSpPr>
          <p:cNvPr id="3" name="Plassholder for innhold 2"/>
          <p:cNvSpPr>
            <a:spLocks noGrp="1"/>
          </p:cNvSpPr>
          <p:nvPr>
            <p:ph idx="1"/>
          </p:nvPr>
        </p:nvSpPr>
        <p:spPr/>
        <p:txBody>
          <a:bodyPr>
            <a:normAutofit/>
          </a:bodyPr>
          <a:lstStyle/>
          <a:p>
            <a:r>
              <a:rPr lang="nb-NO" dirty="0"/>
              <a:t>På populasjonsnivå – beskriver aldring/funksjon</a:t>
            </a:r>
          </a:p>
          <a:p>
            <a:r>
              <a:rPr lang="nb-NO" dirty="0"/>
              <a:t>På individnivå:</a:t>
            </a:r>
          </a:p>
          <a:p>
            <a:pPr lvl="1"/>
            <a:r>
              <a:rPr lang="nb-NO" sz="2800" dirty="0"/>
              <a:t>Som grunnlag for forebyggende tiltak og behandling</a:t>
            </a:r>
          </a:p>
          <a:p>
            <a:pPr lvl="1"/>
            <a:r>
              <a:rPr lang="nb-NO" sz="2800" dirty="0"/>
              <a:t>For å vurdere risiko</a:t>
            </a:r>
          </a:p>
          <a:p>
            <a:pPr lvl="1"/>
            <a:r>
              <a:rPr lang="nb-NO" sz="2800" dirty="0"/>
              <a:t>For seleksjon til forskjellige behandlingstyper</a:t>
            </a:r>
          </a:p>
          <a:p>
            <a:pPr lvl="1"/>
            <a:r>
              <a:rPr lang="nb-NO" sz="2800" dirty="0"/>
              <a:t>For </a:t>
            </a:r>
            <a:r>
              <a:rPr lang="nb-NO" sz="2800" dirty="0" err="1"/>
              <a:t>prognostikk</a:t>
            </a:r>
            <a:endParaRPr lang="nb-NO" sz="2800" dirty="0"/>
          </a:p>
          <a:p>
            <a:endParaRPr lang="nb-NO" dirty="0"/>
          </a:p>
        </p:txBody>
      </p:sp>
    </p:spTree>
    <p:extLst>
      <p:ext uri="{BB962C8B-B14F-4D97-AF65-F5344CB8AC3E}">
        <p14:creationId xmlns:p14="http://schemas.microsoft.com/office/powerpoint/2010/main" val="3391740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5" name="Plassholder for innhold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05200" y="330518"/>
            <a:ext cx="5181600" cy="2720340"/>
          </a:xfrm>
        </p:spPr>
      </p:pic>
      <p:pic>
        <p:nvPicPr>
          <p:cNvPr id="6" name="Plassholder for innhold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38200" y="3085465"/>
            <a:ext cx="5181600" cy="2664822"/>
          </a:xfrm>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5003" y="2593940"/>
            <a:ext cx="4901667" cy="3647872"/>
          </a:xfrm>
          <a:prstGeom prst="rect">
            <a:avLst/>
          </a:prstGeom>
        </p:spPr>
      </p:pic>
    </p:spTree>
    <p:extLst>
      <p:ext uri="{BB962C8B-B14F-4D97-AF65-F5344CB8AC3E}">
        <p14:creationId xmlns:p14="http://schemas.microsoft.com/office/powerpoint/2010/main" val="201870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I</a:t>
            </a:r>
            <a:r>
              <a:rPr lang="nb-NO" dirty="0" smtClean="0"/>
              <a:t>nternasjonale retningslinjer 2019</a:t>
            </a:r>
            <a:endParaRPr lang="nb-NO" dirty="0"/>
          </a:p>
        </p:txBody>
      </p:sp>
      <p:sp>
        <p:nvSpPr>
          <p:cNvPr id="5" name="Plassholder for innhold 4"/>
          <p:cNvSpPr>
            <a:spLocks noGrp="1"/>
          </p:cNvSpPr>
          <p:nvPr>
            <p:ph sz="half" idx="1"/>
          </p:nvPr>
        </p:nvSpPr>
        <p:spPr/>
        <p:txBody>
          <a:bodyPr/>
          <a:lstStyle/>
          <a:p>
            <a:r>
              <a:rPr lang="nb-NO" dirty="0"/>
              <a:t>Screening for skrøpelighet</a:t>
            </a:r>
          </a:p>
          <a:p>
            <a:r>
              <a:rPr lang="nb-NO" dirty="0"/>
              <a:t>Vurdering/utredning av skrøpelighet</a:t>
            </a:r>
          </a:p>
          <a:p>
            <a:r>
              <a:rPr lang="nb-NO" dirty="0"/>
              <a:t>Individuell behandlingsplan</a:t>
            </a:r>
          </a:p>
          <a:p>
            <a:r>
              <a:rPr lang="nb-NO" dirty="0"/>
              <a:t>Fysisk trening</a:t>
            </a:r>
          </a:p>
          <a:p>
            <a:r>
              <a:rPr lang="nb-NO" dirty="0"/>
              <a:t>Ernæring</a:t>
            </a:r>
          </a:p>
          <a:p>
            <a:r>
              <a:rPr lang="nb-NO" dirty="0"/>
              <a:t>Medikamentell behandling</a:t>
            </a:r>
          </a:p>
          <a:p>
            <a:endParaRPr lang="nb-NO" dirty="0"/>
          </a:p>
        </p:txBody>
      </p:sp>
      <p:sp>
        <p:nvSpPr>
          <p:cNvPr id="7" name="Plassholder for bunntekst 6"/>
          <p:cNvSpPr>
            <a:spLocks noGrp="1"/>
          </p:cNvSpPr>
          <p:nvPr>
            <p:ph type="ftr" sz="quarter" idx="11"/>
          </p:nvPr>
        </p:nvSpPr>
        <p:spPr/>
        <p:txBody>
          <a:bodyPr/>
          <a:lstStyle/>
          <a:p>
            <a:r>
              <a:rPr lang="nb-NO" smtClean="0"/>
              <a:t>Dent E et al. J Nutr Health Aging 2019</a:t>
            </a:r>
            <a:endParaRPr lang="nb-NO"/>
          </a:p>
        </p:txBody>
      </p:sp>
      <p:pic>
        <p:nvPicPr>
          <p:cNvPr id="8" name="Plassholder for innhold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97111" y="1825625"/>
            <a:ext cx="3131777" cy="4052888"/>
          </a:xfrm>
        </p:spPr>
      </p:pic>
    </p:spTree>
    <p:extLst>
      <p:ext uri="{BB962C8B-B14F-4D97-AF65-F5344CB8AC3E}">
        <p14:creationId xmlns:p14="http://schemas.microsoft.com/office/powerpoint/2010/main" val="2387550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2"/>
          <a:stretch>
            <a:fillRect/>
          </a:stretch>
        </p:blipFill>
        <p:spPr>
          <a:xfrm>
            <a:off x="838199" y="365125"/>
            <a:ext cx="10508481" cy="5587279"/>
          </a:xfrm>
          <a:prstGeom prst="rect">
            <a:avLst/>
          </a:prstGeom>
        </p:spPr>
      </p:pic>
      <p:sp>
        <p:nvSpPr>
          <p:cNvPr id="5" name="Plassholder for bunntekst 4"/>
          <p:cNvSpPr>
            <a:spLocks noGrp="1"/>
          </p:cNvSpPr>
          <p:nvPr>
            <p:ph type="ftr" sz="quarter" idx="11"/>
          </p:nvPr>
        </p:nvSpPr>
        <p:spPr/>
        <p:txBody>
          <a:bodyPr/>
          <a:lstStyle/>
          <a:p>
            <a:r>
              <a:rPr lang="nb-NO" dirty="0" smtClean="0"/>
              <a:t>Dent et al, J </a:t>
            </a:r>
            <a:r>
              <a:rPr lang="nb-NO" dirty="0" err="1" smtClean="0"/>
              <a:t>Nutr</a:t>
            </a:r>
            <a:r>
              <a:rPr lang="nb-NO" dirty="0" smtClean="0"/>
              <a:t> Health </a:t>
            </a:r>
            <a:r>
              <a:rPr lang="nb-NO" dirty="0" err="1" smtClean="0"/>
              <a:t>Aging</a:t>
            </a:r>
            <a:r>
              <a:rPr lang="nb-NO" dirty="0" smtClean="0"/>
              <a:t> 2019</a:t>
            </a:r>
            <a:endParaRPr lang="nb-NO" dirty="0"/>
          </a:p>
        </p:txBody>
      </p:sp>
    </p:spTree>
    <p:extLst>
      <p:ext uri="{BB962C8B-B14F-4D97-AF65-F5344CB8AC3E}">
        <p14:creationId xmlns:p14="http://schemas.microsoft.com/office/powerpoint/2010/main" val="38417527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a:stretch>
            <a:fillRect/>
          </a:stretch>
        </p:blipFill>
        <p:spPr>
          <a:xfrm>
            <a:off x="450602" y="365125"/>
            <a:ext cx="10868604" cy="5513388"/>
          </a:xfrm>
          <a:prstGeom prst="rect">
            <a:avLst/>
          </a:prstGeom>
        </p:spPr>
      </p:pic>
      <p:sp>
        <p:nvSpPr>
          <p:cNvPr id="5" name="Plassholder for bunntekst 4"/>
          <p:cNvSpPr>
            <a:spLocks noGrp="1"/>
          </p:cNvSpPr>
          <p:nvPr>
            <p:ph type="ftr" sz="quarter" idx="11"/>
          </p:nvPr>
        </p:nvSpPr>
        <p:spPr/>
        <p:txBody>
          <a:bodyPr/>
          <a:lstStyle/>
          <a:p>
            <a:r>
              <a:rPr lang="nb-NO" smtClean="0"/>
              <a:t>Dent et al, J Nutr Health Aging 2019</a:t>
            </a:r>
            <a:endParaRPr lang="nb-NO"/>
          </a:p>
        </p:txBody>
      </p:sp>
    </p:spTree>
    <p:extLst>
      <p:ext uri="{BB962C8B-B14F-4D97-AF65-F5344CB8AC3E}">
        <p14:creationId xmlns:p14="http://schemas.microsoft.com/office/powerpoint/2010/main" val="1759489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Konsekvenser</a:t>
            </a:r>
            <a:endParaRPr lang="nb-NO" dirty="0"/>
          </a:p>
        </p:txBody>
      </p:sp>
      <p:sp>
        <p:nvSpPr>
          <p:cNvPr id="3" name="Plassholder for innhold 2"/>
          <p:cNvSpPr>
            <a:spLocks noGrp="1"/>
          </p:cNvSpPr>
          <p:nvPr>
            <p:ph idx="1"/>
          </p:nvPr>
        </p:nvSpPr>
        <p:spPr/>
        <p:txBody>
          <a:bodyPr/>
          <a:lstStyle/>
          <a:p>
            <a:r>
              <a:rPr lang="nb-NO" dirty="0" smtClean="0"/>
              <a:t>Høyere mortalitet</a:t>
            </a:r>
          </a:p>
          <a:p>
            <a:r>
              <a:rPr lang="nb-NO" dirty="0" smtClean="0"/>
              <a:t>Økt frekvens av fall, brudd</a:t>
            </a:r>
          </a:p>
          <a:p>
            <a:r>
              <a:rPr lang="nb-NO" dirty="0" smtClean="0"/>
              <a:t>Redusert funksjonsnivå</a:t>
            </a:r>
          </a:p>
          <a:p>
            <a:r>
              <a:rPr lang="nb-NO" dirty="0" smtClean="0"/>
              <a:t>Ensomhet, depresjon, kognitiv svikt og demens</a:t>
            </a:r>
          </a:p>
          <a:p>
            <a:r>
              <a:rPr lang="nb-NO" dirty="0" smtClean="0"/>
              <a:t>Flere sykehusinnleggelser</a:t>
            </a:r>
          </a:p>
          <a:p>
            <a:r>
              <a:rPr lang="nb-NO" dirty="0" smtClean="0"/>
              <a:t>Flere </a:t>
            </a:r>
            <a:r>
              <a:rPr lang="nb-NO" dirty="0" err="1" smtClean="0"/>
              <a:t>sykehjemsinnleggelser</a:t>
            </a:r>
            <a:endParaRPr lang="nb-NO" dirty="0"/>
          </a:p>
        </p:txBody>
      </p:sp>
    </p:spTree>
    <p:extLst>
      <p:ext uri="{BB962C8B-B14F-4D97-AF65-F5344CB8AC3E}">
        <p14:creationId xmlns:p14="http://schemas.microsoft.com/office/powerpoint/2010/main" val="3315264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err="1" smtClean="0"/>
              <a:t>Physical</a:t>
            </a:r>
            <a:r>
              <a:rPr lang="nb-NO" dirty="0" smtClean="0"/>
              <a:t> </a:t>
            </a:r>
            <a:r>
              <a:rPr lang="nb-NO" dirty="0" err="1" smtClean="0"/>
              <a:t>frailty</a:t>
            </a:r>
            <a:r>
              <a:rPr lang="nb-NO" dirty="0" smtClean="0"/>
              <a:t> – 4 consensus </a:t>
            </a:r>
            <a:r>
              <a:rPr lang="nb-NO" dirty="0" err="1" smtClean="0"/>
              <a:t>points</a:t>
            </a:r>
            <a:endParaRPr lang="nb-NO" dirty="0"/>
          </a:p>
        </p:txBody>
      </p:sp>
      <p:sp>
        <p:nvSpPr>
          <p:cNvPr id="6" name="Plassholder for innhold 5"/>
          <p:cNvSpPr>
            <a:spLocks noGrp="1"/>
          </p:cNvSpPr>
          <p:nvPr>
            <p:ph idx="1"/>
          </p:nvPr>
        </p:nvSpPr>
        <p:spPr/>
        <p:txBody>
          <a:bodyPr>
            <a:normAutofit fontScale="85000" lnSpcReduction="20000"/>
          </a:bodyPr>
          <a:lstStyle/>
          <a:p>
            <a:r>
              <a:rPr lang="en-US" b="1" dirty="0"/>
              <a:t>1. </a:t>
            </a:r>
            <a:r>
              <a:rPr lang="en-US" dirty="0"/>
              <a:t>Physical frailty is an important medical syndrome. The group defined physical frailty </a:t>
            </a:r>
            <a:r>
              <a:rPr lang="en-US" dirty="0" smtClean="0"/>
              <a:t>as “a </a:t>
            </a:r>
            <a:r>
              <a:rPr lang="en-US" dirty="0"/>
              <a:t>medical syndrome with multiple causes and contributors that is characterized </a:t>
            </a:r>
            <a:r>
              <a:rPr lang="en-US" dirty="0" smtClean="0"/>
              <a:t>by diminished </a:t>
            </a:r>
            <a:r>
              <a:rPr lang="en-US" dirty="0"/>
              <a:t>strength, endurance, and reduced physiologic function that increases </a:t>
            </a:r>
            <a:r>
              <a:rPr lang="en-US" dirty="0" smtClean="0"/>
              <a:t>an individual’s </a:t>
            </a:r>
            <a:r>
              <a:rPr lang="en-US" dirty="0"/>
              <a:t>vulnerability for developing increased dependency and/or death.”</a:t>
            </a:r>
          </a:p>
          <a:p>
            <a:r>
              <a:rPr lang="en-US" b="1" dirty="0"/>
              <a:t>2. </a:t>
            </a:r>
            <a:r>
              <a:rPr lang="en-US" dirty="0"/>
              <a:t>Physical frailty can potentially be prevented or treated with specific modalities, such </a:t>
            </a:r>
            <a:r>
              <a:rPr lang="en-US" dirty="0" smtClean="0"/>
              <a:t>as </a:t>
            </a:r>
            <a:r>
              <a:rPr lang="nb-NO" dirty="0" err="1" smtClean="0"/>
              <a:t>exercise</a:t>
            </a:r>
            <a:r>
              <a:rPr lang="nb-NO" dirty="0"/>
              <a:t>, protein-</a:t>
            </a:r>
            <a:r>
              <a:rPr lang="nb-NO" dirty="0" err="1"/>
              <a:t>calorie</a:t>
            </a:r>
            <a:r>
              <a:rPr lang="nb-NO" dirty="0"/>
              <a:t> </a:t>
            </a:r>
            <a:r>
              <a:rPr lang="nb-NO" dirty="0" err="1"/>
              <a:t>supplementation</a:t>
            </a:r>
            <a:r>
              <a:rPr lang="nb-NO" dirty="0"/>
              <a:t>, vitamin D, and </a:t>
            </a:r>
            <a:r>
              <a:rPr lang="nb-NO" dirty="0" err="1"/>
              <a:t>reduction</a:t>
            </a:r>
            <a:r>
              <a:rPr lang="nb-NO" dirty="0"/>
              <a:t> </a:t>
            </a:r>
            <a:r>
              <a:rPr lang="nb-NO" dirty="0" err="1"/>
              <a:t>of</a:t>
            </a:r>
            <a:r>
              <a:rPr lang="nb-NO" dirty="0"/>
              <a:t> </a:t>
            </a:r>
            <a:r>
              <a:rPr lang="nb-NO" dirty="0" err="1"/>
              <a:t>polypharmacy</a:t>
            </a:r>
            <a:r>
              <a:rPr lang="nb-NO" dirty="0"/>
              <a:t>.</a:t>
            </a:r>
          </a:p>
          <a:p>
            <a:r>
              <a:rPr lang="en-US" b="1" dirty="0"/>
              <a:t>3. </a:t>
            </a:r>
            <a:r>
              <a:rPr lang="en-US" dirty="0"/>
              <a:t>Simple, rapid screening tests have been developed and validated, such as the </a:t>
            </a:r>
            <a:r>
              <a:rPr lang="en-US" dirty="0" smtClean="0"/>
              <a:t>simple FRAIL </a:t>
            </a:r>
            <a:r>
              <a:rPr lang="en-US" dirty="0"/>
              <a:t>scale, to allow physicians to objectively recognize frail </a:t>
            </a:r>
            <a:r>
              <a:rPr lang="en-US" dirty="0" smtClean="0"/>
              <a:t>persons. </a:t>
            </a:r>
          </a:p>
          <a:p>
            <a:r>
              <a:rPr lang="en-US" b="1" dirty="0" smtClean="0"/>
              <a:t>4</a:t>
            </a:r>
            <a:r>
              <a:rPr lang="en-US" b="1" dirty="0"/>
              <a:t>. </a:t>
            </a:r>
            <a:r>
              <a:rPr lang="en-US" dirty="0"/>
              <a:t>For the purposes of optimally managing individuals with physical frailty, all </a:t>
            </a:r>
            <a:r>
              <a:rPr lang="en-US" dirty="0" smtClean="0"/>
              <a:t>persons older </a:t>
            </a:r>
            <a:r>
              <a:rPr lang="en-US" dirty="0"/>
              <a:t>than 70 years and all individuals with significant weight loss (≥5%) due to </a:t>
            </a:r>
            <a:r>
              <a:rPr lang="en-US" dirty="0" smtClean="0"/>
              <a:t>chronic disease </a:t>
            </a:r>
            <a:r>
              <a:rPr lang="en-US" dirty="0"/>
              <a:t>should be screened for frailty.</a:t>
            </a:r>
            <a:endParaRPr lang="nb-NO" dirty="0"/>
          </a:p>
        </p:txBody>
      </p:sp>
      <p:sp>
        <p:nvSpPr>
          <p:cNvPr id="7" name="Plassholder for bunntekst 6"/>
          <p:cNvSpPr>
            <a:spLocks noGrp="1"/>
          </p:cNvSpPr>
          <p:nvPr>
            <p:ph type="ftr" sz="quarter" idx="11"/>
          </p:nvPr>
        </p:nvSpPr>
        <p:spPr/>
        <p:txBody>
          <a:bodyPr/>
          <a:lstStyle/>
          <a:p>
            <a:r>
              <a:rPr lang="da-DK" dirty="0" smtClean="0"/>
              <a:t>Morley JE et al, JAMDA 2013</a:t>
            </a:r>
            <a:endParaRPr lang="nb-NO" dirty="0"/>
          </a:p>
        </p:txBody>
      </p:sp>
    </p:spTree>
    <p:extLst>
      <p:ext uri="{BB962C8B-B14F-4D97-AF65-F5344CB8AC3E}">
        <p14:creationId xmlns:p14="http://schemas.microsoft.com/office/powerpoint/2010/main" val="428019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Utfordringer</a:t>
            </a:r>
            <a:endParaRPr lang="nb-NO" dirty="0"/>
          </a:p>
        </p:txBody>
      </p:sp>
      <p:sp>
        <p:nvSpPr>
          <p:cNvPr id="3" name="Plassholder for innhold 2"/>
          <p:cNvSpPr>
            <a:spLocks noGrp="1"/>
          </p:cNvSpPr>
          <p:nvPr>
            <p:ph idx="1"/>
          </p:nvPr>
        </p:nvSpPr>
        <p:spPr/>
        <p:txBody>
          <a:bodyPr/>
          <a:lstStyle/>
          <a:p>
            <a:r>
              <a:rPr lang="nb-NO" dirty="0" smtClean="0"/>
              <a:t>Ingen enhetlig internasjonal klassifikasjon</a:t>
            </a:r>
          </a:p>
          <a:p>
            <a:r>
              <a:rPr lang="nb-NO" dirty="0" smtClean="0"/>
              <a:t>Flere forskjellige metoder for klassifisering er i bruk</a:t>
            </a:r>
          </a:p>
          <a:p>
            <a:r>
              <a:rPr lang="nb-NO" dirty="0" smtClean="0"/>
              <a:t>Langtidsdata mangler</a:t>
            </a:r>
          </a:p>
          <a:p>
            <a:r>
              <a:rPr lang="nb-NO" dirty="0" smtClean="0"/>
              <a:t>Det mangler studier på re-organisering av helsevesenet for å sette fokus på </a:t>
            </a:r>
            <a:r>
              <a:rPr lang="nb-NO" dirty="0" err="1" smtClean="0"/>
              <a:t>frailty</a:t>
            </a:r>
            <a:r>
              <a:rPr lang="nb-NO" dirty="0" smtClean="0"/>
              <a:t>. I tillegg mangler studier på implementering av </a:t>
            </a:r>
            <a:r>
              <a:rPr lang="nb-NO" dirty="0" err="1" smtClean="0"/>
              <a:t>frailty</a:t>
            </a:r>
            <a:r>
              <a:rPr lang="nb-NO" dirty="0" smtClean="0"/>
              <a:t> programmer. </a:t>
            </a:r>
          </a:p>
          <a:p>
            <a:endParaRPr lang="nb-NO" dirty="0"/>
          </a:p>
        </p:txBody>
      </p:sp>
    </p:spTree>
    <p:extLst>
      <p:ext uri="{BB962C8B-B14F-4D97-AF65-F5344CB8AC3E}">
        <p14:creationId xmlns:p14="http://schemas.microsoft.com/office/powerpoint/2010/main" val="13470324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Norske anbefalinger godkjent i </a:t>
            </a:r>
            <a:br>
              <a:rPr lang="nb-NO" dirty="0" smtClean="0"/>
            </a:br>
            <a:r>
              <a:rPr lang="nb-NO" dirty="0" smtClean="0"/>
              <a:t>Helsedirektoratet - </a:t>
            </a:r>
            <a:r>
              <a:rPr lang="nb-NO" dirty="0" err="1" smtClean="0"/>
              <a:t>Advantage</a:t>
            </a:r>
            <a:endParaRPr lang="nb-NO" dirty="0"/>
          </a:p>
        </p:txBody>
      </p:sp>
      <p:pic>
        <p:nvPicPr>
          <p:cNvPr id="5" name="Plassholder for innhold 4"/>
          <p:cNvPicPr>
            <a:picLocks noGrp="1" noChangeAspect="1"/>
          </p:cNvPicPr>
          <p:nvPr>
            <p:ph idx="1"/>
          </p:nvPr>
        </p:nvPicPr>
        <p:blipFill>
          <a:blip r:embed="rId2"/>
          <a:stretch>
            <a:fillRect/>
          </a:stretch>
        </p:blipFill>
        <p:spPr>
          <a:xfrm>
            <a:off x="2190750" y="2189956"/>
            <a:ext cx="7810500" cy="3324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8809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Frailty</a:t>
            </a:r>
            <a:r>
              <a:rPr lang="nb-NO" dirty="0" smtClean="0"/>
              <a:t> - skrøpelighet</a:t>
            </a:r>
            <a:endParaRPr lang="nb-NO" dirty="0"/>
          </a:p>
        </p:txBody>
      </p:sp>
      <p:sp>
        <p:nvSpPr>
          <p:cNvPr id="3" name="Plassholder for innhold 2"/>
          <p:cNvSpPr>
            <a:spLocks noGrp="1"/>
          </p:cNvSpPr>
          <p:nvPr>
            <p:ph idx="1"/>
          </p:nvPr>
        </p:nvSpPr>
        <p:spPr/>
        <p:txBody>
          <a:bodyPr>
            <a:normAutofit/>
          </a:bodyPr>
          <a:lstStyle/>
          <a:p>
            <a:r>
              <a:rPr lang="nb-NO" dirty="0" smtClean="0"/>
              <a:t>Økt sårbarhet </a:t>
            </a:r>
          </a:p>
          <a:p>
            <a:r>
              <a:rPr lang="nb-NO" dirty="0" smtClean="0"/>
              <a:t>Reduksjon av fysiologiske reserver og redusert funksjon i flere organsystemer </a:t>
            </a:r>
            <a:r>
              <a:rPr lang="nb-NO" dirty="0" smtClean="0">
                <a:sym typeface="Wingdings" panose="05000000000000000000" pitchFamily="2" charset="2"/>
              </a:rPr>
              <a:t> </a:t>
            </a:r>
            <a:r>
              <a:rPr lang="nb-NO" dirty="0" smtClean="0"/>
              <a:t>Redusert respons på stress</a:t>
            </a:r>
          </a:p>
          <a:p>
            <a:r>
              <a:rPr lang="nb-NO" dirty="0" smtClean="0"/>
              <a:t>Mangler internasjonal konsensus</a:t>
            </a:r>
          </a:p>
          <a:p>
            <a:pPr marL="457200" lvl="1" indent="0">
              <a:buNone/>
            </a:pPr>
            <a:r>
              <a:rPr lang="nb-NO" dirty="0" smtClean="0"/>
              <a:t>1. </a:t>
            </a:r>
            <a:r>
              <a:rPr lang="nb-NO" dirty="0" err="1"/>
              <a:t>M</a:t>
            </a:r>
            <a:r>
              <a:rPr lang="nb-NO" dirty="0" err="1" smtClean="0"/>
              <a:t>ultidimensjonal</a:t>
            </a:r>
            <a:endParaRPr lang="nb-NO" dirty="0" smtClean="0"/>
          </a:p>
          <a:p>
            <a:pPr marL="457200" lvl="1" indent="0">
              <a:buNone/>
            </a:pPr>
            <a:r>
              <a:rPr lang="nb-NO" dirty="0" smtClean="0"/>
              <a:t>2. Ekstrem konsekvens av aldring – ikke alle blir </a:t>
            </a:r>
            <a:r>
              <a:rPr lang="nb-NO" dirty="0" err="1" smtClean="0"/>
              <a:t>frail</a:t>
            </a:r>
            <a:r>
              <a:rPr lang="nb-NO" dirty="0" smtClean="0"/>
              <a:t>…</a:t>
            </a:r>
          </a:p>
          <a:p>
            <a:pPr marL="457200" lvl="1" indent="0">
              <a:buNone/>
            </a:pPr>
            <a:r>
              <a:rPr lang="nb-NO" dirty="0" smtClean="0"/>
              <a:t>3. Dynamisk</a:t>
            </a:r>
          </a:p>
          <a:p>
            <a:r>
              <a:rPr lang="nb-NO" dirty="0" smtClean="0"/>
              <a:t>Potensielt mulig å forebygge – tidlig nok innsats</a:t>
            </a:r>
            <a:endParaRPr lang="nb-NO" dirty="0"/>
          </a:p>
        </p:txBody>
      </p:sp>
      <p:sp>
        <p:nvSpPr>
          <p:cNvPr id="4" name="Plassholder for bunntekst 3"/>
          <p:cNvSpPr>
            <a:spLocks noGrp="1"/>
          </p:cNvSpPr>
          <p:nvPr>
            <p:ph type="ftr" sz="quarter" idx="11"/>
          </p:nvPr>
        </p:nvSpPr>
        <p:spPr/>
        <p:txBody>
          <a:bodyPr/>
          <a:lstStyle/>
          <a:p>
            <a:r>
              <a:rPr lang="en-US" dirty="0" smtClean="0"/>
              <a:t>Fried LP 2001, Clegg 2013 &amp; </a:t>
            </a:r>
            <a:r>
              <a:rPr lang="en-US" dirty="0" err="1" smtClean="0"/>
              <a:t>Hoogendijk</a:t>
            </a:r>
            <a:r>
              <a:rPr lang="en-US" dirty="0" smtClean="0"/>
              <a:t> 2019</a:t>
            </a:r>
            <a:endParaRPr lang="nb-NO" dirty="0"/>
          </a:p>
        </p:txBody>
      </p:sp>
    </p:spTree>
    <p:extLst>
      <p:ext uri="{BB962C8B-B14F-4D97-AF65-F5344CB8AC3E}">
        <p14:creationId xmlns:p14="http://schemas.microsoft.com/office/powerpoint/2010/main" val="54625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Risk </a:t>
            </a:r>
            <a:r>
              <a:rPr lang="nb-NO" dirty="0" err="1" smtClean="0"/>
              <a:t>factors</a:t>
            </a:r>
            <a:r>
              <a:rPr lang="nb-NO" dirty="0" smtClean="0"/>
              <a:t> for </a:t>
            </a:r>
            <a:r>
              <a:rPr lang="nb-NO" dirty="0" err="1" smtClean="0"/>
              <a:t>onset</a:t>
            </a:r>
            <a:r>
              <a:rPr lang="nb-NO" dirty="0" smtClean="0"/>
              <a:t> or </a:t>
            </a:r>
            <a:r>
              <a:rPr lang="nb-NO" dirty="0" err="1" smtClean="0"/>
              <a:t>progression</a:t>
            </a:r>
            <a:r>
              <a:rPr lang="nb-NO" dirty="0" smtClean="0"/>
              <a:t> </a:t>
            </a:r>
            <a:r>
              <a:rPr lang="nb-NO" dirty="0" err="1" smtClean="0"/>
              <a:t>of</a:t>
            </a:r>
            <a:r>
              <a:rPr lang="nb-NO" dirty="0" smtClean="0"/>
              <a:t> </a:t>
            </a:r>
            <a:r>
              <a:rPr lang="nb-NO" dirty="0" err="1" smtClean="0"/>
              <a:t>frailty</a:t>
            </a:r>
            <a:endParaRPr lang="nb-NO" dirty="0"/>
          </a:p>
        </p:txBody>
      </p:sp>
      <p:pic>
        <p:nvPicPr>
          <p:cNvPr id="4" name="Plassholder for innhold 3"/>
          <p:cNvPicPr>
            <a:picLocks noGrp="1" noChangeAspect="1"/>
          </p:cNvPicPr>
          <p:nvPr>
            <p:ph idx="1"/>
          </p:nvPr>
        </p:nvPicPr>
        <p:blipFill>
          <a:blip r:embed="rId3"/>
          <a:stretch>
            <a:fillRect/>
          </a:stretch>
        </p:blipFill>
        <p:spPr>
          <a:xfrm>
            <a:off x="1795877" y="1825625"/>
            <a:ext cx="8600245" cy="4052888"/>
          </a:xfrm>
          <a:prstGeom prst="rect">
            <a:avLst/>
          </a:prstGeom>
        </p:spPr>
      </p:pic>
      <p:sp>
        <p:nvSpPr>
          <p:cNvPr id="3" name="Plassholder for bunntekst 2"/>
          <p:cNvSpPr>
            <a:spLocks noGrp="1"/>
          </p:cNvSpPr>
          <p:nvPr>
            <p:ph type="ftr" sz="quarter" idx="11"/>
          </p:nvPr>
        </p:nvSpPr>
        <p:spPr/>
        <p:txBody>
          <a:bodyPr/>
          <a:lstStyle/>
          <a:p>
            <a:r>
              <a:rPr lang="nb-NO" smtClean="0"/>
              <a:t>Hoogendijk EO, Lancet 2019 </a:t>
            </a:r>
            <a:endParaRPr lang="nb-NO"/>
          </a:p>
        </p:txBody>
      </p:sp>
    </p:spTree>
    <p:extLst>
      <p:ext uri="{BB962C8B-B14F-4D97-AF65-F5344CB8AC3E}">
        <p14:creationId xmlns:p14="http://schemas.microsoft.com/office/powerpoint/2010/main" val="2005913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Forløp av skrøpelighet er dynamisk</a:t>
            </a:r>
            <a:endParaRPr lang="nb-NO" dirty="0"/>
          </a:p>
        </p:txBody>
      </p:sp>
      <p:pic>
        <p:nvPicPr>
          <p:cNvPr id="4" name="Plassholder for inn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5680" y="1690689"/>
            <a:ext cx="7609538" cy="4351986"/>
          </a:xfrm>
        </p:spPr>
      </p:pic>
      <p:sp>
        <p:nvSpPr>
          <p:cNvPr id="5" name="Plassholder for bunntekst 4"/>
          <p:cNvSpPr>
            <a:spLocks noGrp="1"/>
          </p:cNvSpPr>
          <p:nvPr>
            <p:ph type="ftr" sz="quarter" idx="11"/>
          </p:nvPr>
        </p:nvSpPr>
        <p:spPr/>
        <p:txBody>
          <a:bodyPr/>
          <a:lstStyle/>
          <a:p>
            <a:r>
              <a:rPr lang="it-IT" smtClean="0"/>
              <a:t>O`caoimh et al Ann Ist Super Sanita 2018</a:t>
            </a:r>
            <a:endParaRPr lang="nb-NO"/>
          </a:p>
        </p:txBody>
      </p:sp>
    </p:spTree>
    <p:extLst>
      <p:ext uri="{BB962C8B-B14F-4D97-AF65-F5344CB8AC3E}">
        <p14:creationId xmlns:p14="http://schemas.microsoft.com/office/powerpoint/2010/main" val="2602240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a:t>
            </a:r>
            <a:r>
              <a:rPr lang="nb-NO" dirty="0" smtClean="0"/>
              <a:t>revalens</a:t>
            </a:r>
            <a:endParaRPr lang="nb-NO" dirty="0"/>
          </a:p>
        </p:txBody>
      </p:sp>
      <p:sp>
        <p:nvSpPr>
          <p:cNvPr id="3" name="Plassholder for innhold 2"/>
          <p:cNvSpPr>
            <a:spLocks noGrp="1"/>
          </p:cNvSpPr>
          <p:nvPr>
            <p:ph idx="1"/>
          </p:nvPr>
        </p:nvSpPr>
        <p:spPr/>
        <p:txBody>
          <a:bodyPr/>
          <a:lstStyle/>
          <a:p>
            <a:r>
              <a:rPr lang="nb-NO" dirty="0" smtClean="0"/>
              <a:t>11 % av befolkningen</a:t>
            </a:r>
          </a:p>
          <a:p>
            <a:r>
              <a:rPr lang="nb-NO" dirty="0" smtClean="0"/>
              <a:t>Risikofaktorer: </a:t>
            </a:r>
          </a:p>
          <a:p>
            <a:r>
              <a:rPr lang="nb-NO" dirty="0" smtClean="0"/>
              <a:t>Alder, kvinner, lav utdannelse, dårlig økonomi, etniske minoriteter</a:t>
            </a:r>
          </a:p>
          <a:p>
            <a:r>
              <a:rPr lang="nb-NO" dirty="0" smtClean="0"/>
              <a:t>Subpopulasjoner</a:t>
            </a:r>
          </a:p>
          <a:p>
            <a:pPr lvl="1"/>
            <a:r>
              <a:rPr lang="nb-NO" dirty="0" smtClean="0"/>
              <a:t>Sykehjem 53 %</a:t>
            </a:r>
          </a:p>
          <a:p>
            <a:pPr lvl="1"/>
            <a:r>
              <a:rPr lang="nb-NO" dirty="0" smtClean="0"/>
              <a:t>Kronisk nyresvikt 37 %</a:t>
            </a:r>
          </a:p>
          <a:p>
            <a:pPr lvl="1"/>
            <a:r>
              <a:rPr lang="nb-NO" dirty="0" smtClean="0"/>
              <a:t>Hematologisk sykdom og kreft 42 %</a:t>
            </a:r>
            <a:endParaRPr lang="nb-NO" dirty="0"/>
          </a:p>
        </p:txBody>
      </p:sp>
      <p:sp>
        <p:nvSpPr>
          <p:cNvPr id="4" name="Plassholder for bunntekst 3"/>
          <p:cNvSpPr>
            <a:spLocks noGrp="1"/>
          </p:cNvSpPr>
          <p:nvPr>
            <p:ph type="ftr" sz="quarter" idx="11"/>
          </p:nvPr>
        </p:nvSpPr>
        <p:spPr/>
        <p:txBody>
          <a:bodyPr/>
          <a:lstStyle/>
          <a:p>
            <a:r>
              <a:rPr lang="nb-NO" dirty="0" err="1" smtClean="0"/>
              <a:t>Collard</a:t>
            </a:r>
            <a:r>
              <a:rPr lang="nb-NO" dirty="0" smtClean="0"/>
              <a:t> TM JAGS 2012 &amp; </a:t>
            </a:r>
            <a:r>
              <a:rPr lang="nb-NO" dirty="0" err="1" smtClean="0"/>
              <a:t>Hoogendijk</a:t>
            </a:r>
            <a:r>
              <a:rPr lang="nb-NO" dirty="0" smtClean="0"/>
              <a:t> 2019</a:t>
            </a:r>
            <a:endParaRPr lang="nb-NO" dirty="0"/>
          </a:p>
        </p:txBody>
      </p:sp>
    </p:spTree>
    <p:extLst>
      <p:ext uri="{BB962C8B-B14F-4D97-AF65-F5344CB8AC3E}">
        <p14:creationId xmlns:p14="http://schemas.microsoft.com/office/powerpoint/2010/main" val="2401240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Frailty</a:t>
            </a:r>
            <a:r>
              <a:rPr lang="nb-NO" dirty="0" smtClean="0"/>
              <a:t> prevalens etter alder og kjønn</a:t>
            </a:r>
            <a:endParaRPr lang="nb-NO" dirty="0"/>
          </a:p>
        </p:txBody>
      </p:sp>
      <p:pic>
        <p:nvPicPr>
          <p:cNvPr id="5" name="Plassholder for innhold 4"/>
          <p:cNvPicPr>
            <a:picLocks noGrp="1" noChangeAspect="1"/>
          </p:cNvPicPr>
          <p:nvPr>
            <p:ph sz="half" idx="1"/>
          </p:nvPr>
        </p:nvPicPr>
        <p:blipFill>
          <a:blip r:embed="rId3"/>
          <a:stretch>
            <a:fillRect/>
          </a:stretch>
        </p:blipFill>
        <p:spPr>
          <a:xfrm>
            <a:off x="1137302" y="1825625"/>
            <a:ext cx="4583395" cy="4052888"/>
          </a:xfrm>
          <a:prstGeom prst="rect">
            <a:avLst/>
          </a:prstGeom>
        </p:spPr>
      </p:pic>
      <p:pic>
        <p:nvPicPr>
          <p:cNvPr id="6" name="Plassholder for innhold 5"/>
          <p:cNvPicPr>
            <a:picLocks noGrp="1" noChangeAspect="1"/>
          </p:cNvPicPr>
          <p:nvPr>
            <p:ph sz="half" idx="2"/>
          </p:nvPr>
        </p:nvPicPr>
        <p:blipFill>
          <a:blip r:embed="rId4"/>
          <a:stretch>
            <a:fillRect/>
          </a:stretch>
        </p:blipFill>
        <p:spPr>
          <a:xfrm>
            <a:off x="6444999" y="1760309"/>
            <a:ext cx="4636002" cy="4052888"/>
          </a:xfrm>
          <a:prstGeom prst="rect">
            <a:avLst/>
          </a:prstGeom>
        </p:spPr>
      </p:pic>
      <p:sp>
        <p:nvSpPr>
          <p:cNvPr id="7" name="Rektangel 6"/>
          <p:cNvSpPr/>
          <p:nvPr/>
        </p:nvSpPr>
        <p:spPr>
          <a:xfrm>
            <a:off x="1137302" y="6126426"/>
            <a:ext cx="6096000" cy="338554"/>
          </a:xfrm>
          <a:prstGeom prst="rect">
            <a:avLst/>
          </a:prstGeom>
        </p:spPr>
        <p:txBody>
          <a:bodyPr>
            <a:spAutoFit/>
          </a:bodyPr>
          <a:lstStyle/>
          <a:p>
            <a:r>
              <a:rPr lang="en-US" sz="800" b="1" i="1" dirty="0">
                <a:latin typeface="Shaker2Lancet-BoldItalic"/>
              </a:rPr>
              <a:t>Figure 1: </a:t>
            </a:r>
            <a:r>
              <a:rPr lang="en-US" sz="800" b="1" dirty="0">
                <a:latin typeface="Shaker2Lancet-Bold"/>
              </a:rPr>
              <a:t>Frailty prevalence for men and women by </a:t>
            </a:r>
            <a:r>
              <a:rPr lang="en-US" sz="800" b="1" dirty="0" smtClean="0">
                <a:latin typeface="Shaker2Lancet-Bold"/>
              </a:rPr>
              <a:t>age. </a:t>
            </a:r>
            <a:r>
              <a:rPr lang="en-US" sz="800" dirty="0" smtClean="0">
                <a:latin typeface="Shaker2Lancet-Regular"/>
              </a:rPr>
              <a:t>Based </a:t>
            </a:r>
            <a:r>
              <a:rPr lang="en-US" sz="800" dirty="0">
                <a:latin typeface="Shaker2Lancet-Regular"/>
              </a:rPr>
              <a:t>on the frailty phenotype (A) and frailty index (B) using data from </a:t>
            </a:r>
            <a:r>
              <a:rPr lang="en-US" sz="800" dirty="0" smtClean="0">
                <a:latin typeface="Shaker2Lancet-Regular"/>
              </a:rPr>
              <a:t>the Longitudinal </a:t>
            </a:r>
            <a:r>
              <a:rPr lang="en-US" sz="800" dirty="0">
                <a:latin typeface="Shaker2Lancet-Regular"/>
              </a:rPr>
              <a:t>Aging Study Amsterdam wave F (2005–06).18</a:t>
            </a:r>
            <a:endParaRPr lang="nb-NO" dirty="0"/>
          </a:p>
        </p:txBody>
      </p:sp>
      <p:sp>
        <p:nvSpPr>
          <p:cNvPr id="8" name="Rektangel 7"/>
          <p:cNvSpPr/>
          <p:nvPr/>
        </p:nvSpPr>
        <p:spPr>
          <a:xfrm>
            <a:off x="1137302" y="6408877"/>
            <a:ext cx="2501069" cy="369332"/>
          </a:xfrm>
          <a:prstGeom prst="rect">
            <a:avLst/>
          </a:prstGeom>
        </p:spPr>
        <p:txBody>
          <a:bodyPr wrap="none">
            <a:spAutoFit/>
          </a:bodyPr>
          <a:lstStyle/>
          <a:p>
            <a:r>
              <a:rPr lang="nb-NO" dirty="0" err="1" smtClean="0"/>
              <a:t>Hoogendijk</a:t>
            </a:r>
            <a:r>
              <a:rPr lang="nb-NO" dirty="0" smtClean="0"/>
              <a:t>, </a:t>
            </a:r>
            <a:r>
              <a:rPr lang="nb-NO" dirty="0" err="1" smtClean="0"/>
              <a:t>Lancet</a:t>
            </a:r>
            <a:r>
              <a:rPr lang="nb-NO" dirty="0" smtClean="0"/>
              <a:t> </a:t>
            </a:r>
            <a:r>
              <a:rPr lang="nb-NO" dirty="0"/>
              <a:t>2019</a:t>
            </a:r>
          </a:p>
        </p:txBody>
      </p:sp>
    </p:spTree>
    <p:extLst>
      <p:ext uri="{BB962C8B-B14F-4D97-AF65-F5344CB8AC3E}">
        <p14:creationId xmlns:p14="http://schemas.microsoft.com/office/powerpoint/2010/main" val="903072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lnSpcReduction="10000"/>
      </a:bodyPr>
      <a:lstStyle>
        <a:defPPr algn="l">
          <a:defRPr dirty="0" smtClean="0"/>
        </a:defPPr>
      </a:lstStyle>
    </a:txDef>
  </a:objectDefaults>
  <a:extraClrSchemeLst/>
  <a:extLst>
    <a:ext uri="{05A4C25C-085E-4340-85A3-A5531E510DB2}">
      <thm15:themeFamily xmlns:thm15="http://schemas.microsoft.com/office/thememl/2012/main" name="Sykehuset i Vestfold - Levende.potx" id="{56F62809-113E-47FD-BD4F-F035B5D269EE}" vid="{073F25EE-F2E7-471F-931C-9DF7EC687B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Sykehuset i Vestfold - Levende</Template>
  <TotalTime>658</TotalTime>
  <Words>2449</Words>
  <Application>Microsoft Office PowerPoint</Application>
  <PresentationFormat>Widescreen</PresentationFormat>
  <Paragraphs>275</Paragraphs>
  <Slides>41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ＭＳ Ｐゴシック</vt:lpstr>
      <vt:lpstr>Arial</vt:lpstr>
      <vt:lpstr>Calibri</vt:lpstr>
      <vt:lpstr>Shaker2Lancet-Bold</vt:lpstr>
      <vt:lpstr>Shaker2Lancet-BoldItalic</vt:lpstr>
      <vt:lpstr>Shaker2Lancet-Regular</vt:lpstr>
      <vt:lpstr>Times New Roman</vt:lpstr>
      <vt:lpstr>Wingdings</vt:lpstr>
      <vt:lpstr>Office-tema</vt:lpstr>
      <vt:lpstr>Skrøpelighet – gjennomgang og bruk av ulike diagnostiske verktøy </vt:lpstr>
      <vt:lpstr>Disposisjon</vt:lpstr>
      <vt:lpstr>Frailty – Skrøpelighet </vt:lpstr>
      <vt:lpstr>Physical frailty – 4 consensus points</vt:lpstr>
      <vt:lpstr>Frailty - skrøpelighet</vt:lpstr>
      <vt:lpstr>Risk factors for onset or progression of frailty</vt:lpstr>
      <vt:lpstr>Forløp av skrøpelighet er dynamisk</vt:lpstr>
      <vt:lpstr>Prevalens</vt:lpstr>
      <vt:lpstr>Frailty prevalens etter alder og kjønn</vt:lpstr>
      <vt:lpstr>Trajectory of care for the patient with frailty</vt:lpstr>
      <vt:lpstr>Frailty måling bør oppfylle følgende kriterier</vt:lpstr>
      <vt:lpstr>Måling av frailty</vt:lpstr>
      <vt:lpstr>PowerPoint Presentation</vt:lpstr>
      <vt:lpstr>Frieds frailty kriterier - 1992</vt:lpstr>
      <vt:lpstr>PowerPoint Presentation</vt:lpstr>
      <vt:lpstr>Frailty index – akkumulering av deficit (FI-CD)</vt:lpstr>
      <vt:lpstr>PowerPoint Presentation</vt:lpstr>
      <vt:lpstr>Frailty index basert på CGA (FI-CGA) </vt:lpstr>
      <vt:lpstr>Frailty Index basert på CGA (FI-CGA) Sociodemographic and clinical variables</vt:lpstr>
      <vt:lpstr>Use of clinical services by level of frailty</vt:lpstr>
      <vt:lpstr>PowerPoint Presentation</vt:lpstr>
      <vt:lpstr>Frailty attributes, CFS</vt:lpstr>
      <vt:lpstr>Skrøpelighet hos kirurgiske pasienter</vt:lpstr>
      <vt:lpstr>The Edmonton Frail Scale</vt:lpstr>
      <vt:lpstr>FRAIL scale</vt:lpstr>
      <vt:lpstr>Study of Osteoporotic Fractures (SOF) Index</vt:lpstr>
      <vt:lpstr>Multidimensional Prognostic Instrument (MPI)</vt:lpstr>
      <vt:lpstr>MPI</vt:lpstr>
      <vt:lpstr>Andre verktøy - spørreskjema</vt:lpstr>
      <vt:lpstr>Ganghastighet</vt:lpstr>
      <vt:lpstr>PowerPoint Presentation</vt:lpstr>
      <vt:lpstr>Short Physical Performance Battery (SPPB)</vt:lpstr>
      <vt:lpstr>PowerPoint Presentation</vt:lpstr>
      <vt:lpstr>Frailty – hvorfor viktig? Hva kan det brukes til ? </vt:lpstr>
      <vt:lpstr>PowerPoint Presentation</vt:lpstr>
      <vt:lpstr>Internasjonale retningslinjer 2019</vt:lpstr>
      <vt:lpstr>PowerPoint Presentation</vt:lpstr>
      <vt:lpstr>PowerPoint Presentation</vt:lpstr>
      <vt:lpstr>Konsekvenser</vt:lpstr>
      <vt:lpstr>Utfordringer</vt:lpstr>
      <vt:lpstr>Norske anbefalinger godkjent i  Helsedirektoratet - Advantage</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Skrøpelighet – gjennomgang og bruk av ulike diagnostiske verktøy.</dc:title>
  <dc:creator>Marte Sofie Wang-Hansen</dc:creator>
  <cp:lastModifiedBy>Leiv- Otto Watne</cp:lastModifiedBy>
  <cp:revision>39</cp:revision>
  <dcterms:created xsi:type="dcterms:W3CDTF">2020-10-25T19:54:42Z</dcterms:created>
  <dcterms:modified xsi:type="dcterms:W3CDTF">2020-10-27T07:41:52Z</dcterms:modified>
</cp:coreProperties>
</file>