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84" r:id="rId3"/>
    <p:sldId id="286" r:id="rId4"/>
    <p:sldId id="287" r:id="rId5"/>
    <p:sldId id="289" r:id="rId6"/>
    <p:sldId id="285" r:id="rId7"/>
    <p:sldId id="292" r:id="rId8"/>
    <p:sldId id="294" r:id="rId9"/>
    <p:sldId id="290" r:id="rId10"/>
    <p:sldId id="293" r:id="rId11"/>
    <p:sldId id="291" r:id="rId12"/>
    <p:sldId id="296" r:id="rId13"/>
  </p:sldIdLst>
  <p:sldSz cx="9144000" cy="6858000" type="screen4x3"/>
  <p:notesSz cx="6858000" cy="9144000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23" autoAdjust="0"/>
    <p:restoredTop sz="67330" autoAdjust="0"/>
  </p:normalViewPr>
  <p:slideViewPr>
    <p:cSldViewPr>
      <p:cViewPr varScale="1">
        <p:scale>
          <a:sx n="45" d="100"/>
          <a:sy n="45" d="100"/>
        </p:scale>
        <p:origin x="1924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3309" y="51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b-NO" altLang="nb-NO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nb-NO" altLang="nb-NO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nb-NO"/>
              <a:t>Klikk for å redigere tekststiler i malen</a:t>
            </a:r>
          </a:p>
          <a:p>
            <a:pPr lvl="1"/>
            <a:r>
              <a:rPr lang="nb-NO" altLang="nb-NO"/>
              <a:t>Andre nivå</a:t>
            </a:r>
          </a:p>
          <a:p>
            <a:pPr lvl="2"/>
            <a:r>
              <a:rPr lang="nb-NO" altLang="nb-NO"/>
              <a:t>Tredje nivå</a:t>
            </a:r>
          </a:p>
          <a:p>
            <a:pPr lvl="3"/>
            <a:r>
              <a:rPr lang="nb-NO" altLang="nb-NO"/>
              <a:t>Fjerde nivå</a:t>
            </a:r>
          </a:p>
          <a:p>
            <a:pPr lvl="4"/>
            <a:r>
              <a:rPr lang="nb-NO" altLang="nb-NO"/>
              <a:t>Femte nivå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b-NO" altLang="nb-NO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8C8E034-D50A-4996-BAD8-FB9D45A81DCB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66335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Ingen IT-utdannelse, men er nysgjerrig på hvordan ting virker og jobbe for gode verktøy for det som teller mest: vår pasientnære hverdag. Valgt inn i Af-styret i 2011, satt i 6 år og ble involvert i diverse IT.. Og det er spennende tider: </a:t>
            </a:r>
          </a:p>
          <a:p>
            <a:r>
              <a:rPr lang="nb-NO" dirty="0"/>
              <a:t>Som alle vet er EPJ-markedet i drift, og mange må på kort til mellomlang sikt forholde seg til å velge nytt system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C8E034-D50A-4996-BAD8-FB9D45A81DCB}" type="slidenum">
              <a:rPr lang="nb-NO" altLang="nb-NO" smtClean="0"/>
              <a:pPr/>
              <a:t>1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6938738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C8E034-D50A-4996-BAD8-FB9D45A81DCB}" type="slidenum">
              <a:rPr lang="nb-NO" altLang="nb-NO" smtClean="0"/>
              <a:pPr/>
              <a:t>2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7609002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Har valgt en oversikt fra Microsoft, for de </a:t>
            </a:r>
            <a:r>
              <a:rPr lang="nb-NO" dirty="0" err="1"/>
              <a:t>leeverer</a:t>
            </a:r>
            <a:r>
              <a:rPr lang="nb-NO" dirty="0"/>
              <a:t> en av de store løsningene for sky: </a:t>
            </a:r>
            <a:r>
              <a:rPr lang="nb-NO" dirty="0" err="1"/>
              <a:t>Azure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C8E034-D50A-4996-BAD8-FB9D45A81DCB}" type="slidenum">
              <a:rPr lang="nb-NO" altLang="nb-NO" smtClean="0"/>
              <a:pPr/>
              <a:t>3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2341353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C8E034-D50A-4996-BAD8-FB9D45A81DCB}" type="slidenum">
              <a:rPr lang="nb-NO" altLang="nb-NO" smtClean="0"/>
              <a:pPr/>
              <a:t>6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480494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Redundans: opprette mulighet for kontakt via mobilnettet</a:t>
            </a:r>
          </a:p>
          <a:p>
            <a:endParaRPr lang="nb-NO" dirty="0"/>
          </a:p>
          <a:p>
            <a:r>
              <a:rPr lang="nb-NO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Skal man velge må man vurdere hvilket behov man har for en "skyløsning". Hvilke fordeler ønsker man å oppnå?  Hvis det er ønskelig å kunne åpne journalsystemet fra en hvilken som helst PC via en </a:t>
            </a:r>
            <a:r>
              <a:rPr lang="nb-NO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browser</a:t>
            </a:r>
            <a:r>
              <a:rPr lang="nb-NO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så ser jeg fordelen med en skyløsning, men hvor ofte han man bruk for det?  Og betyr denne funksjonen så mye at man er villig til å ha mer komplisert tilgang til helsenett-tjenester?  Hvis man tenker seg at man vil kunne koble opp via f.eks. mobiltelefon eller nettbrett, hvor mye får du egentlig gjort uten at du kan signere med </a:t>
            </a:r>
            <a:r>
              <a:rPr lang="nb-NO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Buypass</a:t>
            </a:r>
            <a:r>
              <a:rPr lang="nb-NO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-kort? Det er viktig å spørre leverandøren om hvordan man har løst tilgangen til portaler (elektronisk dødsattest, </a:t>
            </a:r>
            <a:r>
              <a:rPr lang="nb-NO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Helfoportalen</a:t>
            </a:r>
            <a:r>
              <a:rPr lang="nb-NO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kjernejournal </a:t>
            </a:r>
            <a:r>
              <a:rPr lang="nb-NO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osv</a:t>
            </a:r>
            <a:r>
              <a:rPr lang="nb-NO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 som ligger innenfor helsenettet. Fellestjenester på helsenettet kommer til å bli betydelig utvidet de neste årene. 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C8E034-D50A-4996-BAD8-FB9D45A81DCB}" type="slidenum">
              <a:rPr lang="nb-NO" altLang="nb-NO" smtClean="0"/>
              <a:pPr/>
              <a:t>9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41777644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b="0" i="0" dirty="0">
                <a:solidFill>
                  <a:srgbClr val="1E2B3C"/>
                </a:solidFill>
                <a:effectLst/>
                <a:latin typeface="Inter"/>
              </a:rPr>
              <a:t>EU-domstolen avsa 16. juli 2020 en prinsipiell dom om overføring av personopplysninger til land utenfor EU/EØS. Dommen kan få betydning for flere digitale løsninger som benyttes av innbyggere, offentlige og private virksomheter.</a:t>
            </a:r>
          </a:p>
          <a:p>
            <a:endParaRPr lang="nb-NO" b="0" i="0" dirty="0">
              <a:solidFill>
                <a:srgbClr val="1E2B3C"/>
              </a:solidFill>
              <a:effectLst/>
              <a:latin typeface="Inter"/>
            </a:endParaRPr>
          </a:p>
          <a:p>
            <a:pPr algn="l"/>
            <a:r>
              <a:rPr lang="nb-NO" b="0" i="0" dirty="0">
                <a:solidFill>
                  <a:srgbClr val="1E2B3C"/>
                </a:solidFill>
                <a:effectLst/>
                <a:latin typeface="Inter"/>
              </a:rPr>
              <a:t>Avgjørelsen kalles «</a:t>
            </a:r>
            <a:r>
              <a:rPr lang="nb-NO" b="0" i="0" dirty="0" err="1">
                <a:solidFill>
                  <a:srgbClr val="1E2B3C"/>
                </a:solidFill>
                <a:effectLst/>
                <a:latin typeface="Inter"/>
              </a:rPr>
              <a:t>Schrems</a:t>
            </a:r>
            <a:r>
              <a:rPr lang="nb-NO" b="0" i="0" dirty="0">
                <a:solidFill>
                  <a:srgbClr val="1E2B3C"/>
                </a:solidFill>
                <a:effectLst/>
                <a:latin typeface="Inter"/>
              </a:rPr>
              <a:t> II-dommen» etter den østerrikske personvernaktivisten Max </a:t>
            </a:r>
            <a:r>
              <a:rPr lang="nb-NO" b="0" i="0" dirty="0" err="1">
                <a:solidFill>
                  <a:srgbClr val="1E2B3C"/>
                </a:solidFill>
                <a:effectLst/>
                <a:latin typeface="Inter"/>
              </a:rPr>
              <a:t>Schrems</a:t>
            </a:r>
            <a:r>
              <a:rPr lang="nb-NO" b="0" i="0" dirty="0">
                <a:solidFill>
                  <a:srgbClr val="1E2B3C"/>
                </a:solidFill>
                <a:effectLst/>
                <a:latin typeface="Inter"/>
              </a:rPr>
              <a:t>. </a:t>
            </a:r>
            <a:r>
              <a:rPr lang="nb-NO" b="0" i="0" dirty="0" err="1">
                <a:solidFill>
                  <a:srgbClr val="1E2B3C"/>
                </a:solidFill>
                <a:effectLst/>
                <a:latin typeface="Inter"/>
              </a:rPr>
              <a:t>Schrems</a:t>
            </a:r>
            <a:r>
              <a:rPr lang="nb-NO" b="0" i="0" dirty="0">
                <a:solidFill>
                  <a:srgbClr val="1E2B3C"/>
                </a:solidFill>
                <a:effectLst/>
                <a:latin typeface="Inter"/>
              </a:rPr>
              <a:t> klaget til det irske datatilsynet for å stoppe overføringen av personopplysninger mellom Facebook Irland og Facebook Inc. i USA. Han begrunnet dette med at personopplysningene hans ikke var godt nok beskyttet i USA.</a:t>
            </a:r>
          </a:p>
          <a:p>
            <a:pPr algn="l"/>
            <a:r>
              <a:rPr lang="nb-NO" b="1" i="0" dirty="0">
                <a:solidFill>
                  <a:srgbClr val="1E2B3C"/>
                </a:solidFill>
                <a:effectLst/>
                <a:latin typeface="Inter"/>
              </a:rPr>
              <a:t>Dersom personopplysninger skal overføres til land utenfor EU/EØS, må man ha et overføringsgrunnlag i henhold til personvernforordningen.</a:t>
            </a:r>
          </a:p>
          <a:p>
            <a:pPr algn="l"/>
            <a:r>
              <a:rPr lang="nb-NO" b="0" i="0" dirty="0">
                <a:solidFill>
                  <a:srgbClr val="1E2B3C"/>
                </a:solidFill>
                <a:effectLst/>
                <a:latin typeface="Inter"/>
              </a:rPr>
              <a:t>Et mye brukt overføringsgrunnlag til USA var «</a:t>
            </a:r>
            <a:r>
              <a:rPr lang="nb-NO" b="0" i="0" dirty="0" err="1">
                <a:solidFill>
                  <a:srgbClr val="1E2B3C"/>
                </a:solidFill>
                <a:effectLst/>
                <a:latin typeface="Inter"/>
              </a:rPr>
              <a:t>Privacy</a:t>
            </a:r>
            <a:r>
              <a:rPr lang="nb-NO" b="0" i="0" dirty="0">
                <a:solidFill>
                  <a:srgbClr val="1E2B3C"/>
                </a:solidFill>
                <a:effectLst/>
                <a:latin typeface="Inter"/>
              </a:rPr>
              <a:t> Shield». Dette var en sertifiseringsordning for virksomheter i USA opprettet i samarbeid mellom EU og USA. EU-domstolen kom til at EU-kommisjonens beslutning om «</a:t>
            </a:r>
            <a:r>
              <a:rPr lang="nb-NO" b="0" i="0" dirty="0" err="1">
                <a:solidFill>
                  <a:srgbClr val="1E2B3C"/>
                </a:solidFill>
                <a:effectLst/>
                <a:latin typeface="Inter"/>
              </a:rPr>
              <a:t>Privacy</a:t>
            </a:r>
            <a:r>
              <a:rPr lang="nb-NO" b="0" i="0" dirty="0">
                <a:solidFill>
                  <a:srgbClr val="1E2B3C"/>
                </a:solidFill>
                <a:effectLst/>
                <a:latin typeface="Inter"/>
              </a:rPr>
              <a:t> Shield» var i strid med kravene til et tilstrekkelig beskyttelsesnivå i personvernforordningen, lest i lys av menneskerettighetene. Sentralt i vurderingen var de vide hjemlene til amerikansk etterretning og at europeiske borgere ikke har god nok mulighet til å overprøve beslutningene om overvåking.</a:t>
            </a:r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C8E034-D50A-4996-BAD8-FB9D45A81DCB}" type="slidenum">
              <a:rPr lang="nb-NO" altLang="nb-NO" smtClean="0"/>
              <a:pPr/>
              <a:t>10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34142571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C8E034-D50A-4996-BAD8-FB9D45A81DCB}" type="slidenum">
              <a:rPr lang="nb-NO" altLang="nb-NO" smtClean="0"/>
              <a:pPr/>
              <a:t>11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637877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01700" y="2420938"/>
            <a:ext cx="7772400" cy="1470025"/>
          </a:xfrm>
        </p:spPr>
        <p:txBody>
          <a:bodyPr anchor="ctr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nb-NO" altLang="nb-NO" noProof="0"/>
              <a:t>Klikk for å redigere tittelstil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00113" y="4176713"/>
            <a:ext cx="7775575" cy="1897062"/>
          </a:xfrm>
        </p:spPr>
        <p:txBody>
          <a:bodyPr/>
          <a:lstStyle>
            <a:lvl1pPr marL="0" indent="0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nb-NO" altLang="nb-NO" noProof="0"/>
              <a:t>Klikk for å redigere undertittelstil i malen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 alt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altLang="nb-NO"/>
              <a:t>Egil Johannesen ved PSLs administrasjonskurs 20.08.2021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altLang="nb-NO"/>
              <a:t>Side </a:t>
            </a:r>
            <a:fld id="{B0E17A40-3C0A-4842-9F1C-A9499C8CC3E2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2639424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 alt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altLang="nb-NO"/>
              <a:t>Egil Johannesen ved PSLs administrasjonskurs 20.08.2021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altLang="nb-NO"/>
              <a:t>Side </a:t>
            </a:r>
            <a:fld id="{112B0F70-CDE9-4206-AB82-AC03903B9D5B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461614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 alt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altLang="nb-NO"/>
              <a:t>Egil Johannesen ved PSLs administrasjonskurs 20.08.2021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altLang="nb-NO"/>
              <a:t>Side </a:t>
            </a:r>
            <a:fld id="{3D1B9C35-8DA7-4A6F-8EC6-2BE780229BC4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026012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 alt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altLang="nb-NO"/>
              <a:t>Egil Johannesen ved PSLs administrasjonskurs 20.08.2021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altLang="nb-NO"/>
              <a:t>Side </a:t>
            </a:r>
            <a:fld id="{93A9B288-369A-4A03-91F0-F270BA0118F7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3230374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28775"/>
            <a:ext cx="4038600" cy="4497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28775"/>
            <a:ext cx="4038600" cy="4497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 alt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altLang="nb-NO"/>
              <a:t>Egil Johannesen ved PSLs administrasjonskurs 20.08.2021</a:t>
            </a: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altLang="nb-NO"/>
              <a:t>Side </a:t>
            </a:r>
            <a:fld id="{7A427C21-3B25-4138-A18F-B7D5064D78A0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95470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 alt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altLang="nb-NO"/>
              <a:t>Egil Johannesen ved PSLs administrasjonskurs 20.08.2021</a:t>
            </a:r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altLang="nb-NO"/>
              <a:t>Side </a:t>
            </a:r>
            <a:fld id="{6273FEC6-E532-4AE1-8824-5C5A83FB04E6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392426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 alt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altLang="nb-NO"/>
              <a:t>Egil Johannesen ved PSLs administrasjonskurs 20.08.2021</a:t>
            </a:r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altLang="nb-NO"/>
              <a:t>Side </a:t>
            </a:r>
            <a:fld id="{E092C7CE-73F3-41CE-AB3F-FF05D618E8E7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989670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 alt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altLang="nb-NO"/>
              <a:t>Egil Johannesen ved PSLs administrasjonskurs 20.08.2021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altLang="nb-NO"/>
              <a:t>Side </a:t>
            </a:r>
            <a:fld id="{89C13B14-172B-490E-8EEB-92F008819093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3930063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 alt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altLang="nb-NO"/>
              <a:t>Egil Johannesen ved PSLs administrasjonskurs 20.08.2021</a:t>
            </a: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altLang="nb-NO"/>
              <a:t>Side </a:t>
            </a:r>
            <a:fld id="{5E3BFCFD-D983-40B3-8F80-0FB9215EB00E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2367442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ikonet for å legge til et bilde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 alt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altLang="nb-NO"/>
              <a:t>Egil Johannesen ved PSLs administrasjonskurs 20.08.2021</a:t>
            </a: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altLang="nb-NO"/>
              <a:t>Side </a:t>
            </a:r>
            <a:fld id="{A627527E-24EB-4A39-AAFB-D158DE5B811E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471619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Hovedlogo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5876925"/>
            <a:ext cx="1565275" cy="742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nb-NO"/>
              <a:t>Klikk for å redigere tittelstil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651500" y="6408738"/>
            <a:ext cx="1657350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/>
            </a:lvl1pPr>
          </a:lstStyle>
          <a:p>
            <a:endParaRPr lang="nb-NO" altLang="nb-NO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28775"/>
            <a:ext cx="8229600" cy="4497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nb-NO"/>
              <a:t>Klikk for å redigere tekststiler i malen</a:t>
            </a:r>
          </a:p>
          <a:p>
            <a:pPr lvl="1"/>
            <a:r>
              <a:rPr lang="nb-NO" altLang="nb-NO"/>
              <a:t>Andre nivå</a:t>
            </a:r>
          </a:p>
          <a:p>
            <a:pPr lvl="2"/>
            <a:r>
              <a:rPr lang="nb-NO" altLang="nb-NO"/>
              <a:t>Tredje nivå</a:t>
            </a:r>
          </a:p>
          <a:p>
            <a:pPr lvl="3"/>
            <a:r>
              <a:rPr lang="nb-NO" altLang="nb-NO"/>
              <a:t>Fjerde nivå</a:t>
            </a:r>
          </a:p>
          <a:p>
            <a:pPr lvl="4"/>
            <a:r>
              <a:rPr lang="nb-NO" altLang="nb-NO"/>
              <a:t>Femte nivå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195513" y="6408738"/>
            <a:ext cx="3327400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/>
            </a:lvl1pPr>
          </a:lstStyle>
          <a:p>
            <a:r>
              <a:rPr lang="nb-NO" altLang="nb-NO"/>
              <a:t>Egil Johannesen ved PSLs administrasjonskurs 20.08.2021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80288" y="6408738"/>
            <a:ext cx="1268412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/>
            </a:lvl1pPr>
          </a:lstStyle>
          <a:p>
            <a:r>
              <a:rPr lang="nb-NO" altLang="nb-NO"/>
              <a:t>Side </a:t>
            </a:r>
            <a:fld id="{EE2320C5-B406-4800-9A5E-06A1F91FC674}" type="slidenum">
              <a:rPr lang="nb-NO" altLang="nb-NO"/>
              <a:pPr/>
              <a:t>‹#›</a:t>
            </a:fld>
            <a:endParaRPr lang="nb-NO" altLang="nb-NO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5580063" y="6453188"/>
            <a:ext cx="0" cy="4048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266700" indent="-266700" algn="l" rtl="0" eaLnBrk="1" fontAlgn="base" hangingPunct="1">
        <a:spcBef>
          <a:spcPct val="20000"/>
        </a:spcBef>
        <a:spcAft>
          <a:spcPct val="0"/>
        </a:spcAft>
        <a:buClr>
          <a:srgbClr val="CC00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33400" indent="-265113" algn="l" rtl="0" eaLnBrk="1" fontAlgn="base" hangingPunct="1">
        <a:spcBef>
          <a:spcPct val="20000"/>
        </a:spcBef>
        <a:spcAft>
          <a:spcPct val="0"/>
        </a:spcAft>
        <a:buClr>
          <a:srgbClr val="CC0000"/>
        </a:buClr>
        <a:buChar char="•"/>
        <a:defRPr sz="2400">
          <a:solidFill>
            <a:schemeClr val="tx1"/>
          </a:solidFill>
          <a:latin typeface="+mn-lt"/>
        </a:defRPr>
      </a:lvl2pPr>
      <a:lvl3pPr marL="801688" indent="-266700" algn="l" rtl="0" eaLnBrk="1" fontAlgn="base" hangingPunct="1">
        <a:spcBef>
          <a:spcPct val="20000"/>
        </a:spcBef>
        <a:spcAft>
          <a:spcPct val="0"/>
        </a:spcAft>
        <a:buClr>
          <a:srgbClr val="CC0000"/>
        </a:buClr>
        <a:buChar char="•"/>
        <a:defRPr sz="2400" i="1">
          <a:solidFill>
            <a:schemeClr val="tx1"/>
          </a:solidFill>
          <a:latin typeface="+mn-lt"/>
        </a:defRPr>
      </a:lvl3pPr>
      <a:lvl4pPr marL="1076325" indent="-273050" algn="l" rtl="0" eaLnBrk="1" fontAlgn="base" hangingPunct="1">
        <a:spcBef>
          <a:spcPct val="20000"/>
        </a:spcBef>
        <a:spcAft>
          <a:spcPct val="0"/>
        </a:spcAft>
        <a:buClr>
          <a:srgbClr val="CC0000"/>
        </a:buClr>
        <a:buChar char="•"/>
        <a:defRPr sz="2000">
          <a:solidFill>
            <a:schemeClr val="tx1"/>
          </a:solidFill>
          <a:latin typeface="+mn-lt"/>
        </a:defRPr>
      </a:lvl4pPr>
      <a:lvl5pPr marL="1344613" indent="-266700" algn="l" rtl="0" eaLnBrk="1" fontAlgn="base" hangingPunct="1">
        <a:spcBef>
          <a:spcPct val="20000"/>
        </a:spcBef>
        <a:spcAft>
          <a:spcPct val="0"/>
        </a:spcAft>
        <a:buClr>
          <a:srgbClr val="CC0000"/>
        </a:buClr>
        <a:buChar char="•"/>
        <a:defRPr sz="2000" i="1">
          <a:solidFill>
            <a:schemeClr val="tx1"/>
          </a:solidFill>
          <a:latin typeface="+mn-lt"/>
        </a:defRPr>
      </a:lvl5pPr>
      <a:lvl6pPr marL="1801813" indent="-266700" algn="l" rtl="0" eaLnBrk="1" fontAlgn="base" hangingPunct="1">
        <a:spcBef>
          <a:spcPct val="20000"/>
        </a:spcBef>
        <a:spcAft>
          <a:spcPct val="0"/>
        </a:spcAft>
        <a:buClr>
          <a:srgbClr val="CC0000"/>
        </a:buClr>
        <a:buChar char="•"/>
        <a:defRPr sz="2000" i="1">
          <a:solidFill>
            <a:schemeClr val="tx1"/>
          </a:solidFill>
          <a:latin typeface="+mn-lt"/>
        </a:defRPr>
      </a:lvl6pPr>
      <a:lvl7pPr marL="2259013" indent="-266700" algn="l" rtl="0" eaLnBrk="1" fontAlgn="base" hangingPunct="1">
        <a:spcBef>
          <a:spcPct val="20000"/>
        </a:spcBef>
        <a:spcAft>
          <a:spcPct val="0"/>
        </a:spcAft>
        <a:buClr>
          <a:srgbClr val="CC0000"/>
        </a:buClr>
        <a:buChar char="•"/>
        <a:defRPr sz="2000" i="1">
          <a:solidFill>
            <a:schemeClr val="tx1"/>
          </a:solidFill>
          <a:latin typeface="+mn-lt"/>
        </a:defRPr>
      </a:lvl7pPr>
      <a:lvl8pPr marL="2716213" indent="-266700" algn="l" rtl="0" eaLnBrk="1" fontAlgn="base" hangingPunct="1">
        <a:spcBef>
          <a:spcPct val="20000"/>
        </a:spcBef>
        <a:spcAft>
          <a:spcPct val="0"/>
        </a:spcAft>
        <a:buClr>
          <a:srgbClr val="CC0000"/>
        </a:buClr>
        <a:buChar char="•"/>
        <a:defRPr sz="2000" i="1">
          <a:solidFill>
            <a:schemeClr val="tx1"/>
          </a:solidFill>
          <a:latin typeface="+mn-lt"/>
        </a:defRPr>
      </a:lvl8pPr>
      <a:lvl9pPr marL="3173413" indent="-266700" algn="l" rtl="0" eaLnBrk="1" fontAlgn="base" hangingPunct="1">
        <a:spcBef>
          <a:spcPct val="20000"/>
        </a:spcBef>
        <a:spcAft>
          <a:spcPct val="0"/>
        </a:spcAft>
        <a:buClr>
          <a:srgbClr val="CC0000"/>
        </a:buClr>
        <a:buChar char="•"/>
        <a:defRPr sz="2000" i="1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576" y="764704"/>
            <a:ext cx="7772400" cy="1470025"/>
          </a:xfrm>
        </p:spPr>
        <p:txBody>
          <a:bodyPr/>
          <a:lstStyle/>
          <a:p>
            <a:pPr algn="ctr">
              <a:lnSpc>
                <a:spcPct val="110000"/>
              </a:lnSpc>
            </a:pPr>
            <a:r>
              <a:rPr lang="nb-NO" altLang="nb-NO" sz="5000" dirty="0"/>
              <a:t>«Skybaserte løsninger-</a:t>
            </a:r>
            <a:br>
              <a:rPr lang="nb-NO" altLang="nb-NO" sz="5000" dirty="0"/>
            </a:br>
            <a:r>
              <a:rPr lang="nb-NO" altLang="nb-NO" sz="5000" dirty="0"/>
              <a:t>en oppdatering»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2401" y="2564904"/>
            <a:ext cx="7775575" cy="3240360"/>
          </a:xfrm>
        </p:spPr>
        <p:txBody>
          <a:bodyPr/>
          <a:lstStyle/>
          <a:p>
            <a:pPr algn="ctr"/>
            <a:r>
              <a:rPr lang="nb-NO" altLang="nb-NO" dirty="0"/>
              <a:t>Egil Johannesen</a:t>
            </a:r>
            <a:br>
              <a:rPr lang="nb-NO" altLang="nb-NO" dirty="0"/>
            </a:br>
            <a:r>
              <a:rPr lang="nb-NO" altLang="nb-NO" sz="2000" dirty="0"/>
              <a:t>spesialist i allmennmedisin</a:t>
            </a:r>
            <a:br>
              <a:rPr lang="nb-NO" altLang="nb-NO" sz="2000" dirty="0"/>
            </a:br>
            <a:r>
              <a:rPr lang="nb-NO" altLang="nb-NO" sz="2000" dirty="0"/>
              <a:t>Fastlege Medisinsk Senter Fornebu</a:t>
            </a:r>
            <a:br>
              <a:rPr lang="nb-NO" altLang="nb-NO" dirty="0"/>
            </a:br>
            <a:r>
              <a:rPr lang="nb-NO" altLang="nb-NO" sz="1800" dirty="0"/>
              <a:t> </a:t>
            </a:r>
          </a:p>
          <a:p>
            <a:pPr algn="ctr"/>
            <a:r>
              <a:rPr lang="nb-NO" altLang="nb-NO" sz="1800" dirty="0"/>
              <a:t>med i diverse EPJ-relaterte prosjekter for Legeforeningen siden 2011: </a:t>
            </a:r>
            <a:br>
              <a:rPr lang="nb-NO" altLang="nb-NO" sz="1800" dirty="0"/>
            </a:br>
            <a:r>
              <a:rPr lang="nb-NO" altLang="nb-NO" sz="1800" dirty="0"/>
              <a:t>de fleste e-resept prosjektene (bl.a. SFM, PLL), styringsgruppen EPJ-løftet, IT utvalget, NUIT-representant, TBU-representant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FA9B950-1A2E-41B5-A86E-32E1C4965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altLang="nb-NO" dirty="0"/>
              <a:t>Skybaserte løsninger-</a:t>
            </a:r>
            <a:br>
              <a:rPr lang="nb-NO" altLang="nb-NO" dirty="0"/>
            </a:br>
            <a:r>
              <a:rPr lang="nb-NO" altLang="nb-NO" dirty="0"/>
              <a:t>en oppdatering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2D4BDA8-E638-4114-91B7-84FC5BB65A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nb-NO" sz="2800" dirty="0">
                <a:ea typeface="+mn-ea"/>
                <a:cs typeface="+mn-cs"/>
              </a:rPr>
              <a:t>Potensielt mindre kontroll på egne data</a:t>
            </a:r>
          </a:p>
          <a:p>
            <a:pPr lvl="2"/>
            <a:r>
              <a:rPr lang="nb-NO" sz="2800" dirty="0">
                <a:ea typeface="+mn-ea"/>
                <a:cs typeface="+mn-cs"/>
              </a:rPr>
              <a:t>Hvor lagres dataene?</a:t>
            </a:r>
          </a:p>
          <a:p>
            <a:pPr lvl="2"/>
            <a:r>
              <a:rPr lang="nb-NO" sz="2800" b="1" dirty="0" err="1">
                <a:ea typeface="+mn-ea"/>
                <a:cs typeface="+mn-cs"/>
              </a:rPr>
              <a:t>Schrems</a:t>
            </a:r>
            <a:r>
              <a:rPr lang="nb-NO" sz="2800" b="1" dirty="0">
                <a:ea typeface="+mn-ea"/>
                <a:cs typeface="+mn-cs"/>
              </a:rPr>
              <a:t> II-dommen</a:t>
            </a:r>
          </a:p>
          <a:p>
            <a:pPr lvl="3"/>
            <a:r>
              <a:rPr lang="nb-NO" b="1" dirty="0">
                <a:ea typeface="+mn-ea"/>
                <a:cs typeface="+mn-cs"/>
              </a:rPr>
              <a:t>Max </a:t>
            </a:r>
            <a:r>
              <a:rPr lang="nb-NO" b="1" dirty="0" err="1">
                <a:ea typeface="+mn-ea"/>
                <a:cs typeface="+mn-cs"/>
              </a:rPr>
              <a:t>Schrems</a:t>
            </a:r>
            <a:endParaRPr lang="nb-NO" b="1" dirty="0">
              <a:ea typeface="+mn-ea"/>
              <a:cs typeface="+mn-cs"/>
            </a:endParaRPr>
          </a:p>
          <a:p>
            <a:pPr lvl="4"/>
            <a:r>
              <a:rPr lang="nb-NO" b="1" dirty="0">
                <a:ea typeface="+mn-ea"/>
                <a:cs typeface="+mn-cs"/>
              </a:rPr>
              <a:t>Klage til det irske datatilsynet for å stoppe Facebooks overføring av personopplysninger mellom EU og USA</a:t>
            </a:r>
          </a:p>
          <a:p>
            <a:pPr lvl="4"/>
            <a:r>
              <a:rPr lang="nb-NO" b="1" dirty="0">
                <a:ea typeface="+mn-ea"/>
                <a:cs typeface="+mn-cs"/>
              </a:rPr>
              <a:t>All overføring stoppet!</a:t>
            </a:r>
          </a:p>
          <a:p>
            <a:pPr lvl="2"/>
            <a:r>
              <a:rPr lang="nb-NO" b="1" dirty="0">
                <a:ea typeface="+mn-ea"/>
                <a:cs typeface="+mn-cs"/>
              </a:rPr>
              <a:t>Konsekvenser:</a:t>
            </a:r>
          </a:p>
          <a:p>
            <a:pPr lvl="3"/>
            <a:r>
              <a:rPr lang="nb-NO" b="1" dirty="0">
                <a:ea typeface="+mn-ea"/>
                <a:cs typeface="+mn-cs"/>
              </a:rPr>
              <a:t>Foreløpig litt uklart</a:t>
            </a:r>
          </a:p>
          <a:p>
            <a:pPr lvl="3"/>
            <a:r>
              <a:rPr lang="nb-NO" b="1" dirty="0">
                <a:ea typeface="+mn-ea"/>
                <a:cs typeface="+mn-cs"/>
              </a:rPr>
              <a:t>Vil påvirke bruk av skytjenester</a:t>
            </a:r>
          </a:p>
          <a:p>
            <a:pPr lvl="3"/>
            <a:r>
              <a:rPr lang="nb-NO" b="1" dirty="0">
                <a:ea typeface="+mn-ea"/>
                <a:cs typeface="+mn-cs"/>
              </a:rPr>
              <a:t>Kan føre til dårligere enkelttjenester</a:t>
            </a:r>
          </a:p>
          <a:p>
            <a:pPr lvl="4"/>
            <a:endParaRPr lang="nb-NO" b="1" dirty="0">
              <a:ea typeface="+mn-ea"/>
              <a:cs typeface="+mn-cs"/>
            </a:endParaRPr>
          </a:p>
          <a:p>
            <a:pPr marL="1077913" lvl="4" indent="0">
              <a:buNone/>
            </a:pPr>
            <a:endParaRPr lang="nb-NO" sz="2800" dirty="0">
              <a:ea typeface="+mn-ea"/>
              <a:cs typeface="+mn-cs"/>
            </a:endParaRPr>
          </a:p>
          <a:p>
            <a:pPr lvl="4"/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8982C321-28FD-432D-86E8-BAC365EAA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altLang="nb-NO"/>
              <a:t>Egil Johannesen ved PSLs administrasjonskurs 20.08.2021</a:t>
            </a:r>
          </a:p>
        </p:txBody>
      </p:sp>
    </p:spTree>
    <p:extLst>
      <p:ext uri="{BB962C8B-B14F-4D97-AF65-F5344CB8AC3E}">
        <p14:creationId xmlns:p14="http://schemas.microsoft.com/office/powerpoint/2010/main" val="4170652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FFC5EE7-6FD4-4EB2-A9A2-F37943C4A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altLang="nb-NO" dirty="0"/>
              <a:t>Skybaserte løsninger-</a:t>
            </a:r>
            <a:br>
              <a:rPr lang="nb-NO" altLang="nb-NO" dirty="0"/>
            </a:br>
            <a:r>
              <a:rPr lang="nb-NO" altLang="nb-NO" dirty="0"/>
              <a:t>en oppdatering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F7D2312-8CF0-4273-9886-A698427E233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b-NO" b="1" dirty="0"/>
              <a:t>Leverandørene nå</a:t>
            </a:r>
          </a:p>
          <a:p>
            <a:pPr lvl="1"/>
            <a:r>
              <a:rPr lang="nb-NO" dirty="0"/>
              <a:t>(System </a:t>
            </a:r>
            <a:r>
              <a:rPr lang="nb-NO" dirty="0" err="1"/>
              <a:t>X</a:t>
            </a:r>
            <a:r>
              <a:rPr lang="nb-NO" dirty="0"/>
              <a:t>)</a:t>
            </a:r>
          </a:p>
          <a:p>
            <a:pPr lvl="1"/>
            <a:r>
              <a:rPr lang="nb-NO" dirty="0" err="1"/>
              <a:t>Infodoc</a:t>
            </a:r>
            <a:endParaRPr lang="nb-NO" dirty="0"/>
          </a:p>
          <a:p>
            <a:pPr lvl="1"/>
            <a:r>
              <a:rPr lang="nb-NO" dirty="0" err="1"/>
              <a:t>Cgm</a:t>
            </a:r>
            <a:r>
              <a:rPr lang="nb-NO" dirty="0"/>
              <a:t> journal </a:t>
            </a:r>
          </a:p>
          <a:p>
            <a:pPr lvl="1"/>
            <a:r>
              <a:rPr lang="nb-NO" dirty="0" err="1"/>
              <a:t>Psykbase</a:t>
            </a:r>
            <a:endParaRPr lang="nb-NO" dirty="0"/>
          </a:p>
          <a:p>
            <a:pPr lvl="1"/>
            <a:r>
              <a:rPr lang="nb-NO" dirty="0" err="1"/>
              <a:t>Apertura</a:t>
            </a:r>
            <a:endParaRPr lang="nb-NO" dirty="0"/>
          </a:p>
          <a:p>
            <a:pPr lvl="1"/>
            <a:r>
              <a:rPr lang="nb-NO" dirty="0" err="1"/>
              <a:t>Winpro</a:t>
            </a:r>
            <a:endParaRPr lang="nb-NO" dirty="0"/>
          </a:p>
          <a:p>
            <a:pPr lvl="1"/>
            <a:endParaRPr lang="nb-NO" dirty="0"/>
          </a:p>
          <a:p>
            <a:pPr marL="268287" lvl="1" indent="0">
              <a:buNone/>
            </a:pPr>
            <a:endParaRPr lang="nb-NO" dirty="0"/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C5AB2825-7800-44D7-91AE-4F7511E992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b-NO" b="1" dirty="0"/>
              <a:t>På vei inn, uten NPR</a:t>
            </a:r>
          </a:p>
          <a:p>
            <a:pPr lvl="1"/>
            <a:r>
              <a:rPr lang="nb-NO" dirty="0"/>
              <a:t>Pasientsky/Hove Total</a:t>
            </a:r>
          </a:p>
          <a:p>
            <a:pPr lvl="1"/>
            <a:r>
              <a:rPr lang="nb-NO" dirty="0" err="1"/>
              <a:t>Webmed</a:t>
            </a:r>
            <a:r>
              <a:rPr lang="nb-NO" dirty="0"/>
              <a:t> (</a:t>
            </a:r>
            <a:r>
              <a:rPr lang="nb-NO" dirty="0" err="1"/>
              <a:t>Fürst</a:t>
            </a:r>
            <a:r>
              <a:rPr lang="nb-NO" dirty="0"/>
              <a:t>)</a:t>
            </a:r>
          </a:p>
          <a:p>
            <a:pPr lvl="1"/>
            <a:r>
              <a:rPr lang="nb-NO" dirty="0" err="1"/>
              <a:t>Pridok</a:t>
            </a:r>
            <a:endParaRPr lang="nb-NO" dirty="0"/>
          </a:p>
          <a:p>
            <a:pPr lvl="1"/>
            <a:r>
              <a:rPr lang="nb-NO" strike="sngStrike" dirty="0" err="1"/>
              <a:t>Aspit</a:t>
            </a:r>
            <a:r>
              <a:rPr lang="nb-NO" strike="sngStrike" dirty="0"/>
              <a:t> Journal</a:t>
            </a:r>
          </a:p>
          <a:p>
            <a:pPr marL="268287" lvl="1" indent="0">
              <a:buNone/>
            </a:pPr>
            <a:endParaRPr lang="nb-NO" strike="sngStrike" dirty="0"/>
          </a:p>
          <a:p>
            <a:pPr marL="268287" lvl="1" indent="0">
              <a:buNone/>
            </a:pPr>
            <a:r>
              <a:rPr lang="nb-NO" sz="2800" b="1" dirty="0">
                <a:ea typeface="+mn-ea"/>
                <a:cs typeface="+mn-cs"/>
              </a:rPr>
              <a:t>Sykehussystemer:</a:t>
            </a:r>
          </a:p>
          <a:p>
            <a:pPr lvl="1"/>
            <a:r>
              <a:rPr lang="nb-NO" dirty="0" err="1"/>
              <a:t>Epic</a:t>
            </a:r>
            <a:r>
              <a:rPr lang="nb-NO" dirty="0"/>
              <a:t> (Helseplattformen)</a:t>
            </a:r>
          </a:p>
          <a:p>
            <a:pPr lvl="1"/>
            <a:r>
              <a:rPr lang="nb-NO" dirty="0" err="1"/>
              <a:t>Dips</a:t>
            </a:r>
            <a:r>
              <a:rPr lang="nb-NO" dirty="0"/>
              <a:t> Arena</a:t>
            </a:r>
          </a:p>
          <a:p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85F972A-F202-4D90-8B05-3CF679720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altLang="nb-NO"/>
              <a:t>Egil Johannesen ved PSLs administrasjonskurs 20.08.2021</a:t>
            </a:r>
          </a:p>
        </p:txBody>
      </p:sp>
    </p:spTree>
    <p:extLst>
      <p:ext uri="{BB962C8B-B14F-4D97-AF65-F5344CB8AC3E}">
        <p14:creationId xmlns:p14="http://schemas.microsoft.com/office/powerpoint/2010/main" val="3634513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36AEF50-EFDD-4432-AEC5-805F9986F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nb-NO" dirty="0"/>
              <a:t>Annet aktuelt innen e-helse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22626F5-71BC-4333-B694-6765AFA216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b="1" dirty="0"/>
              <a:t>Sentral forskrivningsmodul (SFM)</a:t>
            </a:r>
          </a:p>
          <a:p>
            <a:pPr lvl="1"/>
            <a:r>
              <a:rPr lang="nb-NO" dirty="0"/>
              <a:t>Ny forskrivningsmodul</a:t>
            </a:r>
          </a:p>
          <a:p>
            <a:pPr lvl="1"/>
            <a:r>
              <a:rPr lang="nb-NO" dirty="0"/>
              <a:t>Sammenstiller info fra reseptformidleren (RF) og kjernejournal (KJ) </a:t>
            </a:r>
          </a:p>
          <a:p>
            <a:pPr lvl="1"/>
            <a:r>
              <a:rPr lang="nb-NO" dirty="0"/>
              <a:t>Nytt brukergrensesnitt eller leverandørens eget</a:t>
            </a:r>
          </a:p>
          <a:p>
            <a:pPr marL="268287" lvl="1" indent="0">
              <a:buNone/>
            </a:pPr>
            <a:endParaRPr lang="nb-NO" dirty="0"/>
          </a:p>
          <a:p>
            <a:r>
              <a:rPr lang="nb-NO" b="1" dirty="0"/>
              <a:t>Pasientens legemiddelliste (PLL)</a:t>
            </a:r>
          </a:p>
          <a:p>
            <a:pPr lvl="1"/>
            <a:r>
              <a:rPr lang="nb-NO" dirty="0"/>
              <a:t>Felles medikamentliste, oppdatert i </a:t>
            </a:r>
            <a:r>
              <a:rPr lang="nb-NO" dirty="0" err="1"/>
              <a:t>sannstid</a:t>
            </a:r>
            <a:endParaRPr lang="nb-NO" dirty="0"/>
          </a:p>
          <a:p>
            <a:pPr lvl="1"/>
            <a:r>
              <a:rPr lang="nb-NO" dirty="0"/>
              <a:t>Det vi alle venter på!</a:t>
            </a:r>
          </a:p>
          <a:p>
            <a:pPr lvl="1"/>
            <a:r>
              <a:rPr lang="nb-NO" dirty="0"/>
              <a:t>Piloteres i enkel versjon her </a:t>
            </a:r>
            <a:r>
              <a:rPr lang="nb-NO"/>
              <a:t>i Helse </a:t>
            </a:r>
            <a:r>
              <a:rPr lang="nb-NO" dirty="0"/>
              <a:t>V</a:t>
            </a:r>
            <a:r>
              <a:rPr lang="nb-NO"/>
              <a:t>est </a:t>
            </a:r>
            <a:r>
              <a:rPr lang="nb-NO" dirty="0"/>
              <a:t>om kort tid</a:t>
            </a:r>
          </a:p>
          <a:p>
            <a:pPr marL="268287" lvl="1" indent="0">
              <a:buNone/>
            </a:pPr>
            <a:endParaRPr lang="nb-NO" dirty="0"/>
          </a:p>
          <a:p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A925876D-F22F-4F75-9E46-C6E5E850F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altLang="nb-NO"/>
              <a:t>Egil Johannesen ved PSLs administrasjonskurs 20.08.2021</a:t>
            </a:r>
          </a:p>
        </p:txBody>
      </p:sp>
    </p:spTree>
    <p:extLst>
      <p:ext uri="{BB962C8B-B14F-4D97-AF65-F5344CB8AC3E}">
        <p14:creationId xmlns:p14="http://schemas.microsoft.com/office/powerpoint/2010/main" val="3549617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altLang="nb-NO" dirty="0"/>
              <a:t>Skybaserte løsninger-</a:t>
            </a:r>
            <a:br>
              <a:rPr lang="nb-NO" altLang="nb-NO" dirty="0"/>
            </a:br>
            <a:r>
              <a:rPr lang="nb-NO" altLang="nb-NO" dirty="0"/>
              <a:t>en oppdatering</a:t>
            </a:r>
          </a:p>
        </p:txBody>
      </p:sp>
      <p:sp>
        <p:nvSpPr>
          <p:cNvPr id="14340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2195513" y="6237312"/>
            <a:ext cx="3327400" cy="531788"/>
          </a:xfr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nb-NO" altLang="nb-NO"/>
              <a:t>Egil Johannesen ved PSLs administrasjonskurs 20.08.2021</a:t>
            </a:r>
            <a:endParaRPr lang="nb-NO" altLang="nb-NO" dirty="0"/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996415EA-F756-4EF2-8525-A3C1EFBCD8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8775"/>
            <a:ext cx="8229600" cy="4104481"/>
          </a:xfrm>
        </p:spPr>
        <p:txBody>
          <a:bodyPr/>
          <a:lstStyle/>
          <a:p>
            <a:r>
              <a:rPr lang="nb-NO" b="1" dirty="0"/>
              <a:t>Hva er «skyen»?</a:t>
            </a:r>
          </a:p>
          <a:p>
            <a:pPr lvl="1"/>
            <a:r>
              <a:rPr lang="nb-NO" dirty="0"/>
              <a:t>Datamaskin et annet sted (innland, utland) som du er tilkoblet gjennom internett. </a:t>
            </a:r>
          </a:p>
          <a:p>
            <a:pPr lvl="1"/>
            <a:r>
              <a:rPr lang="nb-NO" dirty="0"/>
              <a:t>Kjent fenomen i dagliglivet: Nettbank, Spotify</a:t>
            </a:r>
          </a:p>
          <a:p>
            <a:pPr lvl="1"/>
            <a:r>
              <a:rPr lang="nb-NO" dirty="0"/>
              <a:t>Flere «grader» av «sky»:</a:t>
            </a:r>
          </a:p>
          <a:p>
            <a:pPr lvl="2"/>
            <a:endParaRPr lang="nb-NO" dirty="0"/>
          </a:p>
          <a:p>
            <a:pPr lvl="1"/>
            <a:endParaRPr lang="nb-NO" dirty="0"/>
          </a:p>
          <a:p>
            <a:pPr lvl="1"/>
            <a:endParaRPr lang="nb-NO" dirty="0"/>
          </a:p>
          <a:p>
            <a:pPr marL="268287" lvl="1" indent="0">
              <a:buNone/>
            </a:pPr>
            <a:endParaRPr lang="nb-NO" dirty="0"/>
          </a:p>
          <a:p>
            <a:pPr lvl="1"/>
            <a:endParaRPr lang="nb-NO" sz="2800" dirty="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5986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AB4A49D-D0D7-4803-B026-045F8507C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nb-NO" altLang="nb-NO"/>
              <a:t>Egil Johannesen ved PSLs administrasjonskurs 20.08.2021</a:t>
            </a:r>
            <a:endParaRPr lang="nb-NO" altLang="nb-NO" dirty="0"/>
          </a:p>
        </p:txBody>
      </p:sp>
      <p:pic>
        <p:nvPicPr>
          <p:cNvPr id="9" name="Bilde 8">
            <a:extLst>
              <a:ext uri="{FF2B5EF4-FFF2-40B4-BE49-F238E27FC236}">
                <a16:creationId xmlns:a16="http://schemas.microsoft.com/office/drawing/2014/main" id="{AE6FFFF3-B20F-4F0C-8E7F-2FD0722718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0688"/>
            <a:ext cx="9144000" cy="5074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281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329A5C8-2598-4481-ACE7-D4C10B2FC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altLang="nb-NO"/>
              <a:t>Egil Johannesen ved PSLs administrasjonskurs 20.08.2021</a:t>
            </a:r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035BAEFA-18F7-49BF-956F-E0C351F49D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60648"/>
            <a:ext cx="8568952" cy="5988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802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A9777B6-9D9B-4AFD-8EF7-48F1C1703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altLang="nb-NO" dirty="0"/>
              <a:t>Skybaserte løsninger-</a:t>
            </a:r>
            <a:br>
              <a:rPr lang="nb-NO" altLang="nb-NO" dirty="0"/>
            </a:br>
            <a:r>
              <a:rPr lang="nb-NO" altLang="nb-NO" dirty="0"/>
              <a:t>en oppdatering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B28F85F-1EA3-4658-A02F-61CE1129CD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b="1" dirty="0"/>
              <a:t>Oppsummert alternativer:</a:t>
            </a:r>
            <a:r>
              <a:rPr lang="nb-NO" dirty="0"/>
              <a:t> </a:t>
            </a:r>
          </a:p>
          <a:p>
            <a:pPr lvl="1"/>
            <a:r>
              <a:rPr lang="nb-NO" dirty="0"/>
              <a:t>Ingen sky (lokal drift/egen server)</a:t>
            </a:r>
          </a:p>
          <a:p>
            <a:pPr lvl="1"/>
            <a:r>
              <a:rPr lang="nb-NO" dirty="0"/>
              <a:t>Serveren i skyen (hosting, ASP)</a:t>
            </a:r>
          </a:p>
          <a:p>
            <a:pPr lvl="1"/>
            <a:r>
              <a:rPr lang="nb-NO" dirty="0"/>
              <a:t>Programvaren i skyen, men liten lokal installasjon</a:t>
            </a:r>
          </a:p>
          <a:p>
            <a:pPr lvl="1"/>
            <a:r>
              <a:rPr lang="nb-NO" dirty="0"/>
              <a:t>«alt» i skyen: pålogging via nettleser</a:t>
            </a:r>
          </a:p>
          <a:p>
            <a:endParaRPr lang="nb-NO" dirty="0"/>
          </a:p>
          <a:p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889C2A4-8A57-42E7-A8A0-A2520C478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altLang="nb-NO"/>
              <a:t>Egil Johannesen ved PSLs administrasjonskurs 20.08.2021</a:t>
            </a:r>
          </a:p>
        </p:txBody>
      </p:sp>
    </p:spTree>
    <p:extLst>
      <p:ext uri="{BB962C8B-B14F-4D97-AF65-F5344CB8AC3E}">
        <p14:creationId xmlns:p14="http://schemas.microsoft.com/office/powerpoint/2010/main" val="3822145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1F02A0D-DB83-465D-AA17-C17A39CB9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altLang="nb-NO" dirty="0"/>
              <a:t>Skybaserte løsninger-</a:t>
            </a:r>
            <a:br>
              <a:rPr lang="nb-NO" altLang="nb-NO" dirty="0"/>
            </a:br>
            <a:r>
              <a:rPr lang="nb-NO" altLang="nb-NO" dirty="0"/>
              <a:t>en oppdatering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342C6ED-D2FE-4B4A-A00E-26DD58012F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b="1" dirty="0"/>
              <a:t>Hvorfor går vi mot «skyen»?</a:t>
            </a:r>
          </a:p>
          <a:p>
            <a:pPr lvl="1"/>
            <a:r>
              <a:rPr lang="nb-NO" dirty="0"/>
              <a:t>Mer forutsigbar økonomi for kontorets drift</a:t>
            </a:r>
          </a:p>
          <a:p>
            <a:pPr lvl="2"/>
            <a:r>
              <a:rPr lang="nb-NO" dirty="0"/>
              <a:t>Ett fast beløp dekker store deler av tjenestene kontoret trenger</a:t>
            </a:r>
          </a:p>
          <a:p>
            <a:pPr lvl="2"/>
            <a:r>
              <a:rPr lang="nb-NO" dirty="0"/>
              <a:t>Ingen «helsenett» linje til kontoret, bare vanlig internett</a:t>
            </a:r>
          </a:p>
          <a:p>
            <a:pPr lvl="2"/>
            <a:r>
              <a:rPr lang="nb-NO" dirty="0"/>
              <a:t>Ingen server som skal byttes</a:t>
            </a:r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3DAF2CE-E247-48B5-BCED-475DE8F35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altLang="nb-NO"/>
              <a:t>Egil Johannesen ved PSLs administrasjonskurs 20.08.2021</a:t>
            </a:r>
          </a:p>
        </p:txBody>
      </p:sp>
    </p:spTree>
    <p:extLst>
      <p:ext uri="{BB962C8B-B14F-4D97-AF65-F5344CB8AC3E}">
        <p14:creationId xmlns:p14="http://schemas.microsoft.com/office/powerpoint/2010/main" val="3756485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9B69EA0-1BF8-4477-BB32-22D866C7D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altLang="nb-NO" dirty="0"/>
              <a:t>Skybaserte løsninger-</a:t>
            </a:r>
            <a:br>
              <a:rPr lang="nb-NO" altLang="nb-NO" dirty="0"/>
            </a:br>
            <a:r>
              <a:rPr lang="nb-NO" altLang="nb-NO" dirty="0"/>
              <a:t>en oppdatering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981C597-9D09-4C05-8645-61AA4B8E99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b="1" dirty="0"/>
              <a:t>Hvorfor går vi mot «skyen»? </a:t>
            </a:r>
          </a:p>
          <a:p>
            <a:pPr lvl="1"/>
            <a:r>
              <a:rPr lang="nb-NO" dirty="0"/>
              <a:t>Mobilitet</a:t>
            </a:r>
          </a:p>
          <a:p>
            <a:pPr lvl="1"/>
            <a:r>
              <a:rPr lang="nb-NO" dirty="0"/>
              <a:t>Enklere datateknisk drift</a:t>
            </a:r>
          </a:p>
          <a:p>
            <a:pPr lvl="2"/>
            <a:r>
              <a:rPr lang="nb-NO" dirty="0"/>
              <a:t>Serveren og ansvaret for den er borte!</a:t>
            </a:r>
          </a:p>
          <a:p>
            <a:pPr lvl="1"/>
            <a:r>
              <a:rPr lang="nb-NO" dirty="0"/>
              <a:t>Ansvar for datasikkerhet, </a:t>
            </a:r>
            <a:r>
              <a:rPr lang="nb-NO" dirty="0" err="1"/>
              <a:t>backup</a:t>
            </a:r>
            <a:r>
              <a:rPr lang="nb-NO" dirty="0"/>
              <a:t>, GDPR er plassert hos leverandør</a:t>
            </a:r>
          </a:p>
          <a:p>
            <a:pPr lvl="3"/>
            <a:r>
              <a:rPr lang="nb-NO" dirty="0"/>
              <a:t>Ansvaret vi har i dag (Normen, GDPR) er det få kontorer som har full oversikt over!</a:t>
            </a:r>
          </a:p>
          <a:p>
            <a:pPr lvl="1"/>
            <a:r>
              <a:rPr lang="nb-NO" dirty="0"/>
              <a:t>Flere leverandører sier det er lettere å utvikle for framtiden på </a:t>
            </a:r>
            <a:r>
              <a:rPr lang="nb-NO" dirty="0" err="1"/>
              <a:t>skybasert</a:t>
            </a:r>
            <a:r>
              <a:rPr lang="nb-NO" dirty="0"/>
              <a:t> plattform</a:t>
            </a:r>
          </a:p>
          <a:p>
            <a:pPr lvl="1"/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E2964DE-C946-4356-A2E3-D80EE1284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altLang="nb-NO"/>
              <a:t>Egil Johannesen ved PSLs administrasjonskurs 20.08.2021</a:t>
            </a:r>
          </a:p>
        </p:txBody>
      </p:sp>
    </p:spTree>
    <p:extLst>
      <p:ext uri="{BB962C8B-B14F-4D97-AF65-F5344CB8AC3E}">
        <p14:creationId xmlns:p14="http://schemas.microsoft.com/office/powerpoint/2010/main" val="3301248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CB19377-EB11-41F9-9704-93080B967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altLang="nb-NO" dirty="0"/>
              <a:t>Skybaserte løsninger-</a:t>
            </a:r>
            <a:br>
              <a:rPr lang="nb-NO" altLang="nb-NO" dirty="0"/>
            </a:br>
            <a:r>
              <a:rPr lang="nb-NO" altLang="nb-NO" dirty="0"/>
              <a:t>en oppdatering</a:t>
            </a:r>
            <a:endParaRPr lang="nb-NO" dirty="0"/>
          </a:p>
        </p:txBody>
      </p:sp>
      <p:pic>
        <p:nvPicPr>
          <p:cNvPr id="6" name="Plassholder for innhold 5">
            <a:extLst>
              <a:ext uri="{FF2B5EF4-FFF2-40B4-BE49-F238E27FC236}">
                <a16:creationId xmlns:a16="http://schemas.microsoft.com/office/drawing/2014/main" id="{9003B98D-A30D-42AC-8775-1FB8859914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321" y="1628775"/>
            <a:ext cx="7995357" cy="4497388"/>
          </a:xfrm>
        </p:spPr>
      </p:pic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08A6BE0F-0B73-45B1-91F5-26010546A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altLang="nb-NO"/>
              <a:t>Egil Johannesen ved PSLs administrasjonskurs 20.08.2021</a:t>
            </a:r>
          </a:p>
        </p:txBody>
      </p:sp>
    </p:spTree>
    <p:extLst>
      <p:ext uri="{BB962C8B-B14F-4D97-AF65-F5344CB8AC3E}">
        <p14:creationId xmlns:p14="http://schemas.microsoft.com/office/powerpoint/2010/main" val="26769973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09FF19D-F496-405A-975B-3DE77B8B1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altLang="nb-NO" dirty="0"/>
              <a:t>Skybaserte løsninger-</a:t>
            </a:r>
            <a:br>
              <a:rPr lang="nb-NO" altLang="nb-NO" dirty="0"/>
            </a:br>
            <a:r>
              <a:rPr lang="nb-NO" altLang="nb-NO" dirty="0"/>
              <a:t>en oppdatering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79ADB02-4E4B-4AD1-99A2-EF34DD51AD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b="1" dirty="0"/>
              <a:t>Ulemper/utfordringer med «</a:t>
            </a:r>
            <a:r>
              <a:rPr lang="nb-NO" b="1" dirty="0" err="1"/>
              <a:t>skybasert</a:t>
            </a:r>
            <a:r>
              <a:rPr lang="nb-NO" b="1" dirty="0"/>
              <a:t> drift»?</a:t>
            </a:r>
          </a:p>
          <a:p>
            <a:pPr lvl="1"/>
            <a:r>
              <a:rPr lang="nb-NO" dirty="0"/>
              <a:t>100% avhengighet av internettlinje</a:t>
            </a:r>
          </a:p>
          <a:p>
            <a:pPr lvl="2"/>
            <a:r>
              <a:rPr lang="nb-NO" dirty="0"/>
              <a:t>Behov for redundans</a:t>
            </a:r>
          </a:p>
          <a:p>
            <a:pPr lvl="1"/>
            <a:r>
              <a:rPr lang="nb-NO" dirty="0"/>
              <a:t>Kan være utfordringer med hastighet</a:t>
            </a:r>
          </a:p>
          <a:p>
            <a:pPr lvl="1"/>
            <a:r>
              <a:rPr lang="nb-NO" dirty="0"/>
              <a:t>Utfordringer med integrasjon med medisinsk-teknisk utstyr</a:t>
            </a:r>
          </a:p>
          <a:p>
            <a:pPr lvl="2"/>
            <a:r>
              <a:rPr lang="nb-NO" dirty="0"/>
              <a:t>Flere leverandører velger å ha et lite </a:t>
            </a:r>
            <a:r>
              <a:rPr lang="nb-NO" dirty="0" err="1"/>
              <a:t>progam</a:t>
            </a:r>
            <a:r>
              <a:rPr lang="nb-NO" dirty="0"/>
              <a:t> lokalt installert for å håndtere dette  </a:t>
            </a:r>
          </a:p>
          <a:p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8786DD3-A600-4513-B518-6BE437A2D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altLang="nb-NO"/>
              <a:t>Egil Johannesen ved PSLs administrasjonskurs 20.08.2021</a:t>
            </a:r>
          </a:p>
        </p:txBody>
      </p:sp>
    </p:spTree>
    <p:extLst>
      <p:ext uri="{BB962C8B-B14F-4D97-AF65-F5344CB8AC3E}">
        <p14:creationId xmlns:p14="http://schemas.microsoft.com/office/powerpoint/2010/main" val="1960458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NY MAL - rød forside og vannmerke">
  <a:themeElements>
    <a:clrScheme name="Office-tem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-tem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-t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m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m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m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m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m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m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NY MAL - rød forside og vannmerke</Template>
  <TotalTime>4850</TotalTime>
  <Words>964</Words>
  <Application>Microsoft Office PowerPoint</Application>
  <PresentationFormat>Skjermfremvisning (4:3)</PresentationFormat>
  <Paragraphs>107</Paragraphs>
  <Slides>12</Slides>
  <Notes>7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12</vt:i4>
      </vt:variant>
    </vt:vector>
  </HeadingPairs>
  <TitlesOfParts>
    <vt:vector size="16" baseType="lpstr">
      <vt:lpstr>Arial</vt:lpstr>
      <vt:lpstr>Calibri</vt:lpstr>
      <vt:lpstr>Inter</vt:lpstr>
      <vt:lpstr>NY MAL - rød forside og vannmerke</vt:lpstr>
      <vt:lpstr>«Skybaserte løsninger- en oppdatering»</vt:lpstr>
      <vt:lpstr>Skybaserte løsninger- en oppdatering</vt:lpstr>
      <vt:lpstr>PowerPoint-presentasjon</vt:lpstr>
      <vt:lpstr>PowerPoint-presentasjon</vt:lpstr>
      <vt:lpstr>Skybaserte løsninger- en oppdatering</vt:lpstr>
      <vt:lpstr>Skybaserte løsninger- en oppdatering</vt:lpstr>
      <vt:lpstr>Skybaserte løsninger- en oppdatering</vt:lpstr>
      <vt:lpstr>Skybaserte løsninger- en oppdatering</vt:lpstr>
      <vt:lpstr>Skybaserte løsninger- en oppdatering</vt:lpstr>
      <vt:lpstr>Skybaserte løsninger- en oppdatering</vt:lpstr>
      <vt:lpstr>Skybaserte løsninger- en oppdatering</vt:lpstr>
      <vt:lpstr>Annet aktuelt innen e-helse</vt:lpstr>
    </vt:vector>
  </TitlesOfParts>
  <Company>DNLF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Lisbet Kongsvik</dc:creator>
  <cp:lastModifiedBy>Anna Sundberg</cp:lastModifiedBy>
  <cp:revision>90</cp:revision>
  <dcterms:created xsi:type="dcterms:W3CDTF">2014-05-15T12:12:45Z</dcterms:created>
  <dcterms:modified xsi:type="dcterms:W3CDTF">2021-09-06T06:33:23Z</dcterms:modified>
</cp:coreProperties>
</file>