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787" r:id="rId2"/>
    <p:sldId id="788" r:id="rId3"/>
    <p:sldId id="756" r:id="rId4"/>
    <p:sldId id="752" r:id="rId5"/>
    <p:sldId id="757" r:id="rId6"/>
    <p:sldId id="758" r:id="rId7"/>
    <p:sldId id="759" r:id="rId8"/>
    <p:sldId id="790" r:id="rId9"/>
    <p:sldId id="791" r:id="rId10"/>
    <p:sldId id="762" r:id="rId11"/>
    <p:sldId id="333" r:id="rId12"/>
    <p:sldId id="767" r:id="rId13"/>
    <p:sldId id="768" r:id="rId14"/>
    <p:sldId id="769" r:id="rId15"/>
    <p:sldId id="355" r:id="rId16"/>
    <p:sldId id="770" r:id="rId17"/>
    <p:sldId id="335" r:id="rId18"/>
    <p:sldId id="763" r:id="rId19"/>
    <p:sldId id="764" r:id="rId20"/>
    <p:sldId id="337" r:id="rId21"/>
    <p:sldId id="368" r:id="rId22"/>
    <p:sldId id="765" r:id="rId23"/>
    <p:sldId id="294" r:id="rId24"/>
    <p:sldId id="766" r:id="rId25"/>
    <p:sldId id="353" r:id="rId26"/>
    <p:sldId id="777" r:id="rId27"/>
    <p:sldId id="340" r:id="rId28"/>
    <p:sldId id="352" r:id="rId29"/>
    <p:sldId id="341" r:id="rId30"/>
    <p:sldId id="786" r:id="rId31"/>
    <p:sldId id="300" r:id="rId32"/>
    <p:sldId id="357" r:id="rId33"/>
    <p:sldId id="358" r:id="rId34"/>
    <p:sldId id="277" r:id="rId35"/>
    <p:sldId id="771" r:id="rId36"/>
    <p:sldId id="360" r:id="rId37"/>
    <p:sldId id="365" r:id="rId38"/>
    <p:sldId id="268" r:id="rId39"/>
    <p:sldId id="782" r:id="rId40"/>
    <p:sldId id="364" r:id="rId41"/>
    <p:sldId id="270" r:id="rId42"/>
    <p:sldId id="359" r:id="rId43"/>
    <p:sldId id="361" r:id="rId44"/>
    <p:sldId id="286" r:id="rId45"/>
    <p:sldId id="772" r:id="rId46"/>
    <p:sldId id="773" r:id="rId47"/>
    <p:sldId id="774" r:id="rId48"/>
    <p:sldId id="750" r:id="rId49"/>
    <p:sldId id="775" r:id="rId50"/>
    <p:sldId id="751" r:id="rId51"/>
    <p:sldId id="781" r:id="rId52"/>
    <p:sldId id="356" r:id="rId53"/>
    <p:sldId id="784" r:id="rId54"/>
  </p:sldIdLst>
  <p:sldSz cx="9144000" cy="5143500" type="screen16x9"/>
  <p:notesSz cx="6794500" cy="99314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52" autoAdjust="0"/>
    <p:restoredTop sz="94622" autoAdjust="0"/>
  </p:normalViewPr>
  <p:slideViewPr>
    <p:cSldViewPr>
      <p:cViewPr varScale="1">
        <p:scale>
          <a:sx n="83" d="100"/>
          <a:sy n="83" d="100"/>
        </p:scale>
        <p:origin x="1040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89299169566245"/>
          <c:y val="3.9324651395912895E-2"/>
          <c:w val="0.89107008304337554"/>
          <c:h val="0.71515417617220611"/>
        </c:manualLayout>
      </c:layout>
      <c:lineChart>
        <c:grouping val="standard"/>
        <c:varyColors val="0"/>
        <c:ser>
          <c:idx val="0"/>
          <c:order val="0"/>
          <c:tx>
            <c:strRef>
              <c:f>'Ark8'!$C$7</c:f>
              <c:strCache>
                <c:ptCount val="1"/>
                <c:pt idx="0">
                  <c:v>Sykehusleger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5,00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212-4070-A815-F7E542F51F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'Ark8'!$D$6:$H$6</c:f>
              <c:strCache>
                <c:ptCount val="5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2018-19</c:v>
                </c:pt>
              </c:strCache>
            </c:strRef>
          </c:cat>
          <c:val>
            <c:numRef>
              <c:f>'Ark8'!$D$7:$H$7</c:f>
              <c:numCache>
                <c:formatCode>General</c:formatCode>
                <c:ptCount val="5"/>
                <c:pt idx="0">
                  <c:v>5.14</c:v>
                </c:pt>
                <c:pt idx="1">
                  <c:v>5.0599999999999996</c:v>
                </c:pt>
                <c:pt idx="2">
                  <c:v>5.16</c:v>
                </c:pt>
                <c:pt idx="3">
                  <c:v>5</c:v>
                </c:pt>
                <c:pt idx="4">
                  <c:v>5.01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12-4070-A815-F7E542F51F0A}"/>
            </c:ext>
          </c:extLst>
        </c:ser>
        <c:ser>
          <c:idx val="1"/>
          <c:order val="1"/>
          <c:tx>
            <c:strRef>
              <c:f>'Ark8'!$C$8</c:f>
              <c:strCache>
                <c:ptCount val="1"/>
                <c:pt idx="0">
                  <c:v>Fastleger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'Ark8'!$D$6:$H$6</c:f>
              <c:strCache>
                <c:ptCount val="5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2018-19</c:v>
                </c:pt>
              </c:strCache>
            </c:strRef>
          </c:cat>
          <c:val>
            <c:numRef>
              <c:f>'Ark8'!$D$8:$H$8</c:f>
              <c:numCache>
                <c:formatCode>General</c:formatCode>
                <c:ptCount val="5"/>
                <c:pt idx="0">
                  <c:v>5.54</c:v>
                </c:pt>
                <c:pt idx="1">
                  <c:v>5.33</c:v>
                </c:pt>
                <c:pt idx="2">
                  <c:v>5.43</c:v>
                </c:pt>
                <c:pt idx="3">
                  <c:v>5.17</c:v>
                </c:pt>
                <c:pt idx="4">
                  <c:v>4.9400000000000004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212-4070-A815-F7E542F51F0A}"/>
            </c:ext>
          </c:extLst>
        </c:ser>
        <c:ser>
          <c:idx val="2"/>
          <c:order val="2"/>
          <c:tx>
            <c:strRef>
              <c:f>'Ark8'!$C$9</c:f>
              <c:strCache>
                <c:ptCount val="1"/>
                <c:pt idx="0">
                  <c:v>Privatpraktiserende spesialister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-9.8850777978973271E-3"/>
                  <c:y val="-3.881457582223738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5,60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675027211206286E-2"/>
                      <c:h val="6.253530291852575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8212-4070-A815-F7E542F51F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'Ark8'!$D$6:$H$6</c:f>
              <c:strCache>
                <c:ptCount val="5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2018-19</c:v>
                </c:pt>
              </c:strCache>
            </c:strRef>
          </c:cat>
          <c:val>
            <c:numRef>
              <c:f>'Ark8'!$D$9:$H$9</c:f>
              <c:numCache>
                <c:formatCode>General</c:formatCode>
                <c:ptCount val="5"/>
                <c:pt idx="0">
                  <c:v>5.64</c:v>
                </c:pt>
                <c:pt idx="1">
                  <c:v>5.74</c:v>
                </c:pt>
                <c:pt idx="2">
                  <c:v>5.81</c:v>
                </c:pt>
                <c:pt idx="3">
                  <c:v>5.53</c:v>
                </c:pt>
                <c:pt idx="4">
                  <c:v>5.6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212-4070-A815-F7E542F51F0A}"/>
            </c:ext>
          </c:extLst>
        </c:ser>
        <c:ser>
          <c:idx val="3"/>
          <c:order val="3"/>
          <c:tx>
            <c:strRef>
              <c:f>'Ark8'!$C$10</c:f>
              <c:strCache>
                <c:ptCount val="1"/>
                <c:pt idx="0">
                  <c:v>Leger i akademisk stilling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7174064412874262E-2"/>
                  <c:y val="-3.02309544109534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212-4070-A815-F7E542F51F0A}"/>
                </c:ext>
              </c:extLst>
            </c:dLbl>
            <c:dLbl>
              <c:idx val="3"/>
              <c:layout>
                <c:manualLayout>
                  <c:x val="-3.9302855966634034E-2"/>
                  <c:y val="-3.02309544109534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212-4070-A815-F7E542F51F0A}"/>
                </c:ext>
              </c:extLst>
            </c:dLbl>
            <c:dLbl>
              <c:idx val="4"/>
              <c:layout>
                <c:manualLayout>
                  <c:x val="-9.4997742139981949E-3"/>
                  <c:y val="4.800892722804554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212-4070-A815-F7E542F51F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'Ark8'!$D$6:$H$6</c:f>
              <c:strCache>
                <c:ptCount val="5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2016</c:v>
                </c:pt>
                <c:pt idx="4">
                  <c:v>2018-19</c:v>
                </c:pt>
              </c:strCache>
            </c:strRef>
          </c:cat>
          <c:val>
            <c:numRef>
              <c:f>'Ark8'!$D$10:$H$10</c:f>
              <c:numCache>
                <c:formatCode>General</c:formatCode>
                <c:ptCount val="5"/>
                <c:pt idx="0">
                  <c:v>5.35</c:v>
                </c:pt>
                <c:pt idx="1">
                  <c:v>5.5</c:v>
                </c:pt>
                <c:pt idx="2">
                  <c:v>5.34</c:v>
                </c:pt>
                <c:pt idx="3">
                  <c:v>5.45</c:v>
                </c:pt>
                <c:pt idx="4">
                  <c:v>5.58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212-4070-A815-F7E542F51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5998944"/>
        <c:axId val="686000120"/>
      </c:lineChart>
      <c:catAx>
        <c:axId val="68599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6000120"/>
        <c:crosses val="autoZero"/>
        <c:auto val="1"/>
        <c:lblAlgn val="ctr"/>
        <c:lblOffset val="100"/>
        <c:noMultiLvlLbl val="0"/>
      </c:catAx>
      <c:valAx>
        <c:axId val="686000120"/>
        <c:scaling>
          <c:orientation val="minMax"/>
          <c:min val="4.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599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5.0000022062142581E-2"/>
          <c:y val="0.86386647044290854"/>
          <c:w val="0.89999993402415079"/>
          <c:h val="0.136133529557091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0.95327</cdr:x>
      <cdr:y>0.90411</cdr:y>
    </cdr:from>
    <cdr:to>
      <cdr:x>1</cdr:x>
      <cdr:y>0.97706</cdr:y>
    </cdr:to>
    <cdr:pic>
      <cdr:nvPicPr>
        <cdr:cNvPr id="2" name="Bilde 1">
          <a:extLst xmlns:a="http://schemas.openxmlformats.org/drawingml/2006/main">
            <a:ext uri="{FF2B5EF4-FFF2-40B4-BE49-F238E27FC236}">
              <a16:creationId xmlns:a16="http://schemas.microsoft.com/office/drawing/2014/main" id="{030232E2-9A1A-4570-A5EA-E2DEC7F70D6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8641692" y="4752528"/>
          <a:ext cx="423610" cy="3834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0.09895</cdr:x>
      <cdr:y>0.74085</cdr:y>
    </cdr:from>
    <cdr:to>
      <cdr:x>0.2413</cdr:x>
      <cdr:y>1</cdr:y>
    </cdr:to>
    <cdr:sp macro="" textlink="">
      <cdr:nvSpPr>
        <cdr:cNvPr id="3" name="TekstSylinder 2"/>
        <cdr:cNvSpPr txBox="1"/>
      </cdr:nvSpPr>
      <cdr:spPr>
        <a:xfrm xmlns:a="http://schemas.openxmlformats.org/drawingml/2006/main">
          <a:off x="635644" y="331236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nb-NO" sz="1100" dirty="0"/>
        </a:p>
      </cdr:txBody>
    </cdr:sp>
  </cdr:relSizeAnchor>
  <cdr:relSizeAnchor xmlns:cdr="http://schemas.openxmlformats.org/drawingml/2006/chartDrawing">
    <cdr:from>
      <cdr:x>0.09895</cdr:x>
      <cdr:y>0.91631</cdr:y>
    </cdr:from>
    <cdr:to>
      <cdr:x>0.2413</cdr:x>
      <cdr:y>1</cdr:y>
    </cdr:to>
    <cdr:sp macro="" textlink="">
      <cdr:nvSpPr>
        <cdr:cNvPr id="4" name="TekstSylinder 3"/>
        <cdr:cNvSpPr txBox="1"/>
      </cdr:nvSpPr>
      <cdr:spPr>
        <a:xfrm xmlns:a="http://schemas.openxmlformats.org/drawingml/2006/main">
          <a:off x="635644" y="3233099"/>
          <a:ext cx="914400" cy="2952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nb-NO" sz="1100" b="1" dirty="0">
              <a:solidFill>
                <a:srgbClr val="00B050"/>
              </a:solidFill>
            </a:rPr>
            <a:t>Grønn</a:t>
          </a:r>
          <a:r>
            <a:rPr lang="nb-NO" sz="1100" dirty="0"/>
            <a:t>: Privatpraktiserende spesialister   </a:t>
          </a:r>
          <a:r>
            <a:rPr lang="nb-NO" sz="1100" b="1" dirty="0"/>
            <a:t> </a:t>
          </a:r>
          <a:r>
            <a:rPr lang="nb-NO" sz="1100" b="1" dirty="0">
              <a:solidFill>
                <a:srgbClr val="FF0000"/>
              </a:solidFill>
            </a:rPr>
            <a:t>Rød</a:t>
          </a:r>
          <a:r>
            <a:rPr lang="nb-NO" sz="1100" dirty="0"/>
            <a:t>: Fastleger   </a:t>
          </a:r>
          <a:r>
            <a:rPr lang="nb-NO" sz="1100" b="1" dirty="0"/>
            <a:t> </a:t>
          </a:r>
          <a:r>
            <a:rPr lang="nb-NO" sz="1100" b="1" dirty="0">
              <a:solidFill>
                <a:srgbClr val="7030A0"/>
              </a:solidFill>
            </a:rPr>
            <a:t>Lilla</a:t>
          </a:r>
          <a:r>
            <a:rPr lang="nb-NO" sz="1100" dirty="0"/>
            <a:t>: Akademia </a:t>
          </a:r>
          <a:r>
            <a:rPr lang="nb-NO" sz="1100" dirty="0">
              <a:solidFill>
                <a:srgbClr val="0070C0"/>
              </a:solidFill>
            </a:rPr>
            <a:t>   </a:t>
          </a:r>
          <a:r>
            <a:rPr lang="nb-NO" sz="1100" b="1" dirty="0">
              <a:solidFill>
                <a:srgbClr val="0070C0"/>
              </a:solidFill>
            </a:rPr>
            <a:t>Blå</a:t>
          </a:r>
          <a:r>
            <a:rPr lang="nb-NO" sz="1100" b="1" dirty="0"/>
            <a:t>: </a:t>
          </a:r>
          <a:r>
            <a:rPr lang="nb-NO" sz="1100" dirty="0"/>
            <a:t>Sykehusleger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E66EC-48B6-4805-96CF-2830220AF7C9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55A78-B270-450D-B409-90D498FEE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647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A4EC0D-D4E2-4BAE-9EB3-B04A451F38DD}" type="datetimeFigureOut">
              <a:rPr lang="en-GB" smtClean="0"/>
              <a:t>06/09/2021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9963"/>
            <a:ext cx="543560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D2622-794D-448E-86A5-FCCF762A9A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no.wikipedia.org/w/index.php?title=Mih%C3%A1ly_Cs%C3%ADkszentmih%C3%A1lyi&amp;action=edit&amp;redlink=1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FB9BDB-4605-4F02-8326-6E16F92A4682}" type="slidenum">
              <a:rPr lang="nb-NO" smtClean="0">
                <a:solidFill>
                  <a:prstClr val="black"/>
                </a:solidFill>
              </a:rPr>
              <a:pPr/>
              <a:t>1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481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>
            <a:extLst>
              <a:ext uri="{FF2B5EF4-FFF2-40B4-BE49-F238E27FC236}">
                <a16:creationId xmlns:a16="http://schemas.microsoft.com/office/drawing/2014/main" id="{AD95D1CA-AB82-4689-A772-929A181162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3525" cy="3721100"/>
          </a:xfrm>
          <a:ln/>
        </p:spPr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8327D0DB-292E-4182-95D7-E41C0B0FB1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følelse av energireduksjon eller utmattelse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økt mental avstand til jobben, eller følelse av negativisme eller kynisme knyttet til jobben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redusert faglig effektivitet</a:t>
            </a:r>
          </a:p>
          <a:p>
            <a:r>
              <a:rPr lang="nb-NO" altLang="nb-NO" dirty="0">
                <a:latin typeface="Times New Roman" panose="02020603050405020304" pitchFamily="18" charset="0"/>
              </a:rPr>
              <a:t>Jobben mindre meningsfull eller givende. Kyniske til arbeidsplassen</a:t>
            </a:r>
            <a:br>
              <a:rPr lang="nb-NO" altLang="nb-NO" dirty="0">
                <a:latin typeface="Times New Roman" panose="02020603050405020304" pitchFamily="18" charset="0"/>
              </a:rPr>
            </a:br>
            <a:r>
              <a:rPr lang="nb-NO" altLang="nb-NO" dirty="0">
                <a:latin typeface="Times New Roman" panose="02020603050405020304" pitchFamily="18" charset="0"/>
              </a:rPr>
              <a:t>Når empati og omsorgsevne forsvinner kan man bli både lei seg og fortvilet – kan føle seg fremmed for seg selv. </a:t>
            </a:r>
          </a:p>
          <a:p>
            <a:r>
              <a:rPr lang="nb-NO" altLang="nb-NO" dirty="0">
                <a:latin typeface="Times New Roman" panose="02020603050405020304" pitchFamily="18" charset="0"/>
              </a:rPr>
              <a:t>Når kapasiteten går ned jobber vi hardere…</a:t>
            </a:r>
          </a:p>
        </p:txBody>
      </p:sp>
    </p:spTree>
    <p:extLst>
      <p:ext uri="{BB962C8B-B14F-4D97-AF65-F5344CB8AC3E}">
        <p14:creationId xmlns:p14="http://schemas.microsoft.com/office/powerpoint/2010/main" val="26101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>
            <a:extLst>
              <a:ext uri="{FF2B5EF4-FFF2-40B4-BE49-F238E27FC236}">
                <a16:creationId xmlns:a16="http://schemas.microsoft.com/office/drawing/2014/main" id="{3368AF94-0EC2-4CD0-9047-7397F7AD7F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>
            <a:extLst>
              <a:ext uri="{FF2B5EF4-FFF2-40B4-BE49-F238E27FC236}">
                <a16:creationId xmlns:a16="http://schemas.microsoft.com/office/drawing/2014/main" id="{3AA1F472-ECE5-4C29-9A7C-E9367B9035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cs typeface="Times New Roman" panose="02020603050405020304" pitchFamily="18" charset="0"/>
              </a:rPr>
              <a:t>Opplevd jobbstress – Følelsesmessige opplevelsen av pasientens krav og forventninger</a:t>
            </a:r>
          </a:p>
          <a:p>
            <a:r>
              <a:rPr lang="nb-NO" altLang="nb-NO" dirty="0">
                <a:cs typeface="Times New Roman" panose="02020603050405020304" pitchFamily="18" charset="0"/>
              </a:rPr>
              <a:t>Personlighetstrekk – Ansvarsfulle, konfliktunnvikende, perfeksjonistiske, ”strenghet”</a:t>
            </a:r>
            <a:br>
              <a:rPr lang="nb-NO" altLang="nb-NO" dirty="0">
                <a:cs typeface="Times New Roman" panose="02020603050405020304" pitchFamily="18" charset="0"/>
              </a:rPr>
            </a:br>
            <a:r>
              <a:rPr lang="nb-NO" altLang="nb-NO" dirty="0">
                <a:cs typeface="Times New Roman" panose="02020603050405020304" pitchFamily="18" charset="0"/>
              </a:rPr>
              <a:t>                                   Har lite å gjøre med objektiv </a:t>
            </a:r>
            <a:r>
              <a:rPr lang="nb-NO" altLang="nb-NO" dirty="0" err="1">
                <a:cs typeface="Times New Roman" panose="02020603050405020304" pitchFamily="18" charset="0"/>
              </a:rPr>
              <a:t>sit</a:t>
            </a:r>
            <a:r>
              <a:rPr lang="nb-NO" altLang="nb-NO" dirty="0">
                <a:cs typeface="Times New Roman" panose="02020603050405020304" pitchFamily="18" charset="0"/>
              </a:rPr>
              <a:t>.! Dansk film ”At </a:t>
            </a:r>
            <a:r>
              <a:rPr lang="nb-NO" altLang="nb-NO" dirty="0" err="1">
                <a:cs typeface="Times New Roman" panose="02020603050405020304" pitchFamily="18" charset="0"/>
              </a:rPr>
              <a:t>kende</a:t>
            </a:r>
            <a:r>
              <a:rPr lang="nb-NO" altLang="nb-NO" dirty="0">
                <a:cs typeface="Times New Roman" panose="02020603050405020304" pitchFamily="18" charset="0"/>
              </a:rPr>
              <a:t> sannheten” Nils </a:t>
            </a:r>
            <a:br>
              <a:rPr lang="nb-NO" altLang="nb-NO" dirty="0">
                <a:cs typeface="Times New Roman" panose="02020603050405020304" pitchFamily="18" charset="0"/>
              </a:rPr>
            </a:br>
            <a:r>
              <a:rPr lang="nb-NO" altLang="nb-NO" dirty="0">
                <a:cs typeface="Times New Roman" panose="02020603050405020304" pitchFamily="18" charset="0"/>
              </a:rPr>
              <a:t>                                   </a:t>
            </a:r>
            <a:r>
              <a:rPr lang="nb-NO" altLang="nb-NO" dirty="0" err="1">
                <a:cs typeface="Times New Roman" panose="02020603050405020304" pitchFamily="18" charset="0"/>
              </a:rPr>
              <a:t>Malmros</a:t>
            </a:r>
            <a:r>
              <a:rPr lang="nb-NO" altLang="nb-NO" dirty="0">
                <a:cs typeface="Times New Roman" panose="02020603050405020304" pitchFamily="18" charset="0"/>
              </a:rPr>
              <a:t> om sin far </a:t>
            </a:r>
            <a:r>
              <a:rPr lang="nb-NO" altLang="nb-NO" dirty="0" err="1">
                <a:cs typeface="Times New Roman" panose="02020603050405020304" pitchFamily="18" charset="0"/>
              </a:rPr>
              <a:t>neurokir</a:t>
            </a:r>
            <a:r>
              <a:rPr lang="nb-NO" altLang="nb-NO" dirty="0">
                <a:cs typeface="Times New Roman" panose="02020603050405020304" pitchFamily="18" charset="0"/>
              </a:rPr>
              <a:t>. som tok på seg ansvar og skyld</a:t>
            </a:r>
          </a:p>
          <a:p>
            <a:r>
              <a:rPr lang="nb-NO" altLang="nb-NO" dirty="0">
                <a:cs typeface="Times New Roman" panose="02020603050405020304" pitchFamily="18" charset="0"/>
              </a:rPr>
              <a:t>Vanskelige livshendelser – 86% av de som kommer t Sana, SAMLIV</a:t>
            </a:r>
          </a:p>
          <a:p>
            <a:r>
              <a:rPr lang="nb-NO" altLang="nb-NO" dirty="0">
                <a:cs typeface="Times New Roman" panose="02020603050405020304" pitchFamily="18" charset="0"/>
              </a:rPr>
              <a:t>Mestringsstrategi – Problemfokusert</a:t>
            </a:r>
            <a:br>
              <a:rPr lang="nb-NO" altLang="nb-NO" dirty="0">
                <a:cs typeface="Times New Roman" panose="02020603050405020304" pitchFamily="18" charset="0"/>
              </a:rPr>
            </a:br>
            <a:r>
              <a:rPr lang="nb-NO" altLang="nb-NO" dirty="0">
                <a:cs typeface="Times New Roman" panose="02020603050405020304" pitchFamily="18" charset="0"/>
              </a:rPr>
              <a:t>                               Søke sos. Støtte</a:t>
            </a:r>
            <a:br>
              <a:rPr lang="nb-NO" altLang="nb-NO" dirty="0">
                <a:cs typeface="Times New Roman" panose="02020603050405020304" pitchFamily="18" charset="0"/>
              </a:rPr>
            </a:br>
            <a:r>
              <a:rPr lang="nb-NO" altLang="nb-NO" dirty="0">
                <a:cs typeface="Times New Roman" panose="02020603050405020304" pitchFamily="18" charset="0"/>
              </a:rPr>
              <a:t>                               Anklage seg selv</a:t>
            </a:r>
            <a:br>
              <a:rPr lang="nb-NO" altLang="nb-NO" dirty="0">
                <a:cs typeface="Times New Roman" panose="02020603050405020304" pitchFamily="18" charset="0"/>
              </a:rPr>
            </a:br>
            <a:r>
              <a:rPr lang="nb-NO" altLang="nb-NO" dirty="0">
                <a:cs typeface="Times New Roman" panose="02020603050405020304" pitchFamily="18" charset="0"/>
              </a:rPr>
              <a:t>                               Unngåelse – alkohol/tabletter</a:t>
            </a:r>
            <a:br>
              <a:rPr lang="nb-NO" altLang="nb-NO" dirty="0">
                <a:cs typeface="Times New Roman" panose="02020603050405020304" pitchFamily="18" charset="0"/>
              </a:rPr>
            </a:br>
            <a:r>
              <a:rPr lang="nb-NO" altLang="nb-NO" dirty="0">
                <a:cs typeface="Times New Roman" panose="02020603050405020304" pitchFamily="18" charset="0"/>
              </a:rPr>
              <a:t>                               Ønsketenkning – orke mer, takle ting annerledes, lese mer, være tøffere, </a:t>
            </a:r>
            <a:br>
              <a:rPr lang="nb-NO" altLang="nb-NO" dirty="0">
                <a:cs typeface="Times New Roman" panose="02020603050405020304" pitchFamily="18" charset="0"/>
              </a:rPr>
            </a:br>
            <a:r>
              <a:rPr lang="nb-NO" altLang="nb-NO" dirty="0">
                <a:cs typeface="Times New Roman" panose="02020603050405020304" pitchFamily="18" charset="0"/>
              </a:rPr>
              <a:t>                                                            når bare ………….. så!!</a:t>
            </a:r>
          </a:p>
          <a:p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2961737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lvl="3">
              <a:lnSpc>
                <a:spcPct val="80000"/>
              </a:lnSpc>
              <a:spcBef>
                <a:spcPct val="0"/>
              </a:spcBef>
              <a:buFontTx/>
              <a:buChar char="-"/>
              <a:defRPr/>
            </a:pPr>
            <a:r>
              <a:rPr lang="nb-NO" dirty="0">
                <a:latin typeface="Times New Roman" pitchFamily="18" charset="0"/>
              </a:rPr>
              <a:t>ukentlig arbeidstid (kvinner) (U)</a:t>
            </a:r>
          </a:p>
          <a:p>
            <a:pPr lvl="2">
              <a:lnSpc>
                <a:spcPct val="80000"/>
              </a:lnSpc>
              <a:spcBef>
                <a:spcPct val="0"/>
              </a:spcBef>
              <a:buFontTx/>
              <a:buChar char="-"/>
              <a:defRPr/>
            </a:pPr>
            <a:endParaRPr lang="nb-NO" sz="2000" dirty="0">
              <a:latin typeface="Times New Roman" pitchFamily="18" charset="0"/>
            </a:endParaRPr>
          </a:p>
          <a:p>
            <a:pPr lvl="2">
              <a:lnSpc>
                <a:spcPct val="80000"/>
              </a:lnSpc>
              <a:spcBef>
                <a:spcPct val="0"/>
              </a:spcBef>
              <a:buFontTx/>
              <a:buChar char="-"/>
              <a:defRPr/>
            </a:pPr>
            <a:r>
              <a:rPr lang="nb-NO" sz="2000" dirty="0">
                <a:latin typeface="Times New Roman" pitchFamily="18" charset="0"/>
              </a:rPr>
              <a:t>Være på </a:t>
            </a:r>
            <a:r>
              <a:rPr lang="nb-NO" sz="2000" dirty="0" err="1">
                <a:latin typeface="Times New Roman" pitchFamily="18" charset="0"/>
              </a:rPr>
              <a:t>intensivavd</a:t>
            </a:r>
            <a:r>
              <a:rPr lang="nb-NO" sz="2000" dirty="0">
                <a:latin typeface="Times New Roman" pitchFamily="18" charset="0"/>
              </a:rPr>
              <a:t> mot annen </a:t>
            </a:r>
            <a:r>
              <a:rPr lang="nb-NO" sz="2000" dirty="0" err="1">
                <a:latin typeface="Times New Roman" pitchFamily="18" charset="0"/>
              </a:rPr>
              <a:t>avd</a:t>
            </a:r>
            <a:r>
              <a:rPr lang="nb-NO" sz="2000" dirty="0">
                <a:latin typeface="Times New Roman" pitchFamily="18" charset="0"/>
              </a:rPr>
              <a:t> (DS)</a:t>
            </a:r>
            <a:br>
              <a:rPr lang="nb-NO" sz="2000" dirty="0">
                <a:latin typeface="Times New Roman" pitchFamily="18" charset="0"/>
              </a:rPr>
            </a:br>
            <a:endParaRPr lang="nb-NO" sz="2000" dirty="0">
              <a:latin typeface="Times New Roman" pitchFamily="18" charset="0"/>
            </a:endParaRPr>
          </a:p>
          <a:p>
            <a:pPr lvl="2">
              <a:lnSpc>
                <a:spcPct val="80000"/>
              </a:lnSpc>
              <a:spcBef>
                <a:spcPct val="0"/>
              </a:spcBef>
              <a:buFontTx/>
              <a:buChar char="-"/>
              <a:defRPr/>
            </a:pPr>
            <a:r>
              <a:rPr lang="nb-NO" sz="2000" dirty="0">
                <a:latin typeface="Times New Roman" pitchFamily="18" charset="0"/>
              </a:rPr>
              <a:t>Føle seg overveldet (</a:t>
            </a:r>
            <a:r>
              <a:rPr lang="nb-NO" sz="2000" dirty="0" err="1">
                <a:latin typeface="Times New Roman" pitchFamily="18" charset="0"/>
              </a:rPr>
              <a:t>arb.relatert</a:t>
            </a:r>
            <a:r>
              <a:rPr lang="nb-NO" sz="2000" dirty="0">
                <a:latin typeface="Times New Roman" pitchFamily="18" charset="0"/>
              </a:rPr>
              <a:t>) (PB)</a:t>
            </a:r>
            <a:br>
              <a:rPr lang="nb-NO" sz="2000" dirty="0">
                <a:latin typeface="Times New Roman" pitchFamily="18" charset="0"/>
              </a:rPr>
            </a:br>
            <a:endParaRPr lang="nb-NO" sz="2000" dirty="0">
              <a:latin typeface="Times New Roman" pitchFamily="18" charset="0"/>
            </a:endParaRPr>
          </a:p>
          <a:p>
            <a:pPr lvl="2">
              <a:lnSpc>
                <a:spcPct val="80000"/>
              </a:lnSpc>
              <a:spcBef>
                <a:spcPct val="0"/>
              </a:spcBef>
              <a:buFontTx/>
              <a:buChar char="-"/>
              <a:defRPr/>
            </a:pPr>
            <a:r>
              <a:rPr lang="nb-NO" sz="2000" dirty="0">
                <a:latin typeface="Times New Roman" pitchFamily="18" charset="0"/>
              </a:rPr>
              <a:t>tidspress, avbrytelser i arbeid (PPBB) </a:t>
            </a:r>
            <a:br>
              <a:rPr lang="nb-NO" sz="2000" dirty="0">
                <a:latin typeface="Times New Roman" pitchFamily="18" charset="0"/>
              </a:rPr>
            </a:br>
            <a:endParaRPr lang="nb-NO" sz="2000" dirty="0">
              <a:latin typeface="Times New Roman" pitchFamily="18" charset="0"/>
            </a:endParaRPr>
          </a:p>
          <a:p>
            <a:pPr lvl="2">
              <a:lnSpc>
                <a:spcPct val="80000"/>
              </a:lnSpc>
              <a:spcBef>
                <a:spcPct val="0"/>
              </a:spcBef>
              <a:buFontTx/>
              <a:buChar char="-"/>
              <a:defRPr/>
            </a:pPr>
            <a:r>
              <a:rPr lang="nb-NO" sz="2000" dirty="0">
                <a:latin typeface="Times New Roman" pitchFamily="18" charset="0"/>
              </a:rPr>
              <a:t>emosjonell belastning (PPBB)</a:t>
            </a:r>
            <a:br>
              <a:rPr lang="nb-NO" sz="2000" dirty="0">
                <a:latin typeface="Times New Roman" pitchFamily="18" charset="0"/>
              </a:rPr>
            </a:br>
            <a:endParaRPr lang="nb-NO" sz="2000" dirty="0">
              <a:latin typeface="Times New Roman" pitchFamily="18" charset="0"/>
            </a:endParaRPr>
          </a:p>
          <a:p>
            <a:pPr lvl="2">
              <a:lnSpc>
                <a:spcPct val="80000"/>
              </a:lnSpc>
              <a:spcBef>
                <a:spcPct val="0"/>
              </a:spcBef>
              <a:buFontTx/>
              <a:buChar char="-"/>
              <a:defRPr/>
            </a:pPr>
            <a:r>
              <a:rPr lang="nb-NO" sz="2000" dirty="0" err="1">
                <a:latin typeface="Times New Roman" pitchFamily="18" charset="0"/>
                <a:cs typeface="Arial" charset="0"/>
              </a:rPr>
              <a:t>↑</a:t>
            </a:r>
            <a:r>
              <a:rPr lang="nb-NO" sz="2000" dirty="0" err="1">
                <a:latin typeface="Times New Roman" pitchFamily="18" charset="0"/>
              </a:rPr>
              <a:t>arbeidsbelastning</a:t>
            </a:r>
            <a:r>
              <a:rPr lang="nb-NO" sz="2000" dirty="0">
                <a:latin typeface="Times New Roman" pitchFamily="18" charset="0"/>
              </a:rPr>
              <a:t> (etter nedbemanning) (</a:t>
            </a:r>
            <a:r>
              <a:rPr lang="nb-NO" sz="2000" dirty="0" err="1">
                <a:latin typeface="Times New Roman" pitchFamily="18" charset="0"/>
              </a:rPr>
              <a:t>Psyk</a:t>
            </a:r>
            <a:r>
              <a:rPr lang="nb-NO" sz="2000" dirty="0">
                <a:latin typeface="Times New Roman" pitchFamily="18" charset="0"/>
              </a:rPr>
              <a:t> Ener)</a:t>
            </a:r>
            <a:r>
              <a:rPr lang="nb-NO" sz="2000" dirty="0">
                <a:latin typeface="Times New Roman" pitchFamily="18" charset="0"/>
                <a:cs typeface="Arial" charset="0"/>
              </a:rPr>
              <a:t> </a:t>
            </a:r>
            <a:br>
              <a:rPr lang="nb-NO" sz="2000" dirty="0">
                <a:latin typeface="Times New Roman" pitchFamily="18" charset="0"/>
                <a:cs typeface="Arial" charset="0"/>
              </a:rPr>
            </a:br>
            <a:endParaRPr lang="nb-NO" sz="2000" dirty="0">
              <a:latin typeface="Times New Roman" pitchFamily="18" charset="0"/>
              <a:cs typeface="Arial" charset="0"/>
            </a:endParaRPr>
          </a:p>
          <a:p>
            <a:pPr lvl="2">
              <a:lnSpc>
                <a:spcPct val="80000"/>
              </a:lnSpc>
              <a:spcBef>
                <a:spcPct val="0"/>
              </a:spcBef>
              <a:buFontTx/>
              <a:buChar char="-"/>
              <a:defRPr/>
            </a:pPr>
            <a:r>
              <a:rPr lang="nb-NO" sz="2000" dirty="0">
                <a:latin typeface="Times New Roman" pitchFamily="18" charset="0"/>
                <a:cs typeface="Arial" charset="0"/>
              </a:rPr>
              <a:t>↑</a:t>
            </a:r>
            <a:r>
              <a:rPr lang="nb-NO" sz="2000" dirty="0">
                <a:latin typeface="Times New Roman" pitchFamily="18" charset="0"/>
              </a:rPr>
              <a:t> jobbstress over 8 år (PB, U)</a:t>
            </a:r>
          </a:p>
          <a:p>
            <a:pPr lvl="2">
              <a:lnSpc>
                <a:spcPct val="80000"/>
              </a:lnSpc>
              <a:spcBef>
                <a:spcPct val="0"/>
              </a:spcBef>
              <a:buFontTx/>
              <a:buChar char="-"/>
              <a:defRPr/>
            </a:pPr>
            <a:endParaRPr lang="nb-NO" sz="2000" dirty="0">
              <a:latin typeface="Times New Roman" pitchFamily="18" charset="0"/>
            </a:endParaRPr>
          </a:p>
          <a:p>
            <a:pPr lvl="2">
              <a:lnSpc>
                <a:spcPct val="80000"/>
              </a:lnSpc>
              <a:spcBef>
                <a:spcPct val="0"/>
              </a:spcBef>
              <a:buFontTx/>
              <a:buChar char="-"/>
              <a:defRPr/>
            </a:pPr>
            <a:r>
              <a:rPr lang="nb-NO" sz="2000" dirty="0">
                <a:latin typeface="Times New Roman" pitchFamily="18" charset="0"/>
              </a:rPr>
              <a:t>studiestress (PPBB)</a:t>
            </a: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b="1" dirty="0">
                <a:solidFill>
                  <a:srgbClr val="000000"/>
                </a:solidFill>
                <a:latin typeface="Arial"/>
              </a:rPr>
              <a:t>Tabell 3</a:t>
            </a:r>
            <a:r>
              <a:rPr lang="nb-NO" dirty="0">
                <a:solidFill>
                  <a:srgbClr val="000000"/>
                </a:solidFill>
                <a:latin typeface="Arial"/>
              </a:rPr>
              <a:t>  Norske </a:t>
            </a:r>
            <a:r>
              <a:rPr lang="nb-NO" dirty="0" err="1">
                <a:solidFill>
                  <a:srgbClr val="000000"/>
                </a:solidFill>
                <a:latin typeface="Arial"/>
              </a:rPr>
              <a:t>onkologers</a:t>
            </a:r>
            <a:r>
              <a:rPr lang="nb-NO" dirty="0">
                <a:solidFill>
                  <a:srgbClr val="000000"/>
                </a:solidFill>
                <a:latin typeface="Arial"/>
              </a:rPr>
              <a:t> oppfatning av arbeidsmengde og hvordan jobben påvirker privatlivet. Andel spesialister og leger i spesialisering som svarer at følgende utsagn «passer svært godt» eller «passer godt» (%)</a:t>
            </a:r>
            <a:endParaRPr lang="nb-NO" dirty="0">
              <a:latin typeface="Arial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 </a:t>
            </a:r>
            <a:endParaRPr lang="nb-NO" dirty="0">
              <a:latin typeface="Arial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Spesialister (%)</a:t>
            </a:r>
            <a:endParaRPr lang="nb-NO" dirty="0">
              <a:latin typeface="Arial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Leger i spesialisering (%)</a:t>
            </a:r>
            <a:endParaRPr lang="nb-NO" dirty="0">
              <a:latin typeface="Arial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«Arbeidsmengden er så stor at jeg har problemer å rekke alt» </a:t>
            </a:r>
            <a:endParaRPr lang="nb-NO" dirty="0">
              <a:latin typeface="Arial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72 </a:t>
            </a:r>
            <a:endParaRPr lang="nb-NO" dirty="0">
              <a:latin typeface="Arial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56 </a:t>
            </a:r>
            <a:endParaRPr lang="nb-NO" dirty="0">
              <a:latin typeface="Arial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«Arbeidsmengden er så stor at jeg er redd for at det går utover kvaliteten» </a:t>
            </a:r>
            <a:endParaRPr lang="nb-NO" dirty="0">
              <a:latin typeface="Arial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47 </a:t>
            </a:r>
            <a:endParaRPr lang="nb-NO" dirty="0">
              <a:latin typeface="Arial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33 </a:t>
            </a:r>
            <a:endParaRPr lang="nb-NO" dirty="0">
              <a:latin typeface="Arial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«Jobben tar så mye av min </a:t>
            </a:r>
            <a:r>
              <a:rPr lang="nb-NO" i="1" dirty="0">
                <a:solidFill>
                  <a:srgbClr val="000000"/>
                </a:solidFill>
                <a:latin typeface="Arial"/>
              </a:rPr>
              <a:t>energi</a:t>
            </a:r>
            <a:r>
              <a:rPr lang="nb-NO" dirty="0">
                <a:solidFill>
                  <a:srgbClr val="000000"/>
                </a:solidFill>
                <a:latin typeface="Arial"/>
              </a:rPr>
              <a:t> at det går utover mitt privatliv» </a:t>
            </a:r>
            <a:endParaRPr lang="nb-NO" dirty="0">
              <a:latin typeface="Arial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63 </a:t>
            </a:r>
            <a:endParaRPr lang="nb-NO" dirty="0">
              <a:latin typeface="Arial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39 </a:t>
            </a:r>
            <a:endParaRPr lang="nb-NO" dirty="0">
              <a:latin typeface="Arial"/>
            </a:endParaRP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«Jobben tar så mye av min </a:t>
            </a:r>
            <a:r>
              <a:rPr lang="nb-NO" i="1" dirty="0">
                <a:solidFill>
                  <a:srgbClr val="000000"/>
                </a:solidFill>
                <a:latin typeface="Arial"/>
              </a:rPr>
              <a:t>tid </a:t>
            </a:r>
            <a:r>
              <a:rPr lang="nb-NO" dirty="0">
                <a:solidFill>
                  <a:srgbClr val="000000"/>
                </a:solidFill>
                <a:latin typeface="Arial"/>
              </a:rPr>
              <a:t>at det går utover mitt privatliv» </a:t>
            </a:r>
            <a:endParaRPr lang="nb-NO" dirty="0">
              <a:latin typeface="Arial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57 </a:t>
            </a:r>
            <a:endParaRPr lang="nb-NO" dirty="0">
              <a:latin typeface="Arial"/>
            </a:endParaRPr>
          </a:p>
          <a:p>
            <a:pPr algn="ctr"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solidFill>
                  <a:srgbClr val="000000"/>
                </a:solidFill>
                <a:latin typeface="Arial"/>
              </a:rPr>
              <a:t>41 </a:t>
            </a:r>
            <a:endParaRPr lang="nb-NO" dirty="0">
              <a:latin typeface="Arial"/>
            </a:endParaRPr>
          </a:p>
          <a:p>
            <a:pPr lvl="2">
              <a:lnSpc>
                <a:spcPct val="80000"/>
              </a:lnSpc>
              <a:spcBef>
                <a:spcPct val="0"/>
              </a:spcBef>
              <a:buFontTx/>
              <a:buChar char="-"/>
              <a:defRPr/>
            </a:pPr>
            <a:br>
              <a:rPr lang="nb-NO" sz="2000" dirty="0">
                <a:latin typeface="Times New Roman" pitchFamily="18" charset="0"/>
              </a:rPr>
            </a:br>
            <a:endParaRPr lang="nb-NO" sz="2000" dirty="0">
              <a:latin typeface="Times New Roman" pitchFamily="18" charset="0"/>
            </a:endParaRPr>
          </a:p>
          <a:p>
            <a:pPr>
              <a:defRPr/>
            </a:pPr>
            <a:endParaRPr lang="nb-NO" dirty="0">
              <a:latin typeface="Times New Roman" pitchFamily="18" charset="0"/>
            </a:endParaRPr>
          </a:p>
        </p:txBody>
      </p:sp>
      <p:sp>
        <p:nvSpPr>
          <p:cNvPr id="55300" name="Plassholder for lysbildenummer 3"/>
          <p:cNvSpPr txBox="1">
            <a:spLocks noGrp="1"/>
          </p:cNvSpPr>
          <p:nvPr/>
        </p:nvSpPr>
        <p:spPr bwMode="auto">
          <a:xfrm>
            <a:off x="3854336" y="9430226"/>
            <a:ext cx="2943340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446" tIns="46223" rIns="92446" bIns="46223" anchor="b"/>
          <a:lstStyle/>
          <a:p>
            <a:pPr algn="r"/>
            <a:fld id="{3806AEB8-F970-4430-9DD1-E8ED1AE585EE}" type="slidenum">
              <a:rPr lang="nb-NO" altLang="nb-NO" sz="1200"/>
              <a:pPr algn="r"/>
              <a:t>18</a:t>
            </a:fld>
            <a:endParaRPr lang="nb-NO" altLang="nb-NO" sz="1200" dirty="0"/>
          </a:p>
        </p:txBody>
      </p:sp>
    </p:spTree>
    <p:extLst>
      <p:ext uri="{BB962C8B-B14F-4D97-AF65-F5344CB8AC3E}">
        <p14:creationId xmlns:p14="http://schemas.microsoft.com/office/powerpoint/2010/main" val="41417736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>
            <a:extLst>
              <a:ext uri="{FF2B5EF4-FFF2-40B4-BE49-F238E27FC236}">
                <a16:creationId xmlns:a16="http://schemas.microsoft.com/office/drawing/2014/main" id="{B54FE2A9-DBE3-48D0-B54C-6ADCEE4585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37923" name="Notes Placeholder 2">
            <a:extLst>
              <a:ext uri="{FF2B5EF4-FFF2-40B4-BE49-F238E27FC236}">
                <a16:creationId xmlns:a16="http://schemas.microsoft.com/office/drawing/2014/main" id="{5B3F47EA-37E8-413B-8FBA-EACCD90EC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750" y="4714875"/>
            <a:ext cx="5335588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2" tIns="45281" rIns="90562" bIns="45281"/>
          <a:lstStyle/>
          <a:p>
            <a:pPr eaLnBrk="1" hangingPunct="1">
              <a:spcBef>
                <a:spcPct val="0"/>
              </a:spcBef>
            </a:pPr>
            <a:r>
              <a:rPr lang="nb-NO" altLang="nb-NO" b="1" dirty="0">
                <a:latin typeface="Times New Roman" panose="02020603050405020304" pitchFamily="18" charset="0"/>
              </a:rPr>
              <a:t>Flyt</a:t>
            </a:r>
            <a:r>
              <a:rPr lang="nb-NO" altLang="nb-NO" dirty="0"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latin typeface="Times New Roman" panose="02020603050405020304" pitchFamily="18" charset="0"/>
                <a:hlinkClick r:id="rId3" tooltip="Mihály Csíkszentmihályi (siden finnes ikke)"/>
              </a:rPr>
              <a:t>Csíkszentmihályi</a:t>
            </a:r>
            <a:r>
              <a:rPr lang="nb-NO" altLang="nb-NO" dirty="0">
                <a:latin typeface="Times New Roman" panose="02020603050405020304" pitchFamily="18" charset="0"/>
              </a:rPr>
              <a:t> tilstand - oppslukt av en aktivitet at man glemmer tid og sted; motivert, tilfreds og går i ett med selve aktiviteten glemmer seg selv og føler at man lever i nuet. </a:t>
            </a:r>
            <a:br>
              <a:rPr lang="nb-NO" altLang="nb-NO" dirty="0">
                <a:latin typeface="Times New Roman" panose="02020603050405020304" pitchFamily="18" charset="0"/>
              </a:rPr>
            </a:br>
            <a:r>
              <a:rPr lang="nb-NO" altLang="nb-NO" dirty="0">
                <a:latin typeface="Times New Roman" panose="02020603050405020304" pitchFamily="18" charset="0"/>
              </a:rPr>
              <a:t>Flyt oppstår - utfordringene aktiviteten stiller overensstemmer med de forutsetningene man har for å mestre utfordringene. </a:t>
            </a:r>
            <a:r>
              <a:rPr lang="nb-NO" altLang="nb-NO" dirty="0" err="1">
                <a:latin typeface="Times New Roman" panose="02020603050405020304" pitchFamily="18" charset="0"/>
              </a:rPr>
              <a:t>Csíkszentmihályi</a:t>
            </a:r>
            <a:r>
              <a:rPr lang="nb-NO" altLang="nb-NO" dirty="0">
                <a:latin typeface="Times New Roman" panose="02020603050405020304" pitchFamily="18" charset="0"/>
              </a:rPr>
              <a:t> begynte å bruke begrepet etter å ha sett kunstnere bli fullstendig oppslukt av arbeidet sitt, men utvidet siden med studier av folk som presterte ekstremt godt innen mange ulike felter. Klare mål, klare forventninger, konsentrasjon. KONTROLL.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latin typeface="Times New Roman" panose="02020603050405020304" pitchFamily="18" charset="0"/>
              </a:rPr>
              <a:t>Indre motivasjon</a:t>
            </a:r>
          </a:p>
        </p:txBody>
      </p:sp>
      <p:sp>
        <p:nvSpPr>
          <p:cNvPr id="337924" name="Slide Number Placeholder 3">
            <a:extLst>
              <a:ext uri="{FF2B5EF4-FFF2-40B4-BE49-F238E27FC236}">
                <a16:creationId xmlns:a16="http://schemas.microsoft.com/office/drawing/2014/main" id="{2ABAA71E-B599-4E60-A94E-33667FF16542}"/>
              </a:ext>
            </a:extLst>
          </p:cNvPr>
          <p:cNvSpPr txBox="1">
            <a:spLocks noGrp="1"/>
          </p:cNvSpPr>
          <p:nvPr/>
        </p:nvSpPr>
        <p:spPr bwMode="auto">
          <a:xfrm>
            <a:off x="3776663" y="9428163"/>
            <a:ext cx="2890837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62" tIns="45281" rIns="90562" bIns="45281" anchor="b"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6600" indent="-284163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31888" indent="-227013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84325" indent="-225425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38350" indent="-227013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5550" indent="-227013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52750" indent="-227013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09950" indent="-227013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67150" indent="-227013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C43336B-C9FE-4BAE-B518-49FD085163C2}" type="slidenum">
              <a:rPr lang="nb-NO" altLang="nb-NO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nb-NO" altLang="nb-NO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9741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Plassholder for lysbilde 1">
            <a:extLst>
              <a:ext uri="{FF2B5EF4-FFF2-40B4-BE49-F238E27FC236}">
                <a16:creationId xmlns:a16="http://schemas.microsoft.com/office/drawing/2014/main" id="{B549B5F1-BA2B-43BB-8D45-EBF89895A1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Plassholder for notater 2">
            <a:extLst>
              <a:ext uri="{FF2B5EF4-FFF2-40B4-BE49-F238E27FC236}">
                <a16:creationId xmlns:a16="http://schemas.microsoft.com/office/drawing/2014/main" id="{61C44BF5-5C5C-4EB5-AED3-75A139EFEB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/>
              <a:t>Før var far lege og hadde deltids- eller heltids hjemmearbeidende kone</a:t>
            </a:r>
          </a:p>
          <a:p>
            <a:r>
              <a:rPr lang="nb-NO" altLang="nb-NO"/>
              <a:t>Nå ofte lege-lege par eller andre heltidsarbeidende. </a:t>
            </a:r>
          </a:p>
          <a:p>
            <a:r>
              <a:rPr lang="nb-NO" altLang="nb-NO"/>
              <a:t>Skal være god lege, god forelder, god partner, trene</a:t>
            </a:r>
          </a:p>
        </p:txBody>
      </p:sp>
      <p:sp>
        <p:nvSpPr>
          <p:cNvPr id="369668" name="Plassholder for lysbildenummer 3">
            <a:extLst>
              <a:ext uri="{FF2B5EF4-FFF2-40B4-BE49-F238E27FC236}">
                <a16:creationId xmlns:a16="http://schemas.microsoft.com/office/drawing/2014/main" id="{441B8B65-32BE-4592-B3E8-41E48919F9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202C6C-899E-4D4F-BC46-AC7A310BC9B9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566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D2622-794D-448E-86A5-FCCF762A9A0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109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Plassholder for lysbilde 1">
            <a:extLst>
              <a:ext uri="{FF2B5EF4-FFF2-40B4-BE49-F238E27FC236}">
                <a16:creationId xmlns:a16="http://schemas.microsoft.com/office/drawing/2014/main" id="{DB20F824-2ECC-4ACF-AAE5-BC9713E32E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1100"/>
          </a:xfrm>
          <a:ln/>
        </p:spPr>
      </p:sp>
      <p:sp>
        <p:nvSpPr>
          <p:cNvPr id="292867" name="Plassholder for notater 2">
            <a:extLst>
              <a:ext uri="{FF2B5EF4-FFF2-40B4-BE49-F238E27FC236}">
                <a16:creationId xmlns:a16="http://schemas.microsoft.com/office/drawing/2014/main" id="{4EA8D0BF-2FE8-46A3-A5CA-202AE5C53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latin typeface="Times New Roman" panose="02020603050405020304" pitchFamily="18" charset="0"/>
              </a:rPr>
              <a:t>Husk</a:t>
            </a:r>
            <a:r>
              <a:rPr lang="nb-NO" altLang="nb-NO" baseline="0" dirty="0">
                <a:latin typeface="Times New Roman" panose="02020603050405020304" pitchFamily="18" charset="0"/>
              </a:rPr>
              <a:t>: Livshendelser</a:t>
            </a:r>
            <a:br>
              <a:rPr lang="nb-NO" altLang="nb-NO" baseline="0" dirty="0">
                <a:latin typeface="Times New Roman" panose="02020603050405020304" pitchFamily="18" charset="0"/>
              </a:rPr>
            </a:br>
            <a:r>
              <a:rPr lang="nb-NO" altLang="nb-NO" baseline="0" dirty="0">
                <a:latin typeface="Times New Roman" panose="02020603050405020304" pitchFamily="18" charset="0"/>
              </a:rPr>
              <a:t>         </a:t>
            </a:r>
            <a:endParaRPr lang="nb-NO" altLang="nb-NO" dirty="0">
              <a:latin typeface="Times New Roman" panose="02020603050405020304" pitchFamily="18" charset="0"/>
            </a:endParaRPr>
          </a:p>
        </p:txBody>
      </p:sp>
      <p:sp>
        <p:nvSpPr>
          <p:cNvPr id="292868" name="Plassholder for lysbildenummer 3">
            <a:extLst>
              <a:ext uri="{FF2B5EF4-FFF2-40B4-BE49-F238E27FC236}">
                <a16:creationId xmlns:a16="http://schemas.microsoft.com/office/drawing/2014/main" id="{7320D1C8-B687-4E1D-9FB0-BC64133F41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3024" indent="-28577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114" indent="-22862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360" indent="-22862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606" indent="-22862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851" indent="-2286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2097" indent="-2286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343" indent="-2286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589" indent="-2286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914491">
              <a:spcBef>
                <a:spcPct val="0"/>
              </a:spcBef>
              <a:defRPr/>
            </a:pPr>
            <a:fld id="{47901D65-4A0D-4233-8DF5-59E213FDE29B}" type="slidenum">
              <a:rPr lang="nb-NO" altLang="nb-NO" smtClean="0">
                <a:solidFill>
                  <a:srgbClr val="000000"/>
                </a:solidFill>
              </a:rPr>
              <a:pPr defTabSz="914491">
                <a:spcBef>
                  <a:spcPct val="0"/>
                </a:spcBef>
                <a:defRPr/>
              </a:pPr>
              <a:t>24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74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C63E18-45AF-46D5-9C40-42BE87520C0B}" type="slidenum">
              <a:rPr lang="nb-NO" altLang="nb-NO" smtClean="0"/>
              <a:pPr/>
              <a:t>25</a:t>
            </a:fld>
            <a:endParaRPr lang="nb-NO" altLang="nb-NO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 altLang="nb-NO" dirty="0"/>
              <a:t>Sosial støtte – familie, venner, på jobb?</a:t>
            </a:r>
          </a:p>
          <a:p>
            <a:pPr eaLnBrk="1" hangingPunct="1"/>
            <a:r>
              <a:rPr lang="nb-NO" altLang="nb-NO" dirty="0"/>
              <a:t>Selvanklage – bedre, flinkere, mer oppdatert</a:t>
            </a:r>
          </a:p>
          <a:p>
            <a:pPr eaLnBrk="1" hangingPunct="1"/>
            <a:r>
              <a:rPr lang="nb-NO" altLang="nb-NO" dirty="0"/>
              <a:t>Unngåelse – vondt i skuldrer-hode-Paracet. Alkohol. Overtrening. Spising. Sove (fortelle om hun som var hjemme med barn. One-</a:t>
            </a:r>
            <a:r>
              <a:rPr lang="nb-NO" altLang="nb-NO" dirty="0" err="1"/>
              <a:t>cookie</a:t>
            </a:r>
            <a:r>
              <a:rPr lang="nb-NO" altLang="nb-NO" dirty="0"/>
              <a:t> eller 8-cookie </a:t>
            </a:r>
            <a:r>
              <a:rPr lang="nb-NO" altLang="nb-NO" dirty="0" err="1"/>
              <a:t>day</a:t>
            </a:r>
            <a:r>
              <a:rPr lang="nb-NO" altLang="nb-NO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40492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7">
            <a:extLst>
              <a:ext uri="{FF2B5EF4-FFF2-40B4-BE49-F238E27FC236}">
                <a16:creationId xmlns:a16="http://schemas.microsoft.com/office/drawing/2014/main" id="{491054B6-40BC-4AB5-83DE-AE1FF9EE77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A19A76-1F53-4045-BF0D-D239A7AEA9EE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5811" name="Rectangle 2">
            <a:extLst>
              <a:ext uri="{FF2B5EF4-FFF2-40B4-BE49-F238E27FC236}">
                <a16:creationId xmlns:a16="http://schemas.microsoft.com/office/drawing/2014/main" id="{8C3F93C3-112C-4AB2-BF74-AE03A79A62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5812" name="Rectangle 3">
            <a:extLst>
              <a:ext uri="{FF2B5EF4-FFF2-40B4-BE49-F238E27FC236}">
                <a16:creationId xmlns:a16="http://schemas.microsoft.com/office/drawing/2014/main" id="{72345BB6-0DE4-4E78-AB90-F9C880F926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66471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993300"/>
              </a:buClr>
              <a:buSzPct val="80000"/>
              <a:buFont typeface="Wingdings" pitchFamily="2" charset="2"/>
              <a:buChar char="n"/>
              <a:defRPr/>
            </a:pPr>
            <a:r>
              <a:rPr lang="nb-NO" altLang="nb-NO" sz="2800" kern="0" dirty="0">
                <a:solidFill>
                  <a:srgbClr val="000000"/>
                </a:solidFill>
                <a:latin typeface="Arial"/>
              </a:rPr>
              <a:t>Veiledningsgrupper i allmennmedisin, Støttekollegaer, Støtte fra partner viktig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993300"/>
              </a:buClr>
              <a:buSzPct val="80000"/>
              <a:buFont typeface="Wingdings" pitchFamily="2" charset="2"/>
              <a:buChar char="n"/>
              <a:defRPr/>
            </a:pPr>
            <a:r>
              <a:rPr lang="nb-NO" altLang="nb-NO" sz="2800" kern="0" dirty="0">
                <a:solidFill>
                  <a:srgbClr val="000000"/>
                </a:solidFill>
                <a:latin typeface="Arial"/>
              </a:rPr>
              <a:t>OBS! WHI stress, støtte fra kolleger</a:t>
            </a:r>
          </a:p>
          <a:p>
            <a:pPr>
              <a:defRPr/>
            </a:pPr>
            <a:endParaRPr lang="nb-NO" altLang="nb-NO" dirty="0"/>
          </a:p>
          <a:p>
            <a:pPr>
              <a:defRPr/>
            </a:pPr>
            <a:r>
              <a:rPr lang="nb-NO" altLang="nb-NO" dirty="0" err="1"/>
              <a:t>Effort-reward</a:t>
            </a:r>
            <a:r>
              <a:rPr lang="nb-NO" altLang="nb-NO" dirty="0"/>
              <a:t> – Anstrengelse-Belønning.</a:t>
            </a:r>
          </a:p>
          <a:p>
            <a:pPr>
              <a:defRPr/>
            </a:pPr>
            <a:r>
              <a:rPr lang="nb-NO" altLang="nb-NO" dirty="0" err="1"/>
              <a:t>Extrinsic</a:t>
            </a:r>
            <a:r>
              <a:rPr lang="nb-NO" altLang="nb-NO" dirty="0"/>
              <a:t> </a:t>
            </a:r>
            <a:r>
              <a:rPr lang="nb-NO" altLang="nb-NO" dirty="0" err="1"/>
              <a:t>effort</a:t>
            </a:r>
            <a:r>
              <a:rPr lang="nb-NO" altLang="nb-NO" dirty="0"/>
              <a:t> (opplevde krav utenfra) </a:t>
            </a:r>
            <a:r>
              <a:rPr lang="nb-NO" altLang="nb-NO" dirty="0" err="1"/>
              <a:t>Intrinsic</a:t>
            </a:r>
            <a:r>
              <a:rPr lang="nb-NO" altLang="nb-NO" dirty="0"/>
              <a:t> </a:t>
            </a:r>
            <a:r>
              <a:rPr lang="nb-NO" altLang="nb-NO" dirty="0" err="1"/>
              <a:t>effort</a:t>
            </a:r>
            <a:r>
              <a:rPr lang="nb-NO" altLang="nb-NO" dirty="0"/>
              <a:t> (behov for kontroll) og muligheter for belønning.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B5115E-6C37-4C7F-84AA-6864875DE8FA}" type="slidenum">
              <a:rPr lang="nb-NO" smtClean="0"/>
              <a:pPr>
                <a:defRPr/>
              </a:pPr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3399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6307B-07E2-4C6C-8506-0DAE7D61024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586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Plassholder for lysbilde 1">
            <a:extLst>
              <a:ext uri="{FF2B5EF4-FFF2-40B4-BE49-F238E27FC236}">
                <a16:creationId xmlns:a16="http://schemas.microsoft.com/office/drawing/2014/main" id="{E6CE4A2A-C71D-458A-B0EA-F5B317BF59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Plassholder for notater 2">
            <a:extLst>
              <a:ext uri="{FF2B5EF4-FFF2-40B4-BE49-F238E27FC236}">
                <a16:creationId xmlns:a16="http://schemas.microsoft.com/office/drawing/2014/main" id="{6D785C16-C1F0-4F65-A2FF-54D029091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altLang="nb-NO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Lemaire and Wallace 2010 BMC Health services research – “Talking it over with colleagues” correlated with a lower frequency of emotional exhaustion</a:t>
            </a:r>
            <a:endParaRPr lang="nb-NO" altLang="nb-NO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altLang="nb-NO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Løvseth et al 2013 Stress and health – Formal or informal work place meetings and emotional support at work associated with lower levels of burnout (EE and disengagement)</a:t>
            </a:r>
            <a:endParaRPr lang="nb-NO" altLang="nb-NO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altLang="nb-NO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Tyssen et al 2005. Medical teacher – Learning environment (expressed as two factors:  Approval of colleagues for good work and - support from other ward personnel/available senior colleagues) associated with less stress among house officer doctors </a:t>
            </a:r>
            <a:endParaRPr lang="nb-NO" altLang="nb-NO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altLang="nb-NO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Wallace and Lemaire 2007 Social science and medicine. Co-worker support important for physician wellbeing and buffering effect of work demands</a:t>
            </a:r>
            <a:endParaRPr lang="nb-NO" altLang="nb-NO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altLang="nb-NO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 et al 2014 JAMA Physician discussion groups with reflection and shared experience improved meaning and engagement in work and reduced burnout (depersonalization)</a:t>
            </a:r>
            <a:endParaRPr lang="nb-NO" altLang="nb-NO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altLang="nb-NO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Kumar et al 2012 Int J of Social Psychiatry. Feedback on performance in psychiatrists predicted less burnout after three years</a:t>
            </a:r>
            <a:endParaRPr lang="nb-NO" altLang="nb-NO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altLang="nb-NO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Baumgardt et al 2015 Frontiers in Public Health. Job satisfaction and burnout positively influenced by cooperation in the workplace among Swiss Psychiatrists</a:t>
            </a:r>
            <a:endParaRPr lang="nb-NO" altLang="nb-NO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altLang="nb-NO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Aasland and Førde 2005 Qual Saf Health Care  – Du har referert denne, men synes også at aspektene om at leger som kan gi og ta kritikk ser ut å utsette pasienter for mindre uheldige hendelser OG være mer robuste for å takle situasjoner med uheldige hendelser kanskje er vel så viktige.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altLang="nb-NO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Fuss et al 2008. BMC Public Health. Good sense of community at work was a protective factor against work interfering with family conflict. </a:t>
            </a:r>
            <a:endParaRPr lang="nb-NO" altLang="nb-NO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altLang="nb-NO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1428" name="Plassholder for lysbildenummer 3">
            <a:extLst>
              <a:ext uri="{FF2B5EF4-FFF2-40B4-BE49-F238E27FC236}">
                <a16:creationId xmlns:a16="http://schemas.microsoft.com/office/drawing/2014/main" id="{EE69694E-CCFA-43C8-AAC4-5C0A0FD196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D4D5C1-BB43-41A1-886E-30DD3017C94F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788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D2622-794D-448E-86A5-FCCF762A9A0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960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D2622-794D-448E-86A5-FCCF762A9A0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904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D2622-794D-448E-86A5-FCCF762A9A02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3444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D2622-794D-448E-86A5-FCCF762A9A02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5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9D2622-794D-448E-86A5-FCCF762A9A0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6155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5E1A47-8FD3-494C-AA4F-F13C12E8F90F}" type="slidenum">
              <a:rPr lang="nb-NO" altLang="nb-NO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45</a:t>
            </a:fld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197635" name="Rectangle 7"/>
          <p:cNvSpPr txBox="1">
            <a:spLocks noGrp="1" noChangeArrowheads="1"/>
          </p:cNvSpPr>
          <p:nvPr/>
        </p:nvSpPr>
        <p:spPr bwMode="auto">
          <a:xfrm>
            <a:off x="3852719" y="9430226"/>
            <a:ext cx="2944957" cy="49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E177211-72FC-41C6-B3C1-1B8EBD1EFD0E}" type="slidenum">
              <a:rPr lang="nb-NO" altLang="nb-NO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197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763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7151" tIns="43576" rIns="87151" bIns="43576"/>
          <a:lstStyle/>
          <a:p>
            <a:pPr eaLnBrk="1" hangingPunct="1"/>
            <a:r>
              <a:rPr lang="nb-NO" altLang="nb-NO" dirty="0">
                <a:latin typeface="Times New Roman" charset="0"/>
              </a:rPr>
              <a:t>All </a:t>
            </a:r>
            <a:r>
              <a:rPr lang="nb-NO" altLang="nb-NO" dirty="0" err="1">
                <a:latin typeface="Times New Roman" charset="0"/>
              </a:rPr>
              <a:t>scored</a:t>
            </a:r>
            <a:r>
              <a:rPr lang="nb-NO" altLang="nb-NO" dirty="0">
                <a:latin typeface="Times New Roman" charset="0"/>
              </a:rPr>
              <a:t> 1-5</a:t>
            </a:r>
          </a:p>
          <a:p>
            <a:pPr eaLnBrk="1" hangingPunct="1"/>
            <a:r>
              <a:rPr lang="nb-NO" altLang="nb-NO" dirty="0" err="1">
                <a:latin typeface="Times New Roman" charset="0"/>
              </a:rPr>
              <a:t>Of</a:t>
            </a:r>
            <a:r>
              <a:rPr lang="nb-NO" altLang="nb-NO" dirty="0">
                <a:latin typeface="Times New Roman" charset="0"/>
              </a:rPr>
              <a:t> </a:t>
            </a:r>
            <a:r>
              <a:rPr lang="nb-NO" altLang="nb-NO" dirty="0" err="1">
                <a:latin typeface="Times New Roman" charset="0"/>
              </a:rPr>
              <a:t>follow</a:t>
            </a:r>
            <a:r>
              <a:rPr lang="nb-NO" altLang="nb-NO" dirty="0">
                <a:latin typeface="Times New Roman" charset="0"/>
              </a:rPr>
              <a:t>-up (n=184): </a:t>
            </a:r>
          </a:p>
          <a:p>
            <a:pPr eaLnBrk="1" hangingPunct="1"/>
            <a:r>
              <a:rPr lang="nb-NO" altLang="nb-NO" dirty="0" err="1">
                <a:latin typeface="Times New Roman" charset="0"/>
              </a:rPr>
              <a:t>Mbiutm</a:t>
            </a:r>
            <a:r>
              <a:rPr lang="nb-NO" altLang="nb-NO" dirty="0">
                <a:latin typeface="Times New Roman" charset="0"/>
              </a:rPr>
              <a:t>&gt;3 – 46,1%(95% CI 38.8-53.4) (83/180)                  43.9% (95% CI 36.3-51.5) (72/164)</a:t>
            </a:r>
          </a:p>
          <a:p>
            <a:pPr eaLnBrk="1" hangingPunct="1"/>
            <a:r>
              <a:rPr lang="nb-NO" altLang="nb-NO" dirty="0" err="1">
                <a:latin typeface="Times New Roman" charset="0"/>
              </a:rPr>
              <a:t>Mbidist</a:t>
            </a:r>
            <a:r>
              <a:rPr lang="nb-NO" altLang="nb-NO" dirty="0">
                <a:latin typeface="Times New Roman" charset="0"/>
              </a:rPr>
              <a:t>&gt;3 – 2,8% (5/178)                                                    3.1% (5/162)</a:t>
            </a:r>
          </a:p>
          <a:p>
            <a:pPr eaLnBrk="1" hangingPunct="1"/>
            <a:r>
              <a:rPr lang="nb-NO" altLang="nb-NO" dirty="0" err="1">
                <a:latin typeface="Times New Roman" charset="0"/>
              </a:rPr>
              <a:t>Mbiredyt</a:t>
            </a:r>
            <a:r>
              <a:rPr lang="nb-NO" altLang="nb-NO" dirty="0">
                <a:latin typeface="Times New Roman" charset="0"/>
              </a:rPr>
              <a:t>&gt;3 – 7,8% (95% CI 3.9-11.7) (14/180)                                                7.9%(13/164)</a:t>
            </a:r>
          </a:p>
          <a:p>
            <a:pPr eaLnBrk="1" hangingPunct="1"/>
            <a:r>
              <a:rPr lang="nb-NO" altLang="nb-NO" dirty="0" err="1">
                <a:latin typeface="Times New Roman" charset="0"/>
              </a:rPr>
              <a:t>Mbiutm</a:t>
            </a:r>
            <a:r>
              <a:rPr lang="nb-NO" altLang="nb-NO" dirty="0">
                <a:latin typeface="Times New Roman" charset="0"/>
              </a:rPr>
              <a:t>&gt;3 og </a:t>
            </a:r>
            <a:r>
              <a:rPr lang="nb-NO" altLang="nb-NO" dirty="0" err="1">
                <a:latin typeface="Times New Roman" charset="0"/>
              </a:rPr>
              <a:t>mbidist</a:t>
            </a:r>
            <a:r>
              <a:rPr lang="nb-NO" altLang="nb-NO" dirty="0">
                <a:latin typeface="Times New Roman" charset="0"/>
              </a:rPr>
              <a:t>&gt;3 og </a:t>
            </a:r>
            <a:r>
              <a:rPr lang="nb-NO" altLang="nb-NO" dirty="0" err="1">
                <a:latin typeface="Times New Roman" charset="0"/>
              </a:rPr>
              <a:t>mbiredyt</a:t>
            </a:r>
            <a:r>
              <a:rPr lang="nb-NO" altLang="nb-NO" dirty="0">
                <a:latin typeface="Times New Roman" charset="0"/>
              </a:rPr>
              <a:t>&gt;3 – 1.1% (2/178)         1.2%(2/162)</a:t>
            </a:r>
          </a:p>
          <a:p>
            <a:pPr eaLnBrk="1" hangingPunct="1"/>
            <a:r>
              <a:rPr lang="nb-NO" altLang="nb-NO" dirty="0" err="1">
                <a:latin typeface="Times New Roman" charset="0"/>
              </a:rPr>
              <a:t>Mbiutm</a:t>
            </a:r>
            <a:r>
              <a:rPr lang="nb-NO" altLang="nb-NO" dirty="0">
                <a:latin typeface="Times New Roman" charset="0"/>
              </a:rPr>
              <a:t>&gt;3 og </a:t>
            </a:r>
            <a:r>
              <a:rPr lang="nb-NO" altLang="nb-NO" dirty="0" err="1">
                <a:latin typeface="Times New Roman" charset="0"/>
              </a:rPr>
              <a:t>mbidist</a:t>
            </a:r>
            <a:r>
              <a:rPr lang="nb-NO" altLang="nb-NO" dirty="0">
                <a:latin typeface="Times New Roman" charset="0"/>
              </a:rPr>
              <a:t>&gt;3 - 2.2% (4/178)                                2.5%(4/162)</a:t>
            </a:r>
          </a:p>
          <a:p>
            <a:pPr eaLnBrk="1" hangingPunct="1"/>
            <a:r>
              <a:rPr lang="nb-NO" altLang="nb-NO" dirty="0" err="1">
                <a:latin typeface="Times New Roman" charset="0"/>
              </a:rPr>
              <a:t>Mbiutm</a:t>
            </a:r>
            <a:r>
              <a:rPr lang="nb-NO" altLang="nb-NO" dirty="0">
                <a:latin typeface="Times New Roman" charset="0"/>
              </a:rPr>
              <a:t> &gt;3 og </a:t>
            </a:r>
            <a:r>
              <a:rPr lang="nb-NO" altLang="nb-NO" dirty="0" err="1">
                <a:latin typeface="Times New Roman" charset="0"/>
              </a:rPr>
              <a:t>mbiredyt</a:t>
            </a:r>
            <a:r>
              <a:rPr lang="nb-NO" altLang="nb-NO" dirty="0">
                <a:latin typeface="Times New Roman" charset="0"/>
              </a:rPr>
              <a:t>&gt;3 – 6.7% (12/178)                           7.4% (12/162)</a:t>
            </a:r>
          </a:p>
          <a:p>
            <a:pPr eaLnBrk="1" hangingPunct="1"/>
            <a:r>
              <a:rPr lang="nb-NO" altLang="nb-NO" dirty="0" err="1">
                <a:latin typeface="Times New Roman" charset="0"/>
              </a:rPr>
              <a:t>mbidist</a:t>
            </a:r>
            <a:r>
              <a:rPr lang="nb-NO" altLang="nb-NO" dirty="0">
                <a:latin typeface="Times New Roman" charset="0"/>
              </a:rPr>
              <a:t>&gt;3 og </a:t>
            </a:r>
            <a:r>
              <a:rPr lang="nb-NO" altLang="nb-NO" dirty="0" err="1">
                <a:latin typeface="Times New Roman" charset="0"/>
              </a:rPr>
              <a:t>mbiredyt</a:t>
            </a:r>
            <a:r>
              <a:rPr lang="nb-NO" altLang="nb-NO" dirty="0">
                <a:latin typeface="Times New Roman" charset="0"/>
              </a:rPr>
              <a:t>&gt;3 – 1.1% (2/178)                              1.2% (2/162)         </a:t>
            </a:r>
          </a:p>
          <a:p>
            <a:pPr eaLnBrk="1" hangingPunct="1"/>
            <a:r>
              <a:rPr lang="nb-NO" altLang="nb-NO" dirty="0">
                <a:latin typeface="Times New Roman" charset="0"/>
              </a:rPr>
              <a:t>Mbiutm2&gt;3 – 22.9% (95% CI 16.5-29.3) (38/166)</a:t>
            </a:r>
          </a:p>
          <a:p>
            <a:pPr eaLnBrk="1" hangingPunct="1"/>
            <a:r>
              <a:rPr lang="nb-NO" altLang="nb-NO" dirty="0">
                <a:latin typeface="Times New Roman" charset="0"/>
              </a:rPr>
              <a:t>Mbidist2&gt;3 – 1.8% (3/166)</a:t>
            </a:r>
          </a:p>
          <a:p>
            <a:pPr eaLnBrk="1" hangingPunct="1"/>
            <a:r>
              <a:rPr lang="nb-NO" altLang="nb-NO" dirty="0">
                <a:latin typeface="Times New Roman" charset="0"/>
              </a:rPr>
              <a:t>Mbiredy2&gt;3 – 4.8% (95% CI 1.6-8.1) (8/166)</a:t>
            </a:r>
          </a:p>
          <a:p>
            <a:pPr eaLnBrk="1" hangingPunct="1"/>
            <a:r>
              <a:rPr lang="nb-NO" altLang="nb-NO" dirty="0">
                <a:latin typeface="Times New Roman" charset="0"/>
              </a:rPr>
              <a:t>Mbiutm2&gt;3 og mbidist2&gt;3 og mbiredy2&gt;3 – 0.6 (1/166)</a:t>
            </a:r>
          </a:p>
          <a:p>
            <a:pPr eaLnBrk="1" hangingPunct="1"/>
            <a:r>
              <a:rPr lang="nb-NO" altLang="nb-NO" dirty="0" err="1">
                <a:latin typeface="Times New Roman" charset="0"/>
              </a:rPr>
              <a:t>Mbiutm</a:t>
            </a:r>
            <a:r>
              <a:rPr lang="nb-NO" altLang="nb-NO" dirty="0">
                <a:latin typeface="Times New Roman" charset="0"/>
              </a:rPr>
              <a:t>&gt;3 og </a:t>
            </a:r>
            <a:r>
              <a:rPr lang="nb-NO" altLang="nb-NO" dirty="0" err="1">
                <a:latin typeface="Times New Roman" charset="0"/>
              </a:rPr>
              <a:t>mbidist</a:t>
            </a:r>
            <a:r>
              <a:rPr lang="nb-NO" altLang="nb-NO" dirty="0">
                <a:latin typeface="Times New Roman" charset="0"/>
              </a:rPr>
              <a:t>&gt;3 – 1.8% (3/166)</a:t>
            </a:r>
          </a:p>
          <a:p>
            <a:pPr eaLnBrk="1" hangingPunct="1"/>
            <a:r>
              <a:rPr lang="nb-NO" altLang="nb-NO" dirty="0" err="1">
                <a:latin typeface="Times New Roman" charset="0"/>
              </a:rPr>
              <a:t>Mbiutm</a:t>
            </a:r>
            <a:r>
              <a:rPr lang="nb-NO" altLang="nb-NO" dirty="0">
                <a:latin typeface="Times New Roman" charset="0"/>
              </a:rPr>
              <a:t> &gt;3 og </a:t>
            </a:r>
            <a:r>
              <a:rPr lang="nb-NO" altLang="nb-NO" dirty="0" err="1">
                <a:latin typeface="Times New Roman" charset="0"/>
              </a:rPr>
              <a:t>mbiredyt</a:t>
            </a:r>
            <a:r>
              <a:rPr lang="nb-NO" altLang="nb-NO" dirty="0">
                <a:latin typeface="Times New Roman" charset="0"/>
              </a:rPr>
              <a:t>&gt;3 – 2.4% (4/166)</a:t>
            </a:r>
          </a:p>
          <a:p>
            <a:pPr eaLnBrk="1" hangingPunct="1"/>
            <a:r>
              <a:rPr lang="nb-NO" altLang="nb-NO" dirty="0" err="1">
                <a:latin typeface="Times New Roman" charset="0"/>
              </a:rPr>
              <a:t>mbidist</a:t>
            </a:r>
            <a:r>
              <a:rPr lang="nb-NO" altLang="nb-NO" dirty="0">
                <a:latin typeface="Times New Roman" charset="0"/>
              </a:rPr>
              <a:t>&gt;3 og </a:t>
            </a:r>
            <a:r>
              <a:rPr lang="nb-NO" altLang="nb-NO" dirty="0" err="1">
                <a:latin typeface="Times New Roman" charset="0"/>
              </a:rPr>
              <a:t>mbiredyt</a:t>
            </a:r>
            <a:r>
              <a:rPr lang="nb-NO" altLang="nb-NO" dirty="0">
                <a:latin typeface="Times New Roman" charset="0"/>
              </a:rPr>
              <a:t>&gt;3 – 0.6% (1/166) </a:t>
            </a:r>
          </a:p>
          <a:p>
            <a:pPr eaLnBrk="1" hangingPunct="1"/>
            <a:endParaRPr lang="nb-NO" altLang="nb-NO" dirty="0">
              <a:latin typeface="Times New Roman" charset="0"/>
            </a:endParaRPr>
          </a:p>
          <a:p>
            <a:pPr eaLnBrk="1" hangingPunct="1"/>
            <a:endParaRPr lang="nb-NO" altLang="nb-NO" dirty="0">
              <a:latin typeface="Times New Roman" charset="0"/>
            </a:endParaRPr>
          </a:p>
          <a:p>
            <a:pPr eaLnBrk="1" hangingPunct="1"/>
            <a:endParaRPr lang="nb-NO" altLang="nb-NO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830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865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>
              <a:latin typeface="Times New Roman" charset="0"/>
            </a:endParaRPr>
          </a:p>
        </p:txBody>
      </p:sp>
      <p:sp>
        <p:nvSpPr>
          <p:cNvPr id="19866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370A59-D930-4107-ABFD-585E8DE5495D}" type="slidenum">
              <a:rPr lang="nb-NO" altLang="nb-NO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47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360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nb-NO">
              <a:latin typeface="Times New Roman" charset="0"/>
            </a:endParaRPr>
          </a:p>
        </p:txBody>
      </p:sp>
      <p:sp>
        <p:nvSpPr>
          <p:cNvPr id="199684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456DBF-E4A8-42E6-BC73-1ED788EAA8B4}" type="slidenum">
              <a:rPr lang="nb-NO" altLang="nb-NO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49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61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Plassholder for lysbild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461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Hindre lidelse blant leger. Leger søker ikke hjelp, spesielt de med psykiske vansker. Legers helse har betydning for pasientene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Rosvold –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Hazardous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heroes</a:t>
            </a:r>
            <a:endParaRPr lang="nb-NO" altLang="nb-NO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Kivimäki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compared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to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nurses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50%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sickleave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. Health problems and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poor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teamwork for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doctors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. High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threshold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Aasland – Norwegian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doctors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1/3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compared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w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nurses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and gen pop and 1/5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disability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pensions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Tyssen –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review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seldom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take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sick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leave</a:t>
            </a:r>
            <a:endParaRPr lang="nb-NO" altLang="nb-NO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Bracewell –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Clinical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staff.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Doctors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more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presenteeism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than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any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other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group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. Not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unwell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enough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, not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good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for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others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Davidson – 87%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no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help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seeking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for mental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distress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(90%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among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GPs)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Tyssen – mental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health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problems in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need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treatment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increased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(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11 to 17% in 4 yrs),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but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increase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help-seeking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b-NO" altLang="nb-NO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Frank – Legens egne helserelatert atferd øker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chansen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for at pasienten har pos helserelatert atferd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Firth-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Cozens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Depression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doctors</a:t>
            </a:r>
            <a:endParaRPr lang="nb-NO" altLang="nb-NO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West – residents 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burn-out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ass. m manglende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empati,self-perceived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medical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errors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Sirkelforløp?</a:t>
            </a:r>
            <a:b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Independant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distress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(BO and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depression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 and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fatigue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medical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errors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Fahrenkopf</a:t>
            </a: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– objektiv – mer medikamentfeil hos deprimerte </a:t>
            </a:r>
          </a:p>
          <a:p>
            <a:pPr eaLnBrk="1" hangingPunct="1"/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Rawson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– viser at leger med forstyrrende eller nedbrytende atferd gir lavere pasient tilfredshet, flere uønskede hendelser, økt personell omsetning, høyere behandlingskostnader og dårlig opplæring av assistentleger 400 senger &gt;1 million dollar</a:t>
            </a:r>
          </a:p>
          <a:p>
            <a:pPr eaLnBrk="1" hangingPunct="1"/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Wallace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–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physician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wellness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, a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missing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quality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indicator</a:t>
            </a:r>
            <a:endParaRPr lang="nb-NO" alt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Calibri" panose="020F0502020204030204" pitchFamily="34" charset="0"/>
              </a:rPr>
              <a:t>Angerer – </a:t>
            </a:r>
            <a:r>
              <a:rPr lang="nb-NO" altLang="nb-NO" dirty="0" err="1">
                <a:solidFill>
                  <a:srgbClr val="000000"/>
                </a:solidFill>
                <a:latin typeface="Calibri" panose="020F0502020204030204" pitchFamily="34" charset="0"/>
              </a:rPr>
              <a:t>review</a:t>
            </a:r>
            <a:endParaRPr lang="nb-NO" altLang="nb-NO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nb-NO" altLang="nb-NO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nb-NO" altLang="nb-NO" dirty="0">
              <a:latin typeface="Times New Roman" panose="02020603050405020304" pitchFamily="18" charset="0"/>
            </a:endParaRPr>
          </a:p>
        </p:txBody>
      </p:sp>
      <p:sp>
        <p:nvSpPr>
          <p:cNvPr id="32461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58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6703A8-B375-4845-BE07-CAFA96E1FAE9}" type="slidenum">
              <a:rPr lang="nb-NO" altLang="nb-NO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400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Plassholder for lysbild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OBS! MISNØYE _ flere henvisninger, flere medikament forskrivninger??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Hindre lidelse blant leger. Leger søker ikke hjelp, spesielt de med psykiske vansker. Legers helse har betydning for pasientene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Rosvold –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Hazardous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heroes</a:t>
            </a:r>
            <a:endParaRPr lang="nb-NO" alt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Kivimäki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–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compared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to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nurses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50%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of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sickleave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. Health problems and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poor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teamwork for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doctors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. High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threshold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Aasland – Norwegian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doctors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1/3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compared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w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nurses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and gen pop and 1/5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of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disability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pensions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Tyssen –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review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–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seldom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take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sick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leave</a:t>
            </a:r>
            <a:endParaRPr lang="nb-NO" alt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Bracewell –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Clinical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staff.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Doctors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more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presenteeism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than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any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other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group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. Not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unwell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enough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, not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good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for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others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Davidson – 87%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no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help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seeking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for mental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distress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(90%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among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GPs)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Tyssen – mental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health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problems in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need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of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treatment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increased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to 17% in 4 yrs),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help-seeking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b-NO" alt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Frank – Legens egne helserelatert atferd øker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chansen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for at pasienten har pos helserelatert atferd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Firth-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Cozens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–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Depression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in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doctors</a:t>
            </a:r>
            <a:endParaRPr lang="nb-NO" alt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Impaired</a:t>
            </a:r>
            <a:r>
              <a:rPr lang="nb-NO" altLang="nb-NO" sz="2400" b="1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nb-NO" altLang="nb-NO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Disruptive</a:t>
            </a:r>
            <a:r>
              <a:rPr lang="nb-NO" altLang="nb-NO" sz="2400" b="1" dirty="0">
                <a:solidFill>
                  <a:srgbClr val="000000"/>
                </a:solidFill>
                <a:latin typeface="Arial" panose="020B0604020202020204" pitchFamily="34" charset="0"/>
              </a:rPr>
              <a:t>, 15%</a:t>
            </a:r>
            <a:endParaRPr lang="nb-NO" altLang="nb-NO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 – residents 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burn-out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ass. m manglende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empati,self-perceived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errors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Sirkelforløp?</a:t>
            </a:r>
            <a:b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Independant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distress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(BO and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depression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fatigue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errors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Fahrenkopf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objektiv – mer medikamentfeil hos deprimerte 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Rawson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– viser at leger med forstyrrende eller nedbrytende atferd gir lavere pasient tilfredshet, flere uønskede hendelser, økt personell omsetning, høyere behandlingskostnader og dårlig opplæring av assistentleger 400 senger &gt;1 million dollar</a:t>
            </a:r>
          </a:p>
          <a:p>
            <a:pPr eaLnBrk="1" hangingPunct="1">
              <a:spcBef>
                <a:spcPct val="0"/>
              </a:spcBef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358 (40%) doctors returned questionnaires. More participants believed it was acceptable to self-treat acute conditions (315/351; 90%) than to self-treat chronic conditions (88/350; 25%). Nine per cent (30/351) of participants believed it was acceptable to self-prescribe psychotropic medication. A greater proportion of GPs (206/230; 90%) than specialists (101/121; 83%) believed doctors are reluctant to attend another doctor, especially if the problem is psychological. Women and GPs were significantly less likely to report that it was easy to find a satisfactory treating doctor (women, 58/140 [41%]; men, 128/211 [61%]; GPs, 106/231 [46%]; specialists, 80/120 [67%]). Being a specialist was predictive of seeking appropriate healthcare for all three vignettes</a:t>
            </a:r>
            <a:endParaRPr lang="nb-NO" alt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nb-NO" altLang="nb-NO" dirty="0">
              <a:latin typeface="Times New Roman" panose="02020603050405020304" pitchFamily="18" charset="0"/>
            </a:endParaRPr>
          </a:p>
        </p:txBody>
      </p:sp>
      <p:sp>
        <p:nvSpPr>
          <p:cNvPr id="32666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05308F-4296-480E-AA07-44E7F769F2C4}" type="slidenum">
              <a:rPr lang="nb-NO" altLang="nb-NO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28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Plassholder for lysbilde 1">
            <a:extLst>
              <a:ext uri="{FF2B5EF4-FFF2-40B4-BE49-F238E27FC236}">
                <a16:creationId xmlns:a16="http://schemas.microsoft.com/office/drawing/2014/main" id="{6B45F098-7461-4C17-8912-E3C7AF15B9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5219" name="Plassholder for notater 2">
            <a:extLst>
              <a:ext uri="{FF2B5EF4-FFF2-40B4-BE49-F238E27FC236}">
                <a16:creationId xmlns:a16="http://schemas.microsoft.com/office/drawing/2014/main" id="{74F08222-5A60-4E20-BC78-139E79D84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SMR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Standardised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Mortality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Rate</a:t>
            </a:r>
          </a:p>
          <a:p>
            <a: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  <a:t>Duarte: Of 7877 search results, 32 articles were included in the systematic review and 9</a:t>
            </a:r>
            <a:b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</a:br>
            <a: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  <a:t>articles and data sets in the meta-analysis. Meta-analysis showed a significantly higher suicide</a:t>
            </a:r>
            <a:b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</a:br>
            <a: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  <a:t>SMR in female physicians compared with women in general (1.46 [95% CI, 1.02-1.91]) and a</a:t>
            </a:r>
            <a:b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</a:br>
            <a: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  <a:t>significantly lower suicide SMR in male physicians compared with men in general (0.67 [95%</a:t>
            </a:r>
            <a:b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</a:br>
            <a: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  <a:t>CI, 0.55-0.79]). Male and female physician SMRs significantly decreased after 1980 vs before</a:t>
            </a:r>
            <a:b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</a:br>
            <a: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  <a:t>1980 (male physicians: SMR, -0.84 [95% CI, -1.26 to -0.42]; </a:t>
            </a:r>
            <a:r>
              <a:rPr lang="en-US" sz="1200" b="0" i="1" dirty="0">
                <a:solidFill>
                  <a:srgbClr val="242021"/>
                </a:solidFill>
                <a:effectLst/>
                <a:latin typeface="GuardianSans-RegularIt"/>
              </a:rPr>
              <a:t>P </a:t>
            </a:r>
            <a: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  <a:t>&lt; .001; female physicians:</a:t>
            </a:r>
            <a:b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</a:br>
            <a: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  <a:t>SMR, -1.96 [95% CI, -3.09 to -0.84]; </a:t>
            </a:r>
            <a:r>
              <a:rPr lang="en-US" sz="1200" b="0" i="1" dirty="0">
                <a:solidFill>
                  <a:srgbClr val="242021"/>
                </a:solidFill>
                <a:effectLst/>
                <a:latin typeface="GuardianSans-RegularIt"/>
              </a:rPr>
              <a:t>P </a:t>
            </a:r>
            <a:r>
              <a:rPr lang="en-US" sz="1200" b="0" i="0" dirty="0">
                <a:solidFill>
                  <a:srgbClr val="242021"/>
                </a:solidFill>
                <a:effectLst/>
                <a:latin typeface="GuardianSansGR-Regular"/>
              </a:rPr>
              <a:t>= .002). </a:t>
            </a:r>
            <a:br>
              <a:rPr lang="en-US" dirty="0"/>
            </a:br>
            <a:endParaRPr lang="nb-NO" alt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PMR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physician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suicide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Proportionate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Mortality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Rate</a:t>
            </a:r>
          </a:p>
          <a:p>
            <a:endParaRPr lang="en-US" sz="1200" b="0" i="0" dirty="0">
              <a:solidFill>
                <a:srgbClr val="242021"/>
              </a:solidFill>
              <a:effectLst/>
              <a:latin typeface="GuardianSansGR-Regular"/>
            </a:endParaRPr>
          </a:p>
          <a:p>
            <a:br>
              <a:rPr lang="en-US" dirty="0"/>
            </a:br>
            <a:endParaRPr lang="nb-NO" alt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nb-NO" alt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SAMTIDIG TILFREDSHET OG STRESS </a:t>
            </a:r>
            <a:b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Færre timer enn i andre land, Mannlige 47-48, kvinner 43-45 – 90 og 96% som jobber heltid, – flere enn i Norge , &gt;1/3 av Ol &gt;48 timer i uken, LIS og kvinnelige ol mer tilstedevakt; Ol, 19% LIS, </a:t>
            </a:r>
          </a:p>
          <a:p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Uakseptabelt arbeidspress ofte/nokså ofte 32% kvinnelige ol 38%, mannlige ol 29%, LIS 19%</a:t>
            </a:r>
          </a:p>
          <a:p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svært stressende med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omorg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 42% Kvinnelige ol mer 49% mot 39% LIS 41%</a:t>
            </a:r>
          </a:p>
          <a:p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Legejobb – privatliv: Mannlige = kvinnelige. Livsstil LIS – jobb Velferdsordninger – deltid i perioder? Legeforeningen – tariffer, lønn, arbeidstid. Faste stillinger!</a:t>
            </a:r>
          </a:p>
          <a:p>
            <a:endParaRPr lang="nb-NO" alt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nb-NO" alt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Arbeidspress ofte/nokså ofte kvinnelige ol 38%, mannlige ol 29%, LIS 19%</a:t>
            </a:r>
          </a:p>
          <a:p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Kvinnelige ol mer svært stressende med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omorg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49% mot 39% LIS 41%</a:t>
            </a:r>
          </a:p>
          <a:p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Legejobb – privatliv: Mannlige =kvinnelige. Legeforeningen – tariffer, lønn, arbeidstid. Velferdsordninger – deltid i perioder?</a:t>
            </a:r>
          </a:p>
          <a:p>
            <a:endParaRPr lang="nb-NO" alt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nb-NO" alt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Arbeidspress ofte/nokså ofte kvinnelige ol 38%, mannlige ol 29%, LIS 19%</a:t>
            </a:r>
          </a:p>
          <a:p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Kvinnelige ol mer svært stressende med </a:t>
            </a:r>
            <a:r>
              <a:rPr lang="nb-NO" altLang="nb-NO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omorg</a:t>
            </a:r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 49% mot 39% LIS 41%</a:t>
            </a:r>
          </a:p>
          <a:p>
            <a:r>
              <a:rPr lang="nb-NO" altLang="nb-NO" dirty="0">
                <a:solidFill>
                  <a:srgbClr val="000000"/>
                </a:solidFill>
                <a:latin typeface="Times New Roman" panose="02020603050405020304" pitchFamily="18" charset="0"/>
              </a:rPr>
              <a:t>Legejobb – privatliv: Mannlige =kvinnelige. Legeforeningen – tariffer, lønn, arbeidstid. Velferdsordninger – deltid i perioder?</a:t>
            </a:r>
          </a:p>
          <a:p>
            <a:endParaRPr lang="nb-NO" alt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nb-NO" altLang="nb-NO" dirty="0">
              <a:latin typeface="Times New Roman" panose="02020603050405020304" pitchFamily="18" charset="0"/>
            </a:endParaRPr>
          </a:p>
        </p:txBody>
      </p:sp>
      <p:sp>
        <p:nvSpPr>
          <p:cNvPr id="265220" name="Plassholder for lysbildenummer 3">
            <a:extLst>
              <a:ext uri="{FF2B5EF4-FFF2-40B4-BE49-F238E27FC236}">
                <a16:creationId xmlns:a16="http://schemas.microsoft.com/office/drawing/2014/main" id="{9E8225DB-D196-45A0-8075-AF4DDD64F7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F04F75-A7DE-42E4-8635-A631032C5DC5}" type="slidenum">
              <a:rPr lang="nb-NO" altLang="nb-NO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78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ext Box 1">
            <a:extLst>
              <a:ext uri="{FF2B5EF4-FFF2-40B4-BE49-F238E27FC236}">
                <a16:creationId xmlns:a16="http://schemas.microsoft.com/office/drawing/2014/main" id="{565FD06A-2EEF-4B67-9404-B8FFDB853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771" y="1092619"/>
            <a:ext cx="4469216" cy="374317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1" tIns="45716" rIns="91431" bIns="45716" anchor="ctr"/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457155" hangingPunct="0">
              <a:lnSpc>
                <a:spcPct val="93000"/>
              </a:lnSpc>
              <a:buClr>
                <a:srgbClr val="000000"/>
              </a:buClr>
              <a:buSzPct val="45000"/>
              <a:defRPr/>
            </a:pPr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267267" name="Text Box 2">
            <a:extLst>
              <a:ext uri="{FF2B5EF4-FFF2-40B4-BE49-F238E27FC236}">
                <a16:creationId xmlns:a16="http://schemas.microsoft.com/office/drawing/2014/main" id="{22D79618-EA5D-4723-997A-3BE508287E10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>
          <a:xfrm>
            <a:off x="1153197" y="5197699"/>
            <a:ext cx="5258082" cy="41533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17" indent="-85717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723827" algn="l"/>
                <a:tab pos="1447655" algn="l"/>
                <a:tab pos="2171483" algn="l"/>
                <a:tab pos="2895311" algn="l"/>
                <a:tab pos="3619138" algn="l"/>
                <a:tab pos="4342965" algn="l"/>
                <a:tab pos="5066794" algn="l"/>
              </a:tabLst>
            </a:pP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Tre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poenger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:</a:t>
            </a:r>
            <a:br>
              <a:rPr lang="en-GB" altLang="nb-NO" dirty="0">
                <a:latin typeface="Arial" panose="020B0604020202020204" pitchFamily="34" charset="0"/>
                <a:cs typeface="msgothic" charset="0"/>
              </a:rPr>
            </a:b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Leger har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høy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jobbtilfredshet</a:t>
            </a:r>
            <a:br>
              <a:rPr lang="en-GB" altLang="nb-NO" dirty="0">
                <a:latin typeface="Arial" panose="020B0604020202020204" pitchFamily="34" charset="0"/>
                <a:cs typeface="msgothic" charset="0"/>
              </a:rPr>
            </a:b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Privatpraktiseriende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spes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: ligger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høyest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 –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Sykehusleger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lavest</a:t>
            </a:r>
            <a:br>
              <a:rPr lang="en-GB" altLang="nb-NO" dirty="0">
                <a:latin typeface="Arial" panose="020B0604020202020204" pitchFamily="34" charset="0"/>
                <a:cs typeface="msgothic" charset="0"/>
              </a:rPr>
            </a:b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Fastleger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 –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endrer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 seg</a:t>
            </a:r>
          </a:p>
          <a:p>
            <a:pPr marL="85717" indent="-85717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723827" algn="l"/>
                <a:tab pos="1447655" algn="l"/>
                <a:tab pos="2171483" algn="l"/>
                <a:tab pos="2895311" algn="l"/>
                <a:tab pos="3619138" algn="l"/>
                <a:tab pos="4342965" algn="l"/>
                <a:tab pos="5066794" algn="l"/>
              </a:tabLst>
            </a:pPr>
            <a:endParaRPr lang="en-GB" altLang="nb-NO" dirty="0">
              <a:latin typeface="Arial" panose="020B0604020202020204" pitchFamily="34" charset="0"/>
              <a:cs typeface="msgothic" charset="0"/>
            </a:endParaRPr>
          </a:p>
          <a:p>
            <a:pPr marL="85717" indent="-85717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723827" algn="l"/>
                <a:tab pos="1447655" algn="l"/>
                <a:tab pos="2171483" algn="l"/>
                <a:tab pos="2895311" algn="l"/>
                <a:tab pos="3619138" algn="l"/>
                <a:tab pos="4342965" algn="l"/>
                <a:tab pos="5066794" algn="l"/>
              </a:tabLst>
            </a:pP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(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ikke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publiserte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 data)</a:t>
            </a:r>
          </a:p>
          <a:p>
            <a:pPr marL="85717" indent="-85717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723827" algn="l"/>
                <a:tab pos="1447655" algn="l"/>
                <a:tab pos="2171483" algn="l"/>
                <a:tab pos="2895311" algn="l"/>
                <a:tab pos="3619138" algn="l"/>
                <a:tab pos="4342965" algn="l"/>
                <a:tab pos="5066794" algn="l"/>
              </a:tabLst>
            </a:pPr>
            <a:endParaRPr lang="en-GB" altLang="nb-NO" dirty="0">
              <a:latin typeface="Arial" panose="020B0604020202020204" pitchFamily="34" charset="0"/>
              <a:cs typeface="msgothic" charset="0"/>
            </a:endParaRPr>
          </a:p>
          <a:p>
            <a:pPr marL="85717" indent="-85717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723827" algn="l"/>
                <a:tab pos="1447655" algn="l"/>
                <a:tab pos="2171483" algn="l"/>
                <a:tab pos="2895311" algn="l"/>
                <a:tab pos="3619138" algn="l"/>
                <a:tab pos="4342965" algn="l"/>
                <a:tab pos="5066794" algn="l"/>
              </a:tabLst>
            </a:pP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Variasjon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,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kolleger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,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mulighet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 å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bruke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 sine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evner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, samlet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jobbtilfredshet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 (ned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fastleger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 2018)</a:t>
            </a:r>
          </a:p>
          <a:p>
            <a:pPr marL="85717" indent="-85717" eaLnBrk="1">
              <a:lnSpc>
                <a:spcPct val="93000"/>
              </a:lnSpc>
              <a:spcBef>
                <a:spcPct val="0"/>
              </a:spcBef>
              <a:buSzPct val="45000"/>
              <a:tabLst>
                <a:tab pos="723827" algn="l"/>
                <a:tab pos="1447655" algn="l"/>
                <a:tab pos="2171483" algn="l"/>
                <a:tab pos="2895311" algn="l"/>
                <a:tab pos="3619138" algn="l"/>
                <a:tab pos="4342965" algn="l"/>
                <a:tab pos="5066794" algn="l"/>
              </a:tabLst>
            </a:pP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Ansvarsmengde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,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arbeidstid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,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samlet</a:t>
            </a:r>
            <a:r>
              <a:rPr lang="en-GB" altLang="nb-NO" dirty="0">
                <a:latin typeface="Arial" panose="020B0604020202020204" pitchFamily="34" charset="0"/>
                <a:cs typeface="msgothic" charset="0"/>
              </a:rPr>
              <a:t> </a:t>
            </a:r>
            <a:r>
              <a:rPr lang="en-GB" altLang="nb-NO" dirty="0" err="1">
                <a:latin typeface="Arial" panose="020B0604020202020204" pitchFamily="34" charset="0"/>
                <a:cs typeface="msgothic" charset="0"/>
              </a:rPr>
              <a:t>jobbtilfredshet</a:t>
            </a:r>
            <a:endParaRPr lang="en-GB" altLang="nb-NO" dirty="0">
              <a:latin typeface="Arial" panose="020B0604020202020204" pitchFamily="34" charset="0"/>
              <a:cs typeface="ms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492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D2622-794D-448E-86A5-FCCF762A9A0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833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FE6E0B-0C82-4A9B-B29F-D5A2B000883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001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>
            <a:extLst>
              <a:ext uri="{FF2B5EF4-FFF2-40B4-BE49-F238E27FC236}">
                <a16:creationId xmlns:a16="http://schemas.microsoft.com/office/drawing/2014/main" id="{8B15B70A-E2B2-4A8F-8C3C-69BB45ADB1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3525" cy="3721100"/>
          </a:xfrm>
          <a:ln/>
        </p:spPr>
      </p:sp>
      <p:sp>
        <p:nvSpPr>
          <p:cNvPr id="285699" name="Rectangle 3">
            <a:extLst>
              <a:ext uri="{FF2B5EF4-FFF2-40B4-BE49-F238E27FC236}">
                <a16:creationId xmlns:a16="http://schemas.microsoft.com/office/drawing/2014/main" id="{5FD8E555-C089-43A9-B435-52C9BDE67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sz="900" i="1" dirty="0" err="1">
                <a:latin typeface="Times New Roman" panose="02020603050405020304" pitchFamily="18" charset="0"/>
              </a:rPr>
              <a:t>Freudenberger</a:t>
            </a:r>
            <a:r>
              <a:rPr lang="nb-NO" altLang="nb-NO" sz="900" i="1" dirty="0">
                <a:latin typeface="Times New Roman" panose="02020603050405020304" pitchFamily="18" charset="0"/>
              </a:rPr>
              <a:t> 	– </a:t>
            </a:r>
            <a:r>
              <a:rPr lang="nb-NO" altLang="nb-NO" sz="900" i="1" dirty="0" err="1">
                <a:latin typeface="Times New Roman" panose="02020603050405020304" pitchFamily="18" charset="0"/>
              </a:rPr>
              <a:t>free</a:t>
            </a:r>
            <a:r>
              <a:rPr lang="nb-NO" altLang="nb-NO" sz="900" i="1" dirty="0">
                <a:latin typeface="Times New Roman" panose="02020603050405020304" pitchFamily="18" charset="0"/>
              </a:rPr>
              <a:t> </a:t>
            </a:r>
            <a:r>
              <a:rPr lang="nb-NO" altLang="nb-NO" sz="900" i="1" dirty="0" err="1">
                <a:latin typeface="Times New Roman" panose="02020603050405020304" pitchFamily="18" charset="0"/>
              </a:rPr>
              <a:t>clinic</a:t>
            </a:r>
            <a:r>
              <a:rPr lang="nb-NO" altLang="nb-NO" sz="900" i="1" dirty="0">
                <a:latin typeface="Times New Roman" panose="02020603050405020304" pitchFamily="18" charset="0"/>
              </a:rPr>
              <a:t> bevegelsen –74</a:t>
            </a:r>
            <a:br>
              <a:rPr lang="nb-NO" altLang="nb-NO" sz="900" i="1" dirty="0">
                <a:latin typeface="Times New Roman" panose="02020603050405020304" pitchFamily="18" charset="0"/>
              </a:rPr>
            </a:br>
            <a:r>
              <a:rPr lang="nb-NO" altLang="nb-NO" sz="900" i="1" dirty="0">
                <a:latin typeface="Times New Roman" panose="02020603050405020304" pitchFamily="18" charset="0"/>
              </a:rPr>
              <a:t>                           (New York)</a:t>
            </a:r>
            <a:br>
              <a:rPr lang="nb-NO" altLang="nb-NO" sz="900" i="1" dirty="0">
                <a:latin typeface="Times New Roman" panose="02020603050405020304" pitchFamily="18" charset="0"/>
              </a:rPr>
            </a:br>
            <a:r>
              <a:rPr lang="nb-NO" altLang="nb-NO" sz="900" i="1" dirty="0">
                <a:latin typeface="Times New Roman" panose="02020603050405020304" pitchFamily="18" charset="0"/>
              </a:rPr>
              <a:t>Lyset – Utbrenthet ikke uopprettelig. </a:t>
            </a:r>
            <a:r>
              <a:rPr lang="nb-NO" altLang="nb-NO" sz="900" i="1" dirty="0" err="1">
                <a:latin typeface="Times New Roman" panose="02020603050405020304" pitchFamily="18" charset="0"/>
              </a:rPr>
              <a:t>Uttappet</a:t>
            </a:r>
            <a:r>
              <a:rPr lang="nb-NO" altLang="nb-NO" sz="900" i="1" dirty="0">
                <a:latin typeface="Times New Roman" panose="02020603050405020304" pitchFamily="18" charset="0"/>
              </a:rPr>
              <a:t>, utladet</a:t>
            </a:r>
          </a:p>
          <a:p>
            <a:endParaRPr lang="nb-NO" altLang="nb-NO" sz="900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243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B TITTEL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973931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3568" y="2715766"/>
            <a:ext cx="7776864" cy="79208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64351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B TITTEL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634726"/>
          </a:xfrm>
        </p:spPr>
        <p:txBody>
          <a:bodyPr anchor="t">
            <a:normAutofit/>
          </a:bodyPr>
          <a:lstStyle>
            <a:lvl1pPr algn="l">
              <a:defRPr sz="3200" b="0" cap="all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787773"/>
            <a:ext cx="7772400" cy="51740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1519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B OVERSKRIF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2400"/>
            </a:lvl1pPr>
            <a:lvl2pPr marL="742950" indent="-285750">
              <a:buFont typeface="Arial" panose="020B0604020202020204" pitchFamily="34" charset="0"/>
              <a:buChar char="•"/>
              <a:defRPr sz="2000"/>
            </a:lvl2pPr>
            <a:lvl3pPr marL="1200150" indent="-285750">
              <a:buFont typeface="Arial" panose="020B0604020202020204" pitchFamily="34" charset="0"/>
              <a:buChar char="•"/>
              <a:defRPr sz="1800"/>
            </a:lvl3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1403722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MB BARE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2960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B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0519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2CE628-E31C-40B6-9BCA-1B2C0E937744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500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B TITTELSI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13" y="421316"/>
            <a:ext cx="3345631" cy="81189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2427735"/>
            <a:ext cx="7772400" cy="576064"/>
          </a:xfrm>
        </p:spPr>
        <p:txBody>
          <a:bodyPr anchor="t">
            <a:noAutofit/>
          </a:bodyPr>
          <a:lstStyle>
            <a:lvl1pPr algn="l">
              <a:defRPr sz="3000" b="0" cap="none" baseline="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3135087"/>
            <a:ext cx="7772400" cy="300761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accent2">
                    <a:lumMod val="50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grpSp>
        <p:nvGrpSpPr>
          <p:cNvPr id="10" name="Gruppe 9"/>
          <p:cNvGrpSpPr/>
          <p:nvPr userDrawn="1"/>
        </p:nvGrpSpPr>
        <p:grpSpPr>
          <a:xfrm>
            <a:off x="7092280" y="4299942"/>
            <a:ext cx="2016224" cy="792088"/>
            <a:chOff x="7092280" y="4299942"/>
            <a:chExt cx="2016224" cy="792088"/>
          </a:xfrm>
        </p:grpSpPr>
        <p:sp>
          <p:nvSpPr>
            <p:cNvPr id="5" name="Rektangel 4"/>
            <p:cNvSpPr/>
            <p:nvPr userDrawn="1"/>
          </p:nvSpPr>
          <p:spPr>
            <a:xfrm>
              <a:off x="7092280" y="4299942"/>
              <a:ext cx="2016224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/>
              <a:endParaRPr lang="nb-NO" sz="1350">
                <a:solidFill>
                  <a:prstClr val="white"/>
                </a:solidFill>
              </a:endParaRPr>
            </a:p>
          </p:txBody>
        </p:sp>
        <p:sp>
          <p:nvSpPr>
            <p:cNvPr id="9" name="TekstSylinder 8"/>
            <p:cNvSpPr txBox="1"/>
            <p:nvPr userDrawn="1"/>
          </p:nvSpPr>
          <p:spPr>
            <a:xfrm>
              <a:off x="7308304" y="4731990"/>
              <a:ext cx="165936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784"/>
              <a:r>
                <a:rPr lang="nb-NO" sz="900" dirty="0">
                  <a:solidFill>
                    <a:srgbClr val="0096B0"/>
                  </a:solidFill>
                </a:rPr>
                <a:t>www.kildehuset.no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749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/>
          <p:cNvGrpSpPr/>
          <p:nvPr userDrawn="1"/>
        </p:nvGrpSpPr>
        <p:grpSpPr>
          <a:xfrm>
            <a:off x="-6232" y="4609354"/>
            <a:ext cx="9150232" cy="470563"/>
            <a:chOff x="-6232" y="4609354"/>
            <a:chExt cx="9150232" cy="470563"/>
          </a:xfrm>
        </p:grpSpPr>
        <p:pic>
          <p:nvPicPr>
            <p:cNvPr id="4" name="Bilde 3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32" y="4776677"/>
              <a:ext cx="9150232" cy="236600"/>
            </a:xfrm>
            <a:prstGeom prst="rect">
              <a:avLst/>
            </a:prstGeom>
          </p:spPr>
        </p:pic>
        <p:sp>
          <p:nvSpPr>
            <p:cNvPr id="10" name="TekstSylinder 9"/>
            <p:cNvSpPr txBox="1"/>
            <p:nvPr/>
          </p:nvSpPr>
          <p:spPr>
            <a:xfrm>
              <a:off x="349468" y="4752118"/>
              <a:ext cx="17742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200" dirty="0">
                  <a:solidFill>
                    <a:schemeClr val="bg1"/>
                  </a:solidFill>
                  <a:latin typeface="Calibri" panose="020F0502020204030204" pitchFamily="34" charset="0"/>
                </a:rPr>
                <a:t>www.modum-bad.no</a:t>
              </a:r>
            </a:p>
          </p:txBody>
        </p:sp>
        <p:pic>
          <p:nvPicPr>
            <p:cNvPr id="11" name="Bilde 10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1055" y="4609354"/>
              <a:ext cx="1640937" cy="470563"/>
            </a:xfrm>
            <a:prstGeom prst="rect">
              <a:avLst/>
            </a:prstGeom>
          </p:spPr>
        </p:pic>
      </p:grpSp>
      <p:sp>
        <p:nvSpPr>
          <p:cNvPr id="2" name="Plassholder for tittel 1"/>
          <p:cNvSpPr>
            <a:spLocks noGrp="1"/>
          </p:cNvSpPr>
          <p:nvPr userDrawn="1"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 userDrawn="1"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58469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5" r:id="rId5"/>
    <p:sldLayoutId id="2147483656" r:id="rId6"/>
    <p:sldLayoutId id="2147483669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s.shaygani@trasoppklinikken.no" TargetMode="External"/><Relationship Id="rId2" Type="http://schemas.openxmlformats.org/officeDocument/2006/relationships/hyperlink" Target="mailto:a.gaasland@trasoppklinikken.no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wmf"/><Relationship Id="rId4" Type="http://schemas.openxmlformats.org/officeDocument/2006/relationships/image" Target="../media/image4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wmf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39311" y="1275606"/>
            <a:ext cx="6451662" cy="1134126"/>
          </a:xfrm>
        </p:spPr>
        <p:txBody>
          <a:bodyPr>
            <a:noAutofit/>
          </a:bodyPr>
          <a:lstStyle/>
          <a:p>
            <a:pPr>
              <a:tabLst>
                <a:tab pos="0" algn="l"/>
                <a:tab pos="251810" algn="l"/>
                <a:tab pos="504515" algn="l"/>
                <a:tab pos="757219" algn="l"/>
                <a:tab pos="1009923" algn="l"/>
                <a:tab pos="1262627" algn="l"/>
                <a:tab pos="1515331" algn="l"/>
                <a:tab pos="1768034" algn="l"/>
                <a:tab pos="2020739" algn="l"/>
                <a:tab pos="2273442" algn="l"/>
                <a:tab pos="2526146" algn="l"/>
                <a:tab pos="2778849" algn="l"/>
                <a:tab pos="3031553" algn="l"/>
                <a:tab pos="3284257" algn="l"/>
                <a:tab pos="3536961" algn="l"/>
                <a:tab pos="3789665" algn="l"/>
                <a:tab pos="4042370" algn="l"/>
                <a:tab pos="4295072" algn="l"/>
                <a:tab pos="4547777" algn="l"/>
                <a:tab pos="4800480" algn="l"/>
                <a:tab pos="5053184" algn="l"/>
              </a:tabLst>
              <a:defRPr/>
            </a:pPr>
            <a:r>
              <a:rPr lang="nb-NO" altLang="en-US" sz="2100" b="1" dirty="0" err="1"/>
              <a:t>Legeliv</a:t>
            </a:r>
            <a:r>
              <a:rPr lang="nb-NO" altLang="en-US" sz="2100" b="1" dirty="0"/>
              <a:t> og legehelse-</a:t>
            </a:r>
            <a:br>
              <a:rPr lang="nb-NO" altLang="en-US" sz="2100" b="1" dirty="0"/>
            </a:br>
            <a:r>
              <a:rPr lang="nb-NO" altLang="en-US" sz="2100" b="1" dirty="0"/>
              <a:t>ressurser og utfordringer</a:t>
            </a:r>
            <a:br>
              <a:rPr lang="nb-NO" altLang="en-US" sz="2100" b="1" dirty="0"/>
            </a:br>
            <a:r>
              <a:rPr lang="nb-NO" altLang="en-US" sz="2100" b="1" dirty="0"/>
              <a:t>Årsmøte PSL 19.8.21</a:t>
            </a:r>
            <a:br>
              <a:rPr lang="nb-NO" altLang="en-US" sz="2100" b="1" dirty="0"/>
            </a:br>
            <a:br>
              <a:rPr lang="nb-NO" altLang="en-US" sz="2100" b="1" dirty="0"/>
            </a:br>
            <a:endParaRPr lang="nb-NO" altLang="en-US" sz="2100" b="1" dirty="0">
              <a:solidFill>
                <a:schemeClr val="tx2">
                  <a:lumMod val="75000"/>
                </a:schemeClr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073012" y="2733440"/>
            <a:ext cx="6231341" cy="1008112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nb-NO" sz="4125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endParaRPr lang="nb-NO" sz="4125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endParaRPr lang="nb-NO" sz="4125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endParaRPr lang="nb-NO" sz="6000" dirty="0">
              <a:solidFill>
                <a:prstClr val="black"/>
              </a:solidFill>
              <a:cs typeface="Arial" charset="0"/>
            </a:endParaRPr>
          </a:p>
          <a:p>
            <a:pPr>
              <a:defRPr/>
            </a:pPr>
            <a:r>
              <a:rPr lang="nb-NO" sz="6000" dirty="0">
                <a:solidFill>
                  <a:prstClr val="black"/>
                </a:solidFill>
                <a:cs typeface="Arial" charset="0"/>
              </a:rPr>
              <a:t>Ingunn Amble, </a:t>
            </a:r>
          </a:p>
          <a:p>
            <a:pPr>
              <a:defRPr/>
            </a:pPr>
            <a:r>
              <a:rPr lang="nb-NO" sz="6000" dirty="0">
                <a:solidFill>
                  <a:prstClr val="black"/>
                </a:solidFill>
                <a:cs typeface="Arial" charset="0"/>
              </a:rPr>
              <a:t>Spes. i psykiatri, </a:t>
            </a:r>
            <a:r>
              <a:rPr lang="nb-NO" sz="6000" dirty="0" err="1">
                <a:solidFill>
                  <a:prstClr val="black"/>
                </a:solidFill>
                <a:cs typeface="Arial" charset="0"/>
              </a:rPr>
              <a:t>PhD</a:t>
            </a:r>
            <a:r>
              <a:rPr lang="nb-NO" sz="6000" dirty="0">
                <a:solidFill>
                  <a:prstClr val="black"/>
                </a:solidFill>
                <a:cs typeface="Arial" charset="0"/>
              </a:rPr>
              <a:t>		</a:t>
            </a:r>
          </a:p>
          <a:p>
            <a:pPr>
              <a:defRPr/>
            </a:pPr>
            <a:r>
              <a:rPr lang="nb-NO" sz="6000" dirty="0">
                <a:solidFill>
                  <a:prstClr val="black"/>
                </a:solidFill>
                <a:cs typeface="Arial" charset="0"/>
              </a:rPr>
              <a:t>		</a:t>
            </a:r>
          </a:p>
          <a:p>
            <a:pPr>
              <a:defRPr/>
            </a:pPr>
            <a:r>
              <a:rPr lang="nb-NO" sz="6000" dirty="0">
                <a:solidFill>
                  <a:prstClr val="black"/>
                </a:solidFill>
                <a:cs typeface="Arial" charset="0"/>
              </a:rPr>
              <a:t>Leder av Villa Sana 		</a:t>
            </a:r>
          </a:p>
          <a:p>
            <a:pPr>
              <a:defRPr/>
            </a:pPr>
            <a:r>
              <a:rPr lang="nb-NO" sz="6000" dirty="0">
                <a:solidFill>
                  <a:prstClr val="black"/>
                </a:solidFill>
                <a:cs typeface="Arial" charset="0"/>
              </a:rPr>
              <a:t>– seksjon arbeidshelse</a:t>
            </a:r>
            <a:r>
              <a:rPr lang="nb-NO" sz="4125" dirty="0">
                <a:solidFill>
                  <a:prstClr val="black"/>
                </a:solidFill>
                <a:cs typeface="Arial" charset="0"/>
              </a:rPr>
              <a:t>		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3"/>
          <a:srcRect t="1157"/>
          <a:stretch/>
        </p:blipFill>
        <p:spPr bwMode="auto">
          <a:xfrm>
            <a:off x="4788025" y="-56214"/>
            <a:ext cx="3212981" cy="465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740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9" t="38799" r="36278" b="6601"/>
          <a:stretch/>
        </p:blipFill>
        <p:spPr>
          <a:xfrm>
            <a:off x="5652120" y="699543"/>
            <a:ext cx="2214246" cy="252028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1777207" y="514877"/>
            <a:ext cx="31188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b="1" dirty="0"/>
              <a:t>Tuva Kolstad Hertzberg</a:t>
            </a:r>
          </a:p>
          <a:p>
            <a:r>
              <a:rPr lang="nb-NO" sz="1350" dirty="0"/>
              <a:t>Doktoravhandling – Disputas juni 2018 </a:t>
            </a:r>
            <a:endParaRPr lang="en-GB" sz="1350" dirty="0"/>
          </a:p>
        </p:txBody>
      </p:sp>
      <p:sp>
        <p:nvSpPr>
          <p:cNvPr id="6" name="TekstSylinder 5"/>
          <p:cNvSpPr txBox="1"/>
          <p:nvPr/>
        </p:nvSpPr>
        <p:spPr>
          <a:xfrm>
            <a:off x="5436096" y="3435847"/>
            <a:ext cx="243027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50" i="1" dirty="0"/>
              <a:t>« Norske leger går på akkord med egen helse for å innfri egne og andres forventninger. «</a:t>
            </a:r>
            <a:br>
              <a:rPr lang="nb-NO" sz="1350" i="1" dirty="0"/>
            </a:br>
            <a:r>
              <a:rPr lang="nb-NO" sz="1350" i="1" dirty="0"/>
              <a:t>              Tuva Kolstad Hertzberg</a:t>
            </a:r>
          </a:p>
          <a:p>
            <a:endParaRPr lang="en-GB" sz="1350" dirty="0"/>
          </a:p>
        </p:txBody>
      </p:sp>
      <p:pic>
        <p:nvPicPr>
          <p:cNvPr id="8" name="Bild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728295"/>
            <a:ext cx="4117727" cy="327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41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96CF1F1-7F00-44B7-9649-4BEC3F77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11510"/>
            <a:ext cx="8229600" cy="5156261"/>
          </a:xfrm>
        </p:spPr>
        <p:txBody>
          <a:bodyPr rtlCol="0">
            <a:normAutofit fontScale="47500" lnSpcReduction="20000"/>
          </a:bodyPr>
          <a:lstStyle/>
          <a:p>
            <a:pPr>
              <a:defRPr/>
            </a:pPr>
            <a:br>
              <a:rPr lang="en-US" sz="4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b-NO" sz="2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nb-NO" sz="25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nb-NO" sz="4425" dirty="0">
                <a:latin typeface="Arial" panose="020B0604020202020204" pitchFamily="34" charset="0"/>
                <a:cs typeface="Arial" panose="020B0604020202020204" pitchFamily="34" charset="0"/>
              </a:rPr>
              <a:t>Jeg vil ivareta min egen helse, </a:t>
            </a:r>
          </a:p>
          <a:p>
            <a:pPr algn="ctr">
              <a:defRPr/>
            </a:pPr>
            <a:r>
              <a:rPr lang="nb-NO" sz="4425" dirty="0">
                <a:latin typeface="Arial" panose="020B0604020202020204" pitchFamily="34" charset="0"/>
                <a:cs typeface="Arial" panose="020B0604020202020204" pitchFamily="34" charset="0"/>
              </a:rPr>
              <a:t>mitt velvære og mine evner, </a:t>
            </a:r>
          </a:p>
          <a:p>
            <a:pPr algn="ctr">
              <a:defRPr/>
            </a:pPr>
            <a:r>
              <a:rPr lang="nb-NO" sz="4425" dirty="0">
                <a:latin typeface="Arial" panose="020B0604020202020204" pitchFamily="34" charset="0"/>
                <a:cs typeface="Arial" panose="020B0604020202020204" pitchFamily="34" charset="0"/>
              </a:rPr>
              <a:t>for å kunne gi omsorg av den høyeste standard</a:t>
            </a:r>
            <a:br>
              <a:rPr lang="nb-NO" sz="4425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255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br>
              <a:rPr lang="nb-NO" sz="255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3375" spc="-28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Revisjon av </a:t>
            </a:r>
            <a:r>
              <a:rPr lang="nb-NO" sz="3375" spc="-28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Geneve</a:t>
            </a:r>
            <a:r>
              <a:rPr lang="nb-NO" sz="3375" spc="-28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-deklarasjonen, «Hippokrates ed», WMA 2017</a:t>
            </a:r>
            <a:br>
              <a:rPr lang="nb-NO" sz="3375" spc="-28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3375" spc="-28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</a:t>
            </a:r>
            <a:r>
              <a:rPr lang="en-US" sz="3375" dirty="0" err="1">
                <a:solidFill>
                  <a:srgbClr val="3E3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Parsa-Parsi</a:t>
            </a:r>
            <a:r>
              <a:rPr lang="en-US" sz="3375" dirty="0">
                <a:solidFill>
                  <a:srgbClr val="3E3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RW. </a:t>
            </a:r>
            <a:r>
              <a:rPr lang="en-US" sz="3375" i="1" dirty="0">
                <a:solidFill>
                  <a:srgbClr val="3E3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JAMA.</a:t>
            </a:r>
            <a:r>
              <a:rPr lang="en-US" sz="3375" dirty="0">
                <a:solidFill>
                  <a:srgbClr val="3E3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 </a:t>
            </a:r>
            <a:br>
              <a:rPr lang="nb-NO" sz="3375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b-NO" sz="135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b-NO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b-NO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b-NO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b-NO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b-NO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b-NO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b-NO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b-NO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b-NO" sz="28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nb-NO" sz="4425" dirty="0">
                <a:latin typeface="Arial" panose="020B0604020202020204" pitchFamily="34" charset="0"/>
                <a:cs typeface="Arial" panose="020B0604020202020204" pitchFamily="34" charset="0"/>
              </a:rPr>
              <a:t>«Care </a:t>
            </a:r>
            <a:r>
              <a:rPr lang="nb-NO" sz="4425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44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425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44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425" dirty="0" err="1">
                <a:latin typeface="Arial" panose="020B0604020202020204" pitchFamily="34" charset="0"/>
                <a:cs typeface="Arial" panose="020B0604020202020204" pitchFamily="34" charset="0"/>
              </a:rPr>
              <a:t>patient</a:t>
            </a:r>
            <a:r>
              <a:rPr lang="nb-NO" sz="44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425" dirty="0" err="1">
                <a:latin typeface="Arial" panose="020B0604020202020204" pitchFamily="34" charset="0"/>
                <a:cs typeface="Arial" panose="020B0604020202020204" pitchFamily="34" charset="0"/>
              </a:rPr>
              <a:t>requires</a:t>
            </a:r>
            <a:r>
              <a:rPr lang="nb-NO" sz="44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425" dirty="0" err="1">
                <a:latin typeface="Arial" panose="020B0604020202020204" pitchFamily="34" charset="0"/>
                <a:cs typeface="Arial" panose="020B0604020202020204" pitchFamily="34" charset="0"/>
              </a:rPr>
              <a:t>care</a:t>
            </a:r>
            <a:r>
              <a:rPr lang="nb-NO" sz="44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425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nb-NO" sz="44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4425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nb-NO" sz="4425" dirty="0">
                <a:latin typeface="Arial" panose="020B0604020202020204" pitchFamily="34" charset="0"/>
                <a:cs typeface="Arial" panose="020B0604020202020204" pitchFamily="34" charset="0"/>
              </a:rPr>
              <a:t> provider»</a:t>
            </a:r>
          </a:p>
          <a:p>
            <a:pPr>
              <a:defRPr/>
            </a:pPr>
            <a:endParaRPr lang="nb-NO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1575" dirty="0">
                <a:solidFill>
                  <a:prstClr val="black"/>
                </a:solidFill>
              </a:rPr>
              <a:t>				</a:t>
            </a:r>
            <a:r>
              <a:rPr lang="en-US" sz="31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Bodenheimer</a:t>
            </a:r>
            <a:r>
              <a:rPr lang="en-US" sz="31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15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Sinsky</a:t>
            </a:r>
            <a:r>
              <a:rPr lang="en-US" sz="315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2014</a:t>
            </a:r>
          </a:p>
          <a:p>
            <a:pPr>
              <a:defRPr/>
            </a:pPr>
            <a:endParaRPr lang="nb-NO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b-NO" sz="135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" indent="-51435">
              <a:lnSpc>
                <a:spcPct val="110000"/>
              </a:lnSpc>
              <a:spcBef>
                <a:spcPts val="675"/>
              </a:spcBef>
              <a:spcAft>
                <a:spcPts val="113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defRPr/>
            </a:pPr>
            <a:br>
              <a:rPr lang="en-US" sz="1125" dirty="0">
                <a:solidFill>
                  <a:srgbClr val="3E3D2D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25" dirty="0">
              <a:solidFill>
                <a:srgbClr val="3E3D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" indent="-51435">
              <a:lnSpc>
                <a:spcPct val="110000"/>
              </a:lnSpc>
              <a:spcBef>
                <a:spcPts val="675"/>
              </a:spcBef>
              <a:spcAft>
                <a:spcPts val="113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en-US" sz="1125" dirty="0">
              <a:solidFill>
                <a:srgbClr val="3E3D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" indent="-51435">
              <a:lnSpc>
                <a:spcPct val="110000"/>
              </a:lnSpc>
              <a:spcBef>
                <a:spcPts val="675"/>
              </a:spcBef>
              <a:spcAft>
                <a:spcPts val="113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en-US" sz="1125" dirty="0">
              <a:solidFill>
                <a:srgbClr val="3E3D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" indent="-51435">
              <a:lnSpc>
                <a:spcPct val="110000"/>
              </a:lnSpc>
              <a:spcBef>
                <a:spcPts val="675"/>
              </a:spcBef>
              <a:spcAft>
                <a:spcPts val="113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en-US" sz="1125" dirty="0">
              <a:solidFill>
                <a:srgbClr val="3E3D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" indent="-51435">
              <a:lnSpc>
                <a:spcPct val="110000"/>
              </a:lnSpc>
              <a:spcBef>
                <a:spcPts val="675"/>
              </a:spcBef>
              <a:spcAft>
                <a:spcPts val="113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en-US" sz="1125" dirty="0">
              <a:solidFill>
                <a:srgbClr val="3E3D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" indent="-51435">
              <a:lnSpc>
                <a:spcPct val="110000"/>
              </a:lnSpc>
              <a:spcBef>
                <a:spcPts val="675"/>
              </a:spcBef>
              <a:spcAft>
                <a:spcPts val="113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defRPr/>
            </a:pPr>
            <a:endParaRPr lang="nb-NO" sz="1125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6183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9">
            <a:extLst>
              <a:ext uri="{FF2B5EF4-FFF2-40B4-BE49-F238E27FC236}">
                <a16:creationId xmlns:a16="http://schemas.microsoft.com/office/drawing/2014/main" id="{93CC2CF5-9523-45A1-BAA8-D9A28449D458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943600" y="4686300"/>
            <a:ext cx="10715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2" tIns="25717" rIns="51432" bIns="25717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14312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fld id="{02E0AB5E-B09C-4BD7-8B81-D2965B4832D1}" type="slidenum">
              <a:rPr lang="nb-NO" altLang="nb-NO" sz="825">
                <a:solidFill>
                  <a:srgbClr val="000000"/>
                </a:solidFill>
              </a:rPr>
              <a:pPr algn="r" defTabSz="514312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12</a:t>
            </a:fld>
            <a:endParaRPr lang="nb-NO" altLang="nb-NO" sz="825">
              <a:solidFill>
                <a:srgbClr val="000000"/>
              </a:solidFill>
            </a:endParaRPr>
          </a:p>
        </p:txBody>
      </p:sp>
      <p:sp>
        <p:nvSpPr>
          <p:cNvPr id="284675" name="Rectangle 29">
            <a:extLst>
              <a:ext uri="{FF2B5EF4-FFF2-40B4-BE49-F238E27FC236}">
                <a16:creationId xmlns:a16="http://schemas.microsoft.com/office/drawing/2014/main" id="{7040D332-F649-42E2-B750-42C900A477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943600" y="4686300"/>
            <a:ext cx="10715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2" tIns="25717" rIns="51432" bIns="25717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14312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fld id="{98958115-D14F-406E-B8B7-3C77A5BA74F7}" type="slidenum">
              <a:rPr lang="nb-NO" altLang="nb-NO" sz="825">
                <a:solidFill>
                  <a:srgbClr val="000000"/>
                </a:solidFill>
              </a:rPr>
              <a:pPr algn="r" defTabSz="514312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12</a:t>
            </a:fld>
            <a:endParaRPr lang="nb-NO" altLang="nb-NO" sz="825">
              <a:solidFill>
                <a:srgbClr val="000000"/>
              </a:solidFill>
            </a:endParaRPr>
          </a:p>
        </p:txBody>
      </p:sp>
      <p:sp>
        <p:nvSpPr>
          <p:cNvPr id="284676" name="Rectangle 29">
            <a:extLst>
              <a:ext uri="{FF2B5EF4-FFF2-40B4-BE49-F238E27FC236}">
                <a16:creationId xmlns:a16="http://schemas.microsoft.com/office/drawing/2014/main" id="{40DECF24-E9BD-425F-9A4B-6D34E48AA2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943600" y="4686300"/>
            <a:ext cx="10715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2" tIns="25717" rIns="51432" bIns="25717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14312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fld id="{3C880F70-A3D2-4B65-B3CF-447042975887}" type="slidenum">
              <a:rPr lang="nb-NO" altLang="nb-NO" sz="825">
                <a:solidFill>
                  <a:srgbClr val="000000"/>
                </a:solidFill>
              </a:rPr>
              <a:pPr algn="r" defTabSz="514312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12</a:t>
            </a:fld>
            <a:endParaRPr lang="nb-NO" altLang="nb-NO" sz="825">
              <a:solidFill>
                <a:srgbClr val="000000"/>
              </a:solidFill>
            </a:endParaRPr>
          </a:p>
        </p:txBody>
      </p:sp>
      <p:sp>
        <p:nvSpPr>
          <p:cNvPr id="284677" name="Plassholder for lysbildenummer 5">
            <a:extLst>
              <a:ext uri="{FF2B5EF4-FFF2-40B4-BE49-F238E27FC236}">
                <a16:creationId xmlns:a16="http://schemas.microsoft.com/office/drawing/2014/main" id="{34C26ADF-049E-487B-ACBE-1E585AB41CA0}"/>
              </a:ext>
            </a:extLst>
          </p:cNvPr>
          <p:cNvSpPr txBox="1">
            <a:spLocks noGrp="1"/>
          </p:cNvSpPr>
          <p:nvPr/>
        </p:nvSpPr>
        <p:spPr bwMode="auto">
          <a:xfrm>
            <a:off x="5943600" y="4686300"/>
            <a:ext cx="10715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2" tIns="25717" rIns="51432" bIns="25717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14312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fld id="{07BD7870-DFA9-42BF-8783-16E1A930A00E}" type="slidenum">
              <a:rPr lang="nb-NO" altLang="nb-NO" sz="825">
                <a:solidFill>
                  <a:srgbClr val="000000"/>
                </a:solidFill>
              </a:rPr>
              <a:pPr algn="r" defTabSz="514312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12</a:t>
            </a:fld>
            <a:endParaRPr lang="nb-NO" altLang="nb-NO" sz="825">
              <a:solidFill>
                <a:srgbClr val="000000"/>
              </a:solidFill>
            </a:endParaRPr>
          </a:p>
        </p:txBody>
      </p:sp>
      <p:sp>
        <p:nvSpPr>
          <p:cNvPr id="284678" name="Rectangle 2">
            <a:extLst>
              <a:ext uri="{FF2B5EF4-FFF2-40B4-BE49-F238E27FC236}">
                <a16:creationId xmlns:a16="http://schemas.microsoft.com/office/drawing/2014/main" id="{F6FC7444-4AF6-4DAB-8523-A9CE46C4908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88524" y="184453"/>
            <a:ext cx="6218448" cy="837227"/>
          </a:xfrm>
        </p:spPr>
        <p:txBody>
          <a:bodyPr/>
          <a:lstStyle/>
          <a:p>
            <a:pPr eaLnBrk="1" hangingPunct="1"/>
            <a:r>
              <a:rPr lang="nb-NO" altLang="nb-NO" b="1" dirty="0">
                <a:solidFill>
                  <a:schemeClr val="accent4">
                    <a:lumMod val="50000"/>
                  </a:schemeClr>
                </a:solidFill>
              </a:rPr>
              <a:t>Utbrenthet</a:t>
            </a:r>
            <a:r>
              <a:rPr lang="nb-NO" altLang="nb-NO" dirty="0"/>
              <a:t>  </a:t>
            </a:r>
            <a:endParaRPr lang="en-GB" altLang="nb-NO" dirty="0"/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E3BDE24-7E14-4ACC-999D-8D71D0E0547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2141730" y="1156940"/>
            <a:ext cx="4912035" cy="3726656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br>
              <a:rPr lang="nb-NO" altLang="nb-NO" sz="825" dirty="0"/>
            </a:br>
            <a:r>
              <a:rPr lang="nb-NO" altLang="nb-NO" sz="1125" dirty="0"/>
              <a:t>Indre press</a:t>
            </a:r>
            <a:r>
              <a:rPr lang="nb-NO" altLang="nb-NO" sz="1050" dirty="0"/>
              <a:t>		                      </a:t>
            </a:r>
            <a:r>
              <a:rPr lang="nb-NO" altLang="nb-NO" sz="1125" dirty="0"/>
              <a:t>Ytre press</a:t>
            </a:r>
            <a:br>
              <a:rPr lang="nb-NO" altLang="nb-NO" sz="1125" dirty="0"/>
            </a:br>
            <a:br>
              <a:rPr lang="nb-NO" altLang="nb-NO" sz="1050" dirty="0"/>
            </a:br>
            <a:br>
              <a:rPr lang="nb-NO" altLang="nb-NO" sz="1050" dirty="0"/>
            </a:br>
            <a:r>
              <a:rPr lang="nb-NO" altLang="nb-NO" sz="1050" dirty="0"/>
              <a:t>		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nb-NO" altLang="nb-NO" sz="105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nb-NO" sz="1050" dirty="0"/>
              <a:t>	</a:t>
            </a:r>
            <a:r>
              <a:rPr lang="nb-NO" altLang="nb-NO" sz="1125" dirty="0"/>
              <a:t>Knapphet på ressurser</a:t>
            </a:r>
            <a:br>
              <a:rPr lang="nb-NO" altLang="nb-NO" sz="1125" dirty="0"/>
            </a:br>
            <a:r>
              <a:rPr lang="nb-NO" altLang="nb-NO" sz="1050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nb-NO" altLang="nb-NO" sz="105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nb-NO" altLang="nb-NO" sz="135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nb-NO" altLang="nb-NO" sz="135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nb-NO" sz="1350" dirty="0"/>
              <a:t>Betydningen av faktorer som hindret endring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nb-NO" sz="1350" dirty="0"/>
              <a:t>ble konstant undervurdert, samtidig som eget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nb-NO" sz="1350" dirty="0"/>
              <a:t>potensiale i arbeidssituasjonen ble overvurdert.</a:t>
            </a:r>
            <a:r>
              <a:rPr lang="nb-NO" altLang="nb-NO" sz="1050" dirty="0"/>
              <a:t>                    		</a:t>
            </a:r>
            <a:r>
              <a:rPr lang="nb-NO" altLang="nb-NO" sz="825" i="1" dirty="0"/>
              <a:t>(</a:t>
            </a:r>
            <a:r>
              <a:rPr lang="nb-NO" altLang="nb-NO" sz="825" i="1" dirty="0" err="1"/>
              <a:t>Freudenberger</a:t>
            </a:r>
            <a:r>
              <a:rPr lang="nb-NO" altLang="nb-NO" sz="825" i="1" dirty="0"/>
              <a:t> 1974)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nb-NO" altLang="nb-NO" sz="825" i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nb-NO" altLang="nb-NO" sz="1350" i="1" dirty="0"/>
          </a:p>
          <a:p>
            <a:pPr eaLnBrk="1" hangingPunct="1">
              <a:lnSpc>
                <a:spcPct val="80000"/>
              </a:lnSpc>
              <a:buNone/>
            </a:pPr>
            <a:r>
              <a:rPr lang="nb-NO" altLang="nb-NO" sz="1350" dirty="0">
                <a:cs typeface="Arial" panose="020B0604020202020204" pitchFamily="34" charset="0"/>
              </a:rPr>
              <a:t>Det kliniske konseptet som han kalte "utbrent« (</a:t>
            </a:r>
            <a:r>
              <a:rPr lang="nb-NO" altLang="nb-NO" sz="1350" dirty="0" err="1">
                <a:cs typeface="Arial" panose="020B0604020202020204" pitchFamily="34" charset="0"/>
              </a:rPr>
              <a:t>burnout</a:t>
            </a:r>
            <a:r>
              <a:rPr lang="nb-NO" altLang="nb-NO" sz="1350" dirty="0">
                <a:cs typeface="Arial" panose="020B0604020202020204" pitchFamily="34" charset="0"/>
              </a:rPr>
              <a:t>)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nb-NO" altLang="nb-NO" sz="1350" dirty="0">
                <a:cs typeface="Arial" panose="020B0604020202020204" pitchFamily="34" charset="0"/>
              </a:rPr>
              <a:t>ble opprinnelig utviklet fra hans arbeid i gratisklinikker for rusmisbrukere og hjemløse.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nb-NO" altLang="nb-NO" sz="1350" dirty="0">
                <a:cs typeface="Arial" panose="020B0604020202020204" pitchFamily="34" charset="0"/>
              </a:rPr>
              <a:t>Definerte utbrenthet som en "tilstand av mental og fysisk utmattelse forårsaket av ens profesjonelle liv"</a:t>
            </a:r>
            <a:endParaRPr lang="nb-NO" altLang="nb-NO" sz="135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nb-NO" altLang="nb-NO" sz="825" i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b-NO" altLang="nb-NO" sz="1050" i="1" dirty="0"/>
              <a:t>			</a:t>
            </a:r>
            <a:endParaRPr lang="en-GB" altLang="nb-NO" sz="1050" i="1" dirty="0"/>
          </a:p>
        </p:txBody>
      </p:sp>
      <p:sp>
        <p:nvSpPr>
          <p:cNvPr id="138248" name="Line 4">
            <a:extLst>
              <a:ext uri="{FF2B5EF4-FFF2-40B4-BE49-F238E27FC236}">
                <a16:creationId xmlns:a16="http://schemas.microsoft.com/office/drawing/2014/main" id="{A139AC5B-D4F4-49B3-8AC7-2CACDF5DCE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8032" y="1451009"/>
            <a:ext cx="759325" cy="49302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1432" tIns="25717" rIns="51432" bIns="25717"/>
          <a:lstStyle/>
          <a:p>
            <a:pPr defTabSz="51431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8249" name="Line 5">
            <a:extLst>
              <a:ext uri="{FF2B5EF4-FFF2-40B4-BE49-F238E27FC236}">
                <a16:creationId xmlns:a16="http://schemas.microsoft.com/office/drawing/2014/main" id="{96294ABA-3C40-4798-BD6E-E794B19DD4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838" y="1329612"/>
            <a:ext cx="135357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1432" tIns="25717" rIns="51432" bIns="25717"/>
          <a:lstStyle/>
          <a:p>
            <a:pPr defTabSz="51431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8250" name="Line 6">
            <a:extLst>
              <a:ext uri="{FF2B5EF4-FFF2-40B4-BE49-F238E27FC236}">
                <a16:creationId xmlns:a16="http://schemas.microsoft.com/office/drawing/2014/main" id="{CA1003C3-73B9-426F-91A5-6BF32DB286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77019" y="1435639"/>
            <a:ext cx="769739" cy="50839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51432" tIns="25717" rIns="51432" bIns="25717"/>
          <a:lstStyle/>
          <a:p>
            <a:pPr defTabSz="51431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nb-NO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4684" name="Text Box 13">
            <a:extLst>
              <a:ext uri="{FF2B5EF4-FFF2-40B4-BE49-F238E27FC236}">
                <a16:creationId xmlns:a16="http://schemas.microsoft.com/office/drawing/2014/main" id="{F376BD4F-8857-4E5B-ADFE-DE79BFB16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190" y="1931331"/>
            <a:ext cx="1680161" cy="61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2" tIns="25717" rIns="51432" bIns="25717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4312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nb-NO" sz="1050" b="1" dirty="0"/>
              <a:t>Herbert J. </a:t>
            </a:r>
            <a:r>
              <a:rPr lang="nb-NO" sz="1050" b="1" dirty="0" err="1"/>
              <a:t>Freudenberger</a:t>
            </a:r>
            <a:r>
              <a:rPr lang="nb-NO" sz="1050" dirty="0"/>
              <a:t> </a:t>
            </a:r>
          </a:p>
          <a:p>
            <a:pPr algn="ctr" defTabSz="514312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nb-NO" sz="1050" dirty="0"/>
              <a:t>(1926–1999)</a:t>
            </a:r>
            <a:endParaRPr lang="nb-NO" altLang="nb-NO" sz="1050" i="1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222" y="380449"/>
            <a:ext cx="1328095" cy="149410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663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9">
            <a:extLst>
              <a:ext uri="{FF2B5EF4-FFF2-40B4-BE49-F238E27FC236}">
                <a16:creationId xmlns:a16="http://schemas.microsoft.com/office/drawing/2014/main" id="{6DFC1550-9DF6-4E79-B45E-9AE479377F9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943600" y="4686300"/>
            <a:ext cx="10715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2" tIns="25717" rIns="51432" bIns="25717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14312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fld id="{02256854-D28A-4284-A613-B12EFAD088B3}" type="slidenum">
              <a:rPr lang="nb-NO" altLang="nb-NO" sz="825">
                <a:solidFill>
                  <a:srgbClr val="000000"/>
                </a:solidFill>
              </a:rPr>
              <a:pPr algn="r" defTabSz="514312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13</a:t>
            </a:fld>
            <a:endParaRPr lang="nb-NO" altLang="nb-NO" sz="825">
              <a:solidFill>
                <a:srgbClr val="000000"/>
              </a:solidFill>
            </a:endParaRPr>
          </a:p>
        </p:txBody>
      </p:sp>
      <p:sp>
        <p:nvSpPr>
          <p:cNvPr id="286723" name="Rectangle 29">
            <a:extLst>
              <a:ext uri="{FF2B5EF4-FFF2-40B4-BE49-F238E27FC236}">
                <a16:creationId xmlns:a16="http://schemas.microsoft.com/office/drawing/2014/main" id="{0AD839F2-51C4-42EE-90B6-9DA5611BF83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943600" y="4686300"/>
            <a:ext cx="10715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2" tIns="25717" rIns="51432" bIns="25717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14312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fld id="{B36D0286-2D47-4350-B29A-FCCF16EB68AB}" type="slidenum">
              <a:rPr lang="nb-NO" altLang="nb-NO" sz="825">
                <a:solidFill>
                  <a:srgbClr val="000000"/>
                </a:solidFill>
              </a:rPr>
              <a:pPr algn="r" defTabSz="514312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13</a:t>
            </a:fld>
            <a:endParaRPr lang="nb-NO" altLang="nb-NO" sz="825">
              <a:solidFill>
                <a:srgbClr val="000000"/>
              </a:solidFill>
            </a:endParaRPr>
          </a:p>
        </p:txBody>
      </p:sp>
      <p:sp>
        <p:nvSpPr>
          <p:cNvPr id="286724" name="Rectangle 29">
            <a:extLst>
              <a:ext uri="{FF2B5EF4-FFF2-40B4-BE49-F238E27FC236}">
                <a16:creationId xmlns:a16="http://schemas.microsoft.com/office/drawing/2014/main" id="{A9608A50-369A-4D56-8949-621FEB4D608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943600" y="4686300"/>
            <a:ext cx="10715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2" tIns="25717" rIns="51432" bIns="25717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14312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fld id="{04E41106-2722-49DA-8227-B027BBC118E4}" type="slidenum">
              <a:rPr lang="nb-NO" altLang="nb-NO" sz="825">
                <a:solidFill>
                  <a:srgbClr val="000000"/>
                </a:solidFill>
              </a:rPr>
              <a:pPr algn="r" defTabSz="514312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13</a:t>
            </a:fld>
            <a:endParaRPr lang="nb-NO" altLang="nb-NO" sz="825">
              <a:solidFill>
                <a:srgbClr val="000000"/>
              </a:solidFill>
            </a:endParaRPr>
          </a:p>
        </p:txBody>
      </p:sp>
      <p:sp>
        <p:nvSpPr>
          <p:cNvPr id="286725" name="Plassholder for lysbildenummer 5">
            <a:extLst>
              <a:ext uri="{FF2B5EF4-FFF2-40B4-BE49-F238E27FC236}">
                <a16:creationId xmlns:a16="http://schemas.microsoft.com/office/drawing/2014/main" id="{23C28473-2063-4A9B-BB15-086597076305}"/>
              </a:ext>
            </a:extLst>
          </p:cNvPr>
          <p:cNvSpPr txBox="1">
            <a:spLocks noGrp="1"/>
          </p:cNvSpPr>
          <p:nvPr/>
        </p:nvSpPr>
        <p:spPr bwMode="auto">
          <a:xfrm>
            <a:off x="5943600" y="4686300"/>
            <a:ext cx="10715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2" tIns="25717" rIns="51432" bIns="25717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14312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fld id="{5B9C5CB7-3A81-4CB7-B2A4-549481E5B5A6}" type="slidenum">
              <a:rPr lang="nb-NO" altLang="nb-NO" sz="825">
                <a:solidFill>
                  <a:srgbClr val="000000"/>
                </a:solidFill>
              </a:rPr>
              <a:pPr algn="r" defTabSz="514312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13</a:t>
            </a:fld>
            <a:endParaRPr lang="nb-NO" altLang="nb-NO" sz="825">
              <a:solidFill>
                <a:srgbClr val="000000"/>
              </a:solidFill>
            </a:endParaRPr>
          </a:p>
        </p:txBody>
      </p:sp>
      <p:sp>
        <p:nvSpPr>
          <p:cNvPr id="286726" name="Rectangle 2">
            <a:extLst>
              <a:ext uri="{FF2B5EF4-FFF2-40B4-BE49-F238E27FC236}">
                <a16:creationId xmlns:a16="http://schemas.microsoft.com/office/drawing/2014/main" id="{DB916657-CE00-4D01-87F5-9355B442023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85900" y="1379506"/>
            <a:ext cx="6218448" cy="43616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b-NO" altLang="nb-NO" b="1" dirty="0">
                <a:solidFill>
                  <a:schemeClr val="accent4">
                    <a:lumMod val="50000"/>
                  </a:schemeClr>
                </a:solidFill>
              </a:rPr>
              <a:t>Utbrent, utladet</a:t>
            </a:r>
          </a:p>
        </p:txBody>
      </p:sp>
      <p:sp>
        <p:nvSpPr>
          <p:cNvPr id="140295" name="Rectangle 3">
            <a:extLst>
              <a:ext uri="{FF2B5EF4-FFF2-40B4-BE49-F238E27FC236}">
                <a16:creationId xmlns:a16="http://schemas.microsoft.com/office/drawing/2014/main" id="{28BC5E27-E7D4-40CD-BDD4-EEDF22BC341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602582" y="1941973"/>
            <a:ext cx="5437585" cy="311461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nb-NO" altLang="nb-NO" sz="2200" dirty="0"/>
              <a:t>Emosjonell utmattelse</a:t>
            </a:r>
            <a:br>
              <a:rPr lang="nb-NO" altLang="nb-NO" sz="2200" dirty="0"/>
            </a:br>
            <a:endParaRPr lang="nb-NO" altLang="nb-NO" sz="22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nb-NO" altLang="nb-NO" sz="2200" dirty="0"/>
              <a:t>Emosjonell distansering (kynisme)</a:t>
            </a:r>
            <a:br>
              <a:rPr lang="nb-NO" altLang="nb-NO" sz="2200" dirty="0"/>
            </a:br>
            <a:endParaRPr lang="nb-NO" altLang="nb-NO" sz="22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nb-NO" altLang="nb-NO" sz="2200" dirty="0"/>
              <a:t>Redusert arbeidskapasitet			</a:t>
            </a:r>
            <a:br>
              <a:rPr lang="nb-NO" altLang="nb-NO" sz="2200" dirty="0"/>
            </a:br>
            <a:r>
              <a:rPr lang="nb-NO" altLang="nb-NO" sz="2200" i="1" dirty="0"/>
              <a:t>(</a:t>
            </a:r>
            <a:r>
              <a:rPr lang="nb-NO" altLang="nb-NO" sz="2200" i="1" dirty="0" err="1"/>
              <a:t>Maslach</a:t>
            </a:r>
            <a:r>
              <a:rPr lang="nb-NO" altLang="nb-NO" sz="2200" i="1" dirty="0"/>
              <a:t> 1981)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nb-NO" altLang="nb-NO" sz="2200" i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nb-NO" altLang="nb-NO" sz="2200" dirty="0"/>
              <a:t>Utbrenthet som prosess, mestring	</a:t>
            </a:r>
            <a:br>
              <a:rPr lang="nb-NO" altLang="nb-NO" sz="2200" dirty="0"/>
            </a:br>
            <a:r>
              <a:rPr lang="nb-NO" altLang="nb-NO" sz="2200" i="1" dirty="0"/>
              <a:t>(</a:t>
            </a:r>
            <a:r>
              <a:rPr lang="nb-NO" altLang="nb-NO" sz="2200" i="1" dirty="0" err="1"/>
              <a:t>Cherniss</a:t>
            </a:r>
            <a:r>
              <a:rPr lang="nb-NO" altLang="nb-NO" sz="2200" i="1" dirty="0"/>
              <a:t> 1995)</a:t>
            </a:r>
          </a:p>
          <a:p>
            <a:r>
              <a:rPr lang="nb-NO" dirty="0"/>
              <a:t>				</a:t>
            </a:r>
            <a:endParaRPr lang="nb-NO" altLang="nb-NO" sz="900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nb-NO" altLang="nb-NO" sz="1350" dirty="0"/>
          </a:p>
        </p:txBody>
      </p:sp>
      <p:pic>
        <p:nvPicPr>
          <p:cNvPr id="286728" name="Picture 7" descr="maslach">
            <a:extLst>
              <a:ext uri="{FF2B5EF4-FFF2-40B4-BE49-F238E27FC236}">
                <a16:creationId xmlns:a16="http://schemas.microsoft.com/office/drawing/2014/main" id="{23816ADF-DF16-4437-8504-2E9F086D3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238" y="139560"/>
            <a:ext cx="1245032" cy="160955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29" name="Text Box 9">
            <a:extLst>
              <a:ext uri="{FF2B5EF4-FFF2-40B4-BE49-F238E27FC236}">
                <a16:creationId xmlns:a16="http://schemas.microsoft.com/office/drawing/2014/main" id="{5D07F1E7-9640-41F1-85C5-02F2CEA7A5B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61586" y="1535355"/>
            <a:ext cx="994790" cy="61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1432" tIns="25717" rIns="51432" bIns="25717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4312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endParaRPr lang="nb-NO" altLang="nb-NO" sz="1050" dirty="0">
              <a:solidFill>
                <a:srgbClr val="000000"/>
              </a:solidFill>
            </a:endParaRPr>
          </a:p>
          <a:p>
            <a:pPr algn="ctr" defTabSz="514312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nb-NO" altLang="nb-NO" sz="1050" dirty="0">
                <a:solidFill>
                  <a:srgbClr val="000000"/>
                </a:solidFill>
              </a:rPr>
              <a:t>Christina </a:t>
            </a:r>
            <a:r>
              <a:rPr lang="nb-NO" altLang="nb-NO" sz="1050" dirty="0" err="1">
                <a:solidFill>
                  <a:srgbClr val="000000"/>
                </a:solidFill>
              </a:rPr>
              <a:t>Maslach</a:t>
            </a:r>
            <a:endParaRPr lang="nb-NO" altLang="nb-NO" sz="1050" dirty="0">
              <a:solidFill>
                <a:srgbClr val="000000"/>
              </a:solidFill>
            </a:endParaRPr>
          </a:p>
        </p:txBody>
      </p:sp>
      <p:sp>
        <p:nvSpPr>
          <p:cNvPr id="2" name="AutoShape 2" descr="Drammens Tidende - Bilde 4 : Utbrent hus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b-NO" sz="1350"/>
          </a:p>
        </p:txBody>
      </p:sp>
      <p:sp>
        <p:nvSpPr>
          <p:cNvPr id="3" name="AutoShape 4" descr="Drammens Tidende - Bilde 4 : Utbrent hus"/>
          <p:cNvSpPr>
            <a:spLocks noChangeAspect="1" noChangeArrowheads="1"/>
          </p:cNvSpPr>
          <p:nvPr/>
        </p:nvSpPr>
        <p:spPr bwMode="auto">
          <a:xfrm>
            <a:off x="1373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nb-NO" sz="1350"/>
          </a:p>
        </p:txBody>
      </p:sp>
      <p:pic>
        <p:nvPicPr>
          <p:cNvPr id="6150" name="Picture 6" descr="Drammens Tidende - Bilde 4 : Utbrent h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735"/>
            <a:ext cx="1849820" cy="123013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lik bør du lade mobilen – NRK Livsstil – Tips, råd og innsik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024" y="119255"/>
            <a:ext cx="1307045" cy="130922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84029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ea typeface="Calibri" panose="020F0502020204030204" pitchFamily="34" charset="0"/>
              </a:rPr>
              <a:t>WHO - ICD -11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0376" y="1063228"/>
            <a:ext cx="8229600" cy="3596753"/>
          </a:xfrm>
        </p:spPr>
        <p:txBody>
          <a:bodyPr>
            <a:normAutofit fontScale="77500" lnSpcReduction="20000"/>
          </a:bodyPr>
          <a:lstStyle/>
          <a:p>
            <a:r>
              <a:rPr lang="nb-NO" dirty="0"/>
              <a:t>QD25 "</a:t>
            </a:r>
            <a:r>
              <a:rPr lang="nb-NO" dirty="0" err="1"/>
              <a:t>Burnout</a:t>
            </a:r>
            <a:r>
              <a:rPr lang="nb-NO" dirty="0"/>
              <a:t>" - i </a:t>
            </a:r>
            <a:r>
              <a:rPr lang="nb-NO" dirty="0" err="1"/>
              <a:t>kap</a:t>
            </a:r>
            <a:r>
              <a:rPr lang="nb-NO" dirty="0"/>
              <a:t> 24; "Problemer knyttet til sysselsetting eller arbeidsledighet"</a:t>
            </a:r>
          </a:p>
          <a:p>
            <a:r>
              <a:rPr lang="nb-NO" dirty="0"/>
              <a:t>• Definisjon: "</a:t>
            </a:r>
            <a:r>
              <a:rPr lang="nb-NO" dirty="0" err="1"/>
              <a:t>Burn-out</a:t>
            </a:r>
            <a:r>
              <a:rPr lang="nb-NO" dirty="0"/>
              <a:t> er et syndrom som er et resultat av kronisk stress på arbeidsplassen som ikke har blitt tilstrekkelig håndtert. Det er karakterisert ved tre dimensjoner:</a:t>
            </a:r>
          </a:p>
          <a:p>
            <a:endParaRPr lang="nb-NO" dirty="0"/>
          </a:p>
          <a:p>
            <a:r>
              <a:rPr lang="nb-NO" dirty="0"/>
              <a:t>1) følelse av energireduksjon eller utmattelse</a:t>
            </a:r>
          </a:p>
          <a:p>
            <a:r>
              <a:rPr lang="nb-NO" dirty="0"/>
              <a:t>2) økt mental avstand til jobben, eller følelse av negativisme eller kynisme knyttet til jobben </a:t>
            </a:r>
          </a:p>
          <a:p>
            <a:r>
              <a:rPr lang="nb-NO" dirty="0"/>
              <a:t>3) redusert faglig effektivitet</a:t>
            </a:r>
          </a:p>
          <a:p>
            <a:endParaRPr lang="nb-NO" dirty="0"/>
          </a:p>
          <a:p>
            <a:r>
              <a:rPr lang="nb-NO" dirty="0"/>
              <a:t>Utbrenthet refererer spesifikt til fenomener i yrkessammenheng og bør ikke brukes til å beskrive opplevelser knyttet til andre områder av livet 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557D6B-47F1-45ED-B8F9-25A46D88E8AD}" type="slidenum">
              <a:rPr lang="nb-NO" smtClean="0"/>
              <a:pPr>
                <a:defRPr/>
              </a:pPr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7001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2022872" y="744141"/>
            <a:ext cx="5829300" cy="456009"/>
          </a:xfrm>
        </p:spPr>
        <p:txBody>
          <a:bodyPr>
            <a:noAutofit/>
          </a:bodyPr>
          <a:lstStyle/>
          <a:p>
            <a:pPr eaLnBrk="1" hangingPunct="1"/>
            <a:r>
              <a:rPr lang="nb-NO" altLang="nb-NO" sz="30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Faresignaler ved langvarig stress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idx="1"/>
          </p:nvPr>
        </p:nvSpPr>
        <p:spPr>
          <a:xfrm>
            <a:off x="1115616" y="1319412"/>
            <a:ext cx="6172200" cy="3265010"/>
          </a:xfrm>
        </p:spPr>
        <p:txBody>
          <a:bodyPr>
            <a:normAutofit fontScale="92500" lnSpcReduction="20000"/>
          </a:bodyPr>
          <a:lstStyle/>
          <a:p>
            <a:r>
              <a:rPr lang="nb-NO" altLang="nb-NO" dirty="0"/>
              <a:t>Jobben tar mer tid og krefter</a:t>
            </a:r>
          </a:p>
          <a:p>
            <a:r>
              <a:rPr lang="nb-NO" altLang="nb-NO" dirty="0"/>
              <a:t>Glemsomhet</a:t>
            </a:r>
          </a:p>
          <a:p>
            <a:r>
              <a:rPr lang="nb-NO" altLang="nb-NO" dirty="0"/>
              <a:t>Relasjoner blir annerledes – tilbaketrekning</a:t>
            </a:r>
          </a:p>
          <a:p>
            <a:r>
              <a:rPr lang="nb-NO" altLang="nb-NO" dirty="0"/>
              <a:t>Mer irritabilitet og utålmodighet- kortere lunte</a:t>
            </a:r>
          </a:p>
          <a:p>
            <a:r>
              <a:rPr lang="nb-NO" altLang="nb-NO" dirty="0"/>
              <a:t>Mer negative tanker/følelser </a:t>
            </a:r>
            <a:br>
              <a:rPr lang="nb-NO" altLang="nb-NO" dirty="0"/>
            </a:br>
            <a:r>
              <a:rPr lang="nb-NO" altLang="nb-NO" dirty="0"/>
              <a:t>- selvkritisk/usikker på egen kompetanse</a:t>
            </a:r>
            <a:br>
              <a:rPr lang="nb-NO" altLang="nb-NO" dirty="0"/>
            </a:br>
            <a:r>
              <a:rPr lang="nb-NO" altLang="nb-NO" dirty="0"/>
              <a:t>- det som pleide å gi glede gjør ikke det</a:t>
            </a:r>
          </a:p>
          <a:p>
            <a:r>
              <a:rPr lang="nb-NO" altLang="nb-NO" dirty="0"/>
              <a:t>Søvnvansker, blir ikke uthvilt</a:t>
            </a:r>
          </a:p>
          <a:p>
            <a:r>
              <a:rPr lang="nb-NO" altLang="nb-NO" dirty="0"/>
              <a:t>Ulike fysiske plager</a:t>
            </a:r>
          </a:p>
          <a:p>
            <a:r>
              <a:rPr lang="nb-NO" altLang="nb-NO" dirty="0"/>
              <a:t>Mer dårlige vaner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7AEBE4-E760-4F1B-A400-ADECD2C5A1AE}" type="slidenum">
              <a:rPr lang="nb-NO"/>
              <a:pPr>
                <a:defRPr/>
              </a:pPr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5676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nb-NO" sz="2700" b="1" dirty="0">
                <a:solidFill>
                  <a:schemeClr val="accent4">
                    <a:lumMod val="50000"/>
                  </a:schemeClr>
                </a:solidFill>
              </a:rPr>
              <a:t>Mer dårlige vaner. </a:t>
            </a:r>
            <a:br>
              <a:rPr lang="nb-NO" sz="27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nb-NO" sz="2700" b="1" dirty="0">
                <a:solidFill>
                  <a:schemeClr val="accent4">
                    <a:lumMod val="50000"/>
                  </a:schemeClr>
                </a:solidFill>
              </a:rPr>
              <a:t>- mister vanlig struktur på dagene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79512" y="1383618"/>
            <a:ext cx="8136904" cy="3564396"/>
          </a:xfrm>
        </p:spPr>
        <p:txBody>
          <a:bodyPr>
            <a:normAutofit fontScale="92500"/>
          </a:bodyPr>
          <a:lstStyle/>
          <a:p>
            <a:pPr lvl="1"/>
            <a:r>
              <a:rPr lang="nb-NO" dirty="0"/>
              <a:t>Går senere fra jobb, eller kommer tidligere på morgenen.</a:t>
            </a:r>
          </a:p>
          <a:p>
            <a:pPr lvl="1"/>
            <a:r>
              <a:rPr lang="nb-NO" dirty="0"/>
              <a:t>Dropper trening eller andre aktiviteter som man vanligvis deltar på og har glede av.</a:t>
            </a:r>
          </a:p>
          <a:p>
            <a:pPr lvl="1"/>
            <a:r>
              <a:rPr lang="nb-NO" dirty="0"/>
              <a:t>Måltidene blir mer uregelmessige og det blir mer junk-</a:t>
            </a:r>
            <a:r>
              <a:rPr lang="nb-NO" dirty="0" err="1"/>
              <a:t>food</a:t>
            </a:r>
            <a:r>
              <a:rPr lang="nb-NO" dirty="0"/>
              <a:t>. </a:t>
            </a:r>
          </a:p>
          <a:p>
            <a:pPr lvl="1"/>
            <a:r>
              <a:rPr lang="nb-NO" dirty="0"/>
              <a:t>Dropper lunsjen.</a:t>
            </a:r>
          </a:p>
          <a:p>
            <a:pPr lvl="1"/>
            <a:r>
              <a:rPr lang="nb-NO" dirty="0"/>
              <a:t>Sover til ulike tider og på andre steder, </a:t>
            </a:r>
            <a:r>
              <a:rPr lang="nb-NO" dirty="0" err="1"/>
              <a:t>f.eks</a:t>
            </a:r>
            <a:r>
              <a:rPr lang="nb-NO" dirty="0"/>
              <a:t> på sofaen i stedet for i senga. </a:t>
            </a:r>
          </a:p>
          <a:p>
            <a:pPr lvl="1"/>
            <a:r>
              <a:rPr lang="nb-NO" dirty="0"/>
              <a:t>Det sklir ut med alkohol eller </a:t>
            </a:r>
            <a:r>
              <a:rPr lang="nb-NO" dirty="0" err="1"/>
              <a:t>evt</a:t>
            </a:r>
            <a:r>
              <a:rPr lang="nb-NO" dirty="0"/>
              <a:t> sovemedisiner eller smertestillende. </a:t>
            </a:r>
          </a:p>
          <a:p>
            <a:pPr lvl="1"/>
            <a:r>
              <a:rPr lang="nb-NO" dirty="0"/>
              <a:t>Trekker seg fra sosiale sammenhenger man vanligvis trives i og deltar på.</a:t>
            </a:r>
          </a:p>
          <a:p>
            <a:pPr lvl="1"/>
            <a:r>
              <a:rPr lang="nb-NO" dirty="0"/>
              <a:t>Noen merker også at de «lekker» mer i samtaler, reduksjon av den vanlige profesjonaliteten, tydeligheten, selvdisiplinen, grensene</a:t>
            </a:r>
            <a:r>
              <a:rPr lang="nb-NO" b="1" dirty="0"/>
              <a:t>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6400800" y="4686300"/>
            <a:ext cx="1428750" cy="342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401E12C-100D-4C14-828A-2FB20AEDD445}" type="slidenum">
              <a:rPr lang="nb-NO" altLang="nb-NO" smtClean="0"/>
              <a:pPr>
                <a:defRPr/>
              </a:pPr>
              <a:t>16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466500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>
            <a:extLst>
              <a:ext uri="{FF2B5EF4-FFF2-40B4-BE49-F238E27FC236}">
                <a16:creationId xmlns:a16="http://schemas.microsoft.com/office/drawing/2014/main" id="{CD495C8E-C317-43DB-A326-BA050AD54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7494"/>
            <a:ext cx="5899549" cy="846982"/>
          </a:xfrm>
        </p:spPr>
        <p:txBody>
          <a:bodyPr>
            <a:normAutofit/>
          </a:bodyPr>
          <a:lstStyle/>
          <a:p>
            <a:pPr algn="ctr"/>
            <a:r>
              <a:rPr lang="nb-NO" altLang="nb-NO" sz="4400" b="1" dirty="0">
                <a:solidFill>
                  <a:schemeClr val="accent4">
                    <a:lumMod val="50000"/>
                  </a:schemeClr>
                </a:solidFill>
              </a:rPr>
              <a:t>Utfordring: Balanse</a:t>
            </a:r>
            <a:endParaRPr lang="nb-NO" altLang="nb-NO" sz="1350" dirty="0"/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41DFE518-8AC6-4CF9-98E7-DC44E7D6EA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altLang="nb-NO" dirty="0"/>
              <a:t>Jobbsituasjon</a:t>
            </a:r>
            <a:br>
              <a:rPr lang="nb-NO" altLang="nb-NO" dirty="0"/>
            </a:br>
            <a:endParaRPr lang="nb-NO" altLang="nb-NO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altLang="nb-NO" dirty="0"/>
              <a:t>Personlighetstrekk</a:t>
            </a:r>
            <a:br>
              <a:rPr lang="nb-NO" altLang="nb-NO" dirty="0"/>
            </a:br>
            <a:endParaRPr lang="nb-NO" altLang="nb-NO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altLang="nb-NO" dirty="0"/>
              <a:t>Livshendelser</a:t>
            </a:r>
            <a:br>
              <a:rPr lang="nb-NO" altLang="nb-NO" dirty="0"/>
            </a:br>
            <a:endParaRPr lang="nb-NO" altLang="nb-NO" dirty="0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altLang="nb-NO" dirty="0"/>
              <a:t>Mestringsstrategier</a:t>
            </a:r>
            <a:br>
              <a:rPr lang="nb-NO" altLang="nb-NO" dirty="0"/>
            </a:br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22276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9"/>
          <p:cNvSpPr txBox="1">
            <a:spLocks noGrp="1" noChangeArrowheads="1"/>
          </p:cNvSpPr>
          <p:nvPr/>
        </p:nvSpPr>
        <p:spPr bwMode="auto">
          <a:xfrm>
            <a:off x="6400800" y="4686300"/>
            <a:ext cx="1428750" cy="3429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  <a:defRPr/>
            </a:pPr>
            <a:fld id="{2593B674-C401-4D6E-9E02-5C8DA96F87FC}" type="slidenum">
              <a:rPr lang="nb-NO" sz="1050"/>
              <a:pPr algn="r">
                <a:spcBef>
                  <a:spcPct val="50000"/>
                </a:spcBef>
                <a:defRPr/>
              </a:pPr>
              <a:t>18</a:t>
            </a:fld>
            <a:endParaRPr lang="nb-NO" sz="1050"/>
          </a:p>
        </p:txBody>
      </p:sp>
      <p:sp>
        <p:nvSpPr>
          <p:cNvPr id="2068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1640" y="519113"/>
            <a:ext cx="6669360" cy="8572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nb-NO" sz="3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Jobbstress - </a:t>
            </a:r>
            <a:r>
              <a:rPr lang="nb-NO" sz="3600" b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prediktorer</a:t>
            </a:r>
            <a:br>
              <a:rPr lang="nb-NO" sz="2400" b="1" dirty="0">
                <a:latin typeface="+mn-lt"/>
              </a:rPr>
            </a:br>
            <a:endParaRPr lang="nb-NO" sz="2400" b="1" dirty="0">
              <a:latin typeface="+mn-lt"/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71600" y="1131590"/>
            <a:ext cx="7029400" cy="401191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nb-NO" altLang="nb-NO" dirty="0"/>
              <a:t>Arbeidsbelastning 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nb-NO" altLang="nb-NO" sz="2400" dirty="0"/>
              <a:t>(arbeidstid, tidspress, emosjonell, rettslig ansvar)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nb-NO" altLang="nb-NO" sz="24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nb-NO" altLang="nb-NO" dirty="0"/>
              <a:t>Rolle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nb-NO" altLang="nb-NO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nb-NO" altLang="nb-NO" dirty="0"/>
              <a:t>Søvndeprivasjon</a:t>
            </a:r>
          </a:p>
          <a:p>
            <a:pPr>
              <a:lnSpc>
                <a:spcPct val="80000"/>
              </a:lnSpc>
            </a:pPr>
            <a:endParaRPr lang="nb-NO" altLang="nb-NO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nb-NO" altLang="nb-NO" dirty="0"/>
              <a:t>Arbeid-hjem interaksjon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nb-NO" altLang="nb-NO" sz="2100" dirty="0"/>
              <a:t>	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nb-NO" altLang="nb-NO" sz="1200" i="1" dirty="0"/>
              <a:t>(Reuben 1985; Firth-</a:t>
            </a:r>
            <a:r>
              <a:rPr lang="nb-NO" altLang="nb-NO" sz="1200" i="1" dirty="0" err="1"/>
              <a:t>Cozens</a:t>
            </a:r>
            <a:r>
              <a:rPr lang="nb-NO" altLang="nb-NO" sz="1200" i="1" dirty="0"/>
              <a:t> 1987; Getz 1997; </a:t>
            </a:r>
            <a:r>
              <a:rPr lang="nb-NO" altLang="nb-NO" sz="1200" i="1" dirty="0" err="1"/>
              <a:t>Baldwin</a:t>
            </a:r>
            <a:r>
              <a:rPr lang="nb-NO" altLang="nb-NO" sz="1200" i="1" dirty="0"/>
              <a:t> 1997; Williams 1997; </a:t>
            </a:r>
            <a:r>
              <a:rPr lang="nb-NO" altLang="nb-NO" sz="1200" i="1" dirty="0" err="1"/>
              <a:t>Hainer</a:t>
            </a:r>
            <a:r>
              <a:rPr lang="nb-NO" altLang="nb-NO" sz="1200" i="1" dirty="0"/>
              <a:t> 1998; Tyssen 2000,  2001; </a:t>
            </a:r>
            <a:r>
              <a:rPr lang="nb-NO" altLang="nb-NO" sz="1200" i="1" dirty="0" err="1"/>
              <a:t>Peiro</a:t>
            </a:r>
            <a:r>
              <a:rPr lang="nb-NO" altLang="nb-NO" sz="1200" i="1" dirty="0"/>
              <a:t> 2001; </a:t>
            </a:r>
            <a:r>
              <a:rPr lang="nb-NO" altLang="nb-NO" sz="1200" i="1" dirty="0" err="1"/>
              <a:t>Arnetz</a:t>
            </a:r>
            <a:r>
              <a:rPr lang="nb-NO" altLang="nb-NO" sz="1200" i="1" dirty="0"/>
              <a:t> 2002; Taylor 2005;Langballe 2010)</a:t>
            </a:r>
          </a:p>
          <a:p>
            <a:pPr>
              <a:lnSpc>
                <a:spcPct val="90000"/>
              </a:lnSpc>
            </a:pPr>
            <a:endParaRPr lang="nb-NO" altLang="nb-NO" sz="1200" dirty="0"/>
          </a:p>
          <a:p>
            <a:pPr>
              <a:lnSpc>
                <a:spcPct val="80000"/>
              </a:lnSpc>
            </a:pPr>
            <a:endParaRPr lang="nb-NO" altLang="nb-NO" sz="1800" dirty="0"/>
          </a:p>
          <a:p>
            <a:pPr>
              <a:lnSpc>
                <a:spcPct val="80000"/>
              </a:lnSpc>
            </a:pPr>
            <a:endParaRPr lang="nb-NO" altLang="nb-NO" sz="1500" dirty="0"/>
          </a:p>
        </p:txBody>
      </p:sp>
    </p:spTree>
    <p:extLst>
      <p:ext uri="{BB962C8B-B14F-4D97-AF65-F5344CB8AC3E}">
        <p14:creationId xmlns:p14="http://schemas.microsoft.com/office/powerpoint/2010/main" val="714477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Flytmodellen</a:t>
            </a:r>
            <a:endParaRPr lang="nb-NO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36898" name="Content Placeholder 2">
            <a:extLst>
              <a:ext uri="{FF2B5EF4-FFF2-40B4-BE49-F238E27FC236}">
                <a16:creationId xmlns:a16="http://schemas.microsoft.com/office/drawing/2014/main" id="{17CFDD1A-5A7A-4A1D-B3E7-AE93953321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b-NO" altLang="nb-NO" sz="1800" dirty="0"/>
              <a:t>Arbeidssituasjon</a:t>
            </a:r>
          </a:p>
          <a:p>
            <a:endParaRPr lang="nb-NO" altLang="nb-NO" dirty="0"/>
          </a:p>
          <a:p>
            <a:r>
              <a:rPr lang="nb-NO" altLang="nb-NO" sz="1800" dirty="0"/>
              <a:t>Arbeidsmengde</a:t>
            </a:r>
            <a:br>
              <a:rPr lang="nb-NO" altLang="nb-NO" sz="1800" dirty="0"/>
            </a:br>
            <a:endParaRPr lang="nb-NO" altLang="nb-NO" sz="1800" dirty="0"/>
          </a:p>
          <a:p>
            <a:r>
              <a:rPr lang="nb-NO" altLang="nb-NO" sz="1800" dirty="0"/>
              <a:t>Forventninger og</a:t>
            </a:r>
          </a:p>
          <a:p>
            <a:r>
              <a:rPr lang="nb-NO" altLang="nb-NO" sz="1800" dirty="0"/>
              <a:t>    krav utenfra og</a:t>
            </a:r>
          </a:p>
          <a:p>
            <a:r>
              <a:rPr lang="nb-NO" altLang="nb-NO" sz="1800" dirty="0"/>
              <a:t>    innefra</a:t>
            </a:r>
          </a:p>
          <a:p>
            <a:endParaRPr lang="nb-NO" altLang="nb-NO" sz="1800" dirty="0"/>
          </a:p>
          <a:p>
            <a:r>
              <a:rPr lang="nb-NO" altLang="nb-NO" sz="1800" dirty="0"/>
              <a:t>Mestring, mening. </a:t>
            </a:r>
            <a:br>
              <a:rPr lang="nb-NO" altLang="nb-NO" sz="1800" dirty="0"/>
            </a:br>
            <a:br>
              <a:rPr lang="nb-NO" altLang="nb-NO" sz="1800" dirty="0"/>
            </a:br>
            <a:endParaRPr lang="nb-NO" altLang="nb-NO" sz="1800" dirty="0"/>
          </a:p>
          <a:p>
            <a:endParaRPr lang="nb-NO" altLang="nb-NO" sz="1800" dirty="0"/>
          </a:p>
          <a:p>
            <a:endParaRPr lang="nb-NO" altLang="nb-NO" dirty="0"/>
          </a:p>
        </p:txBody>
      </p:sp>
      <p:sp>
        <p:nvSpPr>
          <p:cNvPr id="336899" name="Slide Number Placeholder 3">
            <a:extLst>
              <a:ext uri="{FF2B5EF4-FFF2-40B4-BE49-F238E27FC236}">
                <a16:creationId xmlns:a16="http://schemas.microsoft.com/office/drawing/2014/main" id="{4A66C1C5-CC81-4934-A0CF-721640743746}"/>
              </a:ext>
            </a:extLst>
          </p:cNvPr>
          <p:cNvSpPr txBox="1">
            <a:spLocks noGrp="1"/>
          </p:cNvSpPr>
          <p:nvPr/>
        </p:nvSpPr>
        <p:spPr bwMode="auto">
          <a:xfrm>
            <a:off x="5943600" y="4686300"/>
            <a:ext cx="10715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nb-NO" altLang="nb-NO" sz="105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36900" name="Picture 4">
            <a:extLst>
              <a:ext uri="{FF2B5EF4-FFF2-40B4-BE49-F238E27FC236}">
                <a16:creationId xmlns:a16="http://schemas.microsoft.com/office/drawing/2014/main" id="{E3EC9247-F910-43DE-BC66-AE429989E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3"/>
          <a:stretch>
            <a:fillRect/>
          </a:stretch>
        </p:blipFill>
        <p:spPr bwMode="auto">
          <a:xfrm>
            <a:off x="2898801" y="699542"/>
            <a:ext cx="5603971" cy="398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901" name="TextBox 5">
            <a:extLst>
              <a:ext uri="{FF2B5EF4-FFF2-40B4-BE49-F238E27FC236}">
                <a16:creationId xmlns:a16="http://schemas.microsoft.com/office/drawing/2014/main" id="{A5FBF654-553B-4FCB-8699-094AC6FAD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018" y="4686301"/>
            <a:ext cx="193353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nb-NO" altLang="nb-NO" sz="1200" dirty="0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nb-NO" altLang="nb-NO" sz="1200" dirty="0" err="1">
                <a:solidFill>
                  <a:srgbClr val="000000"/>
                </a:solidFill>
                <a:cs typeface="Arial" panose="020B0604020202020204" pitchFamily="34" charset="0"/>
              </a:rPr>
              <a:t>Csikszentmihalyi</a:t>
            </a:r>
            <a:r>
              <a:rPr lang="nb-NO" altLang="nb-NO" sz="1200" dirty="0">
                <a:solidFill>
                  <a:srgbClr val="000000"/>
                </a:solidFill>
                <a:cs typeface="Arial" panose="020B0604020202020204" pitchFamily="34" charset="0"/>
              </a:rPr>
              <a:t> 2000)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7335">
            <a:off x="6000359" y="2133304"/>
            <a:ext cx="650886" cy="43370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2999692"/>
            <a:ext cx="427274" cy="427274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290" y="1668031"/>
            <a:ext cx="444241" cy="44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5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6772568-03B4-4878-8CBE-39EE5A2DC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5696" y="258988"/>
            <a:ext cx="4536504" cy="42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35DEAC01-6687-431D-B971-7E411528D8BE}"/>
              </a:ext>
            </a:extLst>
          </p:cNvPr>
          <p:cNvSpPr/>
          <p:nvPr/>
        </p:nvSpPr>
        <p:spPr>
          <a:xfrm>
            <a:off x="2267744" y="3651870"/>
            <a:ext cx="422388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38">
              <a:defRPr/>
            </a:pPr>
            <a:r>
              <a:rPr lang="nb-NO" sz="1500" b="1" dirty="0">
                <a:latin typeface="Arial" panose="020B0604020202020204" pitchFamily="34" charset="0"/>
                <a:cs typeface="Arial" panose="020B0604020202020204" pitchFamily="34" charset="0"/>
              </a:rPr>
              <a:t>Bidra til å styrke yrkesidentiteten, </a:t>
            </a:r>
          </a:p>
          <a:p>
            <a:pPr defTabSz="514338">
              <a:defRPr/>
            </a:pPr>
            <a:r>
              <a:rPr lang="nb-NO" sz="1500" b="1" dirty="0">
                <a:latin typeface="Arial" panose="020B0604020202020204" pitchFamily="34" charset="0"/>
                <a:cs typeface="Arial" panose="020B0604020202020204" pitchFamily="34" charset="0"/>
              </a:rPr>
              <a:t>forebygge utbrenthet </a:t>
            </a:r>
          </a:p>
          <a:p>
            <a:pPr defTabSz="514338">
              <a:defRPr/>
            </a:pPr>
            <a:r>
              <a:rPr lang="nb-NO" sz="1500" b="1" dirty="0">
                <a:latin typeface="Arial" panose="020B0604020202020204" pitchFamily="34" charset="0"/>
                <a:cs typeface="Arial" panose="020B0604020202020204" pitchFamily="34" charset="0"/>
              </a:rPr>
              <a:t>og fremme helse og livskvalitet.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9FAE502-C6B8-4389-A351-387D8C8132C4}"/>
              </a:ext>
            </a:extLst>
          </p:cNvPr>
          <p:cNvSpPr txBox="1"/>
          <p:nvPr/>
        </p:nvSpPr>
        <p:spPr>
          <a:xfrm>
            <a:off x="4860032" y="897565"/>
            <a:ext cx="1350150" cy="4039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nb-NO" sz="2025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VillaSana</a:t>
            </a:r>
            <a:endParaRPr lang="nb-NO" sz="202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857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lassholder for innhold 4">
            <a:extLst>
              <a:ext uri="{FF2B5EF4-FFF2-40B4-BE49-F238E27FC236}">
                <a16:creationId xmlns:a16="http://schemas.microsoft.com/office/drawing/2014/main" id="{C0CACAC8-A820-4179-959F-F06E3F131A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095" y="693702"/>
            <a:ext cx="5826919" cy="3632597"/>
          </a:xfr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98BF0C0B-82F9-44B9-B52D-F922E6E7CC26}"/>
              </a:ext>
            </a:extLst>
          </p:cNvPr>
          <p:cNvSpPr/>
          <p:nvPr/>
        </p:nvSpPr>
        <p:spPr>
          <a:xfrm>
            <a:off x="1512095" y="2560602"/>
            <a:ext cx="2555849" cy="17656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nb-NO" sz="22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6900" name="Bilde 7">
            <a:extLst>
              <a:ext uri="{FF2B5EF4-FFF2-40B4-BE49-F238E27FC236}">
                <a16:creationId xmlns:a16="http://schemas.microsoft.com/office/drawing/2014/main" id="{04EEFC62-2ECF-4985-B4A9-97CE90BAB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1" y="2560602"/>
            <a:ext cx="2100263" cy="175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901" name="TekstSylinder 3">
            <a:extLst>
              <a:ext uri="{FF2B5EF4-FFF2-40B4-BE49-F238E27FC236}">
                <a16:creationId xmlns:a16="http://schemas.microsoft.com/office/drawing/2014/main" id="{8B0BD39F-933F-46E6-8D69-9E41C2883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2931790"/>
            <a:ext cx="1965401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2025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Jeg kommer for sent hjem</a:t>
            </a:r>
          </a:p>
        </p:txBody>
      </p:sp>
      <p:sp>
        <p:nvSpPr>
          <p:cNvPr id="336902" name="TekstSylinder 8">
            <a:extLst>
              <a:ext uri="{FF2B5EF4-FFF2-40B4-BE49-F238E27FC236}">
                <a16:creationId xmlns:a16="http://schemas.microsoft.com/office/drawing/2014/main" id="{18569268-E697-4B3B-95E6-C68F980ED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2830117"/>
            <a:ext cx="2057400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2025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går for</a:t>
            </a:r>
          </a:p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nb-NO" altLang="nb-NO" sz="2025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tidlig fra jobb</a:t>
            </a:r>
          </a:p>
        </p:txBody>
      </p:sp>
      <p:sp>
        <p:nvSpPr>
          <p:cNvPr id="336903" name="TekstSylinder 1">
            <a:extLst>
              <a:ext uri="{FF2B5EF4-FFF2-40B4-BE49-F238E27FC236}">
                <a16:creationId xmlns:a16="http://schemas.microsoft.com/office/drawing/2014/main" id="{48535106-8B4E-45C9-91A1-B9AE92489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391" y="195263"/>
            <a:ext cx="2808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altLang="nb-NO" b="1" dirty="0">
                <a:solidFill>
                  <a:schemeClr val="accent4">
                    <a:lumMod val="50000"/>
                  </a:schemeClr>
                </a:solidFill>
              </a:rPr>
              <a:t>Jobb-hjem balanse</a:t>
            </a:r>
          </a:p>
        </p:txBody>
      </p:sp>
    </p:spTree>
    <p:extLst>
      <p:ext uri="{BB962C8B-B14F-4D97-AF65-F5344CB8AC3E}">
        <p14:creationId xmlns:p14="http://schemas.microsoft.com/office/powerpoint/2010/main" val="3152390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95536" y="267494"/>
            <a:ext cx="8136904" cy="4671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Marthe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«Arbeidet sluker meg, familien sluker meg.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Jeg stresser for å komme hjem for å bidra,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 hjemme er det vanskelig å være tilstede.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Ofte blir det slik at jeg blir sint fordi jeg ikke klarer å holde små frustrasjoner inne.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Eller jeg sitter med hodet i PC-skjermen for å «bedøve hjernen».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Jeg sover dårlig fordi jeg kverner på pasienters tunge skjebner og vanskelige behandlingsbeslutninger.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b-NO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Jeg føler meg utilstrekkelig på jobb, og har begynt å tro at jeg er udugelig.»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C:\Users\ROE_KARI\AppData\Local\Microsoft\Windows\Temporary Internet Files\Content.Outlook\P94QQNS6\sykepleier teg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3478"/>
            <a:ext cx="2027634" cy="202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874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094046"/>
            <a:ext cx="1131925" cy="298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457200" y="214692"/>
            <a:ext cx="7211144" cy="421084"/>
          </a:xfrm>
        </p:spPr>
        <p:txBody>
          <a:bodyPr>
            <a:normAutofit fontScale="90000"/>
          </a:bodyPr>
          <a:lstStyle/>
          <a:p>
            <a:pPr algn="ctr"/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Personlighet</a:t>
            </a:r>
          </a:p>
        </p:txBody>
      </p:sp>
      <p:sp>
        <p:nvSpPr>
          <p:cNvPr id="2" name="Plassholder for tekst 2"/>
          <p:cNvSpPr>
            <a:spLocks noGrp="1" noChangeArrowheads="1"/>
          </p:cNvSpPr>
          <p:nvPr>
            <p:ph type="body" idx="4294967295"/>
          </p:nvPr>
        </p:nvSpPr>
        <p:spPr>
          <a:xfrm>
            <a:off x="971600" y="635777"/>
            <a:ext cx="3201938" cy="458270"/>
          </a:xfrm>
          <a:prstGeom prst="rect">
            <a:avLst/>
          </a:prstGeom>
        </p:spPr>
        <p:txBody>
          <a:bodyPr/>
          <a:lstStyle/>
          <a:p>
            <a:r>
              <a:rPr lang="nb-NO" altLang="nb-NO" sz="1800" b="1" dirty="0">
                <a:solidFill>
                  <a:schemeClr val="accent4">
                    <a:lumMod val="50000"/>
                  </a:schemeClr>
                </a:solidFill>
              </a:rPr>
              <a:t>Adaptivt</a:t>
            </a:r>
            <a:endParaRPr lang="nb-NO" altLang="nb-NO" sz="18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Plassholder for innhold 3"/>
          <p:cNvSpPr txBox="1">
            <a:spLocks noChangeArrowheads="1"/>
          </p:cNvSpPr>
          <p:nvPr/>
        </p:nvSpPr>
        <p:spPr>
          <a:xfrm>
            <a:off x="1818097" y="2174875"/>
            <a:ext cx="2697956" cy="3951288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altLang="nb-NO" sz="1500" dirty="0">
              <a:solidFill>
                <a:prstClr val="black"/>
              </a:solidFill>
            </a:endParaRPr>
          </a:p>
        </p:txBody>
      </p:sp>
      <p:sp>
        <p:nvSpPr>
          <p:cNvPr id="6" name="Plassholder for innhold 3"/>
          <p:cNvSpPr txBox="1">
            <a:spLocks noChangeArrowheads="1"/>
          </p:cNvSpPr>
          <p:nvPr/>
        </p:nvSpPr>
        <p:spPr>
          <a:xfrm>
            <a:off x="735889" y="951571"/>
            <a:ext cx="2833384" cy="4729709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Ønske om å bidra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Grundig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Engasjert i pasientene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Ansvarlig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Pliktoppfyllende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Omsorgsfull/empatisk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/>
              <a:t>Evne til å utsette egne behov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Ønsker at alle skal være fornøyd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Høy arbeidskapasitet</a:t>
            </a:r>
          </a:p>
          <a:p>
            <a:endParaRPr lang="nb-NO" altLang="nb-NO" sz="1500" dirty="0">
              <a:solidFill>
                <a:prstClr val="black"/>
              </a:solidFill>
            </a:endParaRPr>
          </a:p>
        </p:txBody>
      </p:sp>
      <p:sp>
        <p:nvSpPr>
          <p:cNvPr id="7" name="Plassholder for innhold 5"/>
          <p:cNvSpPr txBox="1">
            <a:spLocks noChangeArrowheads="1"/>
          </p:cNvSpPr>
          <p:nvPr/>
        </p:nvSpPr>
        <p:spPr>
          <a:xfrm>
            <a:off x="5055209" y="951570"/>
            <a:ext cx="3909279" cy="4707373"/>
          </a:xfrm>
          <a:prstGeom prst="rect">
            <a:avLst/>
          </a:prstGeom>
        </p:spPr>
        <p:txBody>
          <a:bodyPr lIns="68579" tIns="34289" rIns="68579" bIns="34289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Vanskelig å si nei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Perfeksjonistisk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Vanskelig å sette grenser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Opplever ansvar også for det man ikke har kontroll over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Opplever å ikke gjøre nok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Forvirring mellom egoisme og sunn egeninteresse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Strekker seg for langt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Liten evne til selvivaretagelse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nb-NO" altLang="nb-NO" sz="1800" dirty="0">
                <a:solidFill>
                  <a:prstClr val="black"/>
                </a:solidFill>
              </a:rPr>
              <a:t>Vanskelig å slappe av /ta fri/ få tid til familie/fritid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endParaRPr lang="nb-NO" altLang="nb-NO" sz="1800" dirty="0">
              <a:solidFill>
                <a:prstClr val="black"/>
              </a:solidFill>
            </a:endParaRP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209" y="600227"/>
            <a:ext cx="1450974" cy="493819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58" y="4443958"/>
            <a:ext cx="2773920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1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87045" y="267494"/>
            <a:ext cx="8229600" cy="857250"/>
          </a:xfrm>
        </p:spPr>
        <p:txBody>
          <a:bodyPr/>
          <a:lstStyle/>
          <a:p>
            <a:r>
              <a:rPr lang="nb-NO" altLang="nb-NO" sz="2800" b="1" dirty="0"/>
              <a:t>Alvorlige livshendelser siste året </a:t>
            </a:r>
            <a:r>
              <a:rPr lang="nb-NO" altLang="nb-NO" sz="2800" dirty="0"/>
              <a:t>(86%)</a:t>
            </a:r>
            <a:endParaRPr lang="en-GB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 t="22001" r="14370" b="24800"/>
          <a:stretch/>
        </p:blipFill>
        <p:spPr>
          <a:xfrm>
            <a:off x="611560" y="1059582"/>
            <a:ext cx="645798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27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9">
            <a:extLst>
              <a:ext uri="{FF2B5EF4-FFF2-40B4-BE49-F238E27FC236}">
                <a16:creationId xmlns:a16="http://schemas.microsoft.com/office/drawing/2014/main" id="{409FEBFA-16FB-4875-B503-46DD3DA54D5C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17878" indent="-160724">
              <a:spcBef>
                <a:spcPct val="20000"/>
              </a:spcBef>
              <a:buChar char="–"/>
              <a:defRPr sz="1575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642890" indent="-128579">
              <a:spcBef>
                <a:spcPct val="20000"/>
              </a:spcBef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900045" indent="-128579">
              <a:spcBef>
                <a:spcPct val="20000"/>
              </a:spcBef>
              <a:buChar char="–"/>
              <a:defRPr sz="1125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157201" indent="-128579">
              <a:spcBef>
                <a:spcPct val="20000"/>
              </a:spcBef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414357" indent="-128579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71513" indent="-128579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28669" indent="-128579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185825" indent="-128579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fld id="{62DACB8B-F3B0-4A5F-93CB-3EAAEFF75DE3}" type="slidenum">
              <a:rPr lang="nb-NO" altLang="nb-NO" sz="825">
                <a:solidFill>
                  <a:srgbClr val="0000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t>24</a:t>
            </a:fld>
            <a:endParaRPr lang="nb-NO" altLang="nb-NO" sz="825">
              <a:solidFill>
                <a:srgbClr val="000000"/>
              </a:solidFill>
            </a:endParaRPr>
          </a:p>
        </p:txBody>
      </p:sp>
      <p:sp>
        <p:nvSpPr>
          <p:cNvPr id="291843" name="Rectangle 29">
            <a:extLst>
              <a:ext uri="{FF2B5EF4-FFF2-40B4-BE49-F238E27FC236}">
                <a16:creationId xmlns:a16="http://schemas.microsoft.com/office/drawing/2014/main" id="{8D9F6A10-F040-4224-97CE-A198AD72331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943600" y="4686300"/>
            <a:ext cx="10715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2" tIns="25717" rIns="51432" bIns="25717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14312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fld id="{22C7657F-955E-4B86-AB75-5D0DDA55FF0A}" type="slidenum">
              <a:rPr lang="nb-NO" altLang="nb-NO" sz="825">
                <a:solidFill>
                  <a:srgbClr val="000000"/>
                </a:solidFill>
              </a:rPr>
              <a:pPr algn="r" defTabSz="514312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24</a:t>
            </a:fld>
            <a:endParaRPr lang="nb-NO" altLang="nb-NO" sz="825">
              <a:solidFill>
                <a:srgbClr val="000000"/>
              </a:solidFill>
            </a:endParaRPr>
          </a:p>
        </p:txBody>
      </p:sp>
      <p:sp>
        <p:nvSpPr>
          <p:cNvPr id="291844" name="Rectangle 29">
            <a:extLst>
              <a:ext uri="{FF2B5EF4-FFF2-40B4-BE49-F238E27FC236}">
                <a16:creationId xmlns:a16="http://schemas.microsoft.com/office/drawing/2014/main" id="{4539F4BB-4D01-4FC3-BF74-C25264CF42B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5943600" y="4686300"/>
            <a:ext cx="10715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2" tIns="25717" rIns="51432" bIns="25717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514312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fld id="{42DB8BD5-F74D-40D6-AC34-C105EA32B943}" type="slidenum">
              <a:rPr lang="nb-NO" altLang="nb-NO" sz="825">
                <a:solidFill>
                  <a:srgbClr val="000000"/>
                </a:solidFill>
              </a:rPr>
              <a:pPr algn="r" defTabSz="514312"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  <a:defRPr/>
              </a:pPr>
              <a:t>24</a:t>
            </a:fld>
            <a:endParaRPr lang="nb-NO" altLang="nb-NO" sz="825">
              <a:solidFill>
                <a:srgbClr val="000000"/>
              </a:solidFill>
            </a:endParaRPr>
          </a:p>
        </p:txBody>
      </p:sp>
      <p:sp>
        <p:nvSpPr>
          <p:cNvPr id="291845" name="Rectangle 2">
            <a:extLst>
              <a:ext uri="{FF2B5EF4-FFF2-40B4-BE49-F238E27FC236}">
                <a16:creationId xmlns:a16="http://schemas.microsoft.com/office/drawing/2014/main" id="{5ABC11AB-8805-4C08-9513-43C4FE5F70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65766" y="501260"/>
            <a:ext cx="4371975" cy="577721"/>
          </a:xfrm>
        </p:spPr>
        <p:txBody>
          <a:bodyPr>
            <a:normAutofit fontScale="90000"/>
          </a:bodyPr>
          <a:lstStyle/>
          <a:p>
            <a:pPr algn="ctr"/>
            <a:br>
              <a:rPr lang="nb-NO" altLang="nb-NO" sz="2025" dirty="0">
                <a:latin typeface="+mn-lt"/>
              </a:rPr>
            </a:br>
            <a:r>
              <a:rPr lang="nb-NO" altLang="nb-NO" sz="31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Belastning – nå og tidligere</a:t>
            </a:r>
          </a:p>
        </p:txBody>
      </p:sp>
      <p:sp>
        <p:nvSpPr>
          <p:cNvPr id="291846" name="Rectangle 3">
            <a:extLst>
              <a:ext uri="{FF2B5EF4-FFF2-40B4-BE49-F238E27FC236}">
                <a16:creationId xmlns:a16="http://schemas.microsoft.com/office/drawing/2014/main" id="{25850EB4-4B9D-46A1-98F2-D674B6604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60154" y="1682354"/>
            <a:ext cx="4371975" cy="30861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nb-NO" altLang="nb-NO" i="1"/>
          </a:p>
          <a:p>
            <a:pPr>
              <a:buFont typeface="Wingdings" panose="05000000000000000000" pitchFamily="2" charset="2"/>
              <a:buNone/>
            </a:pPr>
            <a:endParaRPr lang="nb-NO" altLang="nb-NO" sz="1575" i="1"/>
          </a:p>
          <a:p>
            <a:pPr>
              <a:buFont typeface="Wingdings" panose="05000000000000000000" pitchFamily="2" charset="2"/>
              <a:buNone/>
            </a:pPr>
            <a:endParaRPr lang="nb-NO" altLang="nb-NO" sz="1575" i="1"/>
          </a:p>
          <a:p>
            <a:pPr>
              <a:buFont typeface="Wingdings" panose="05000000000000000000" pitchFamily="2" charset="2"/>
              <a:buNone/>
            </a:pPr>
            <a:endParaRPr lang="nb-NO" altLang="nb-NO" sz="1575" i="1"/>
          </a:p>
          <a:p>
            <a:pPr>
              <a:buFont typeface="Wingdings" panose="05000000000000000000" pitchFamily="2" charset="2"/>
              <a:buNone/>
            </a:pPr>
            <a:endParaRPr lang="nb-NO" altLang="nb-NO" sz="1575" i="1"/>
          </a:p>
          <a:p>
            <a:pPr>
              <a:buFont typeface="Wingdings" panose="05000000000000000000" pitchFamily="2" charset="2"/>
              <a:buNone/>
            </a:pPr>
            <a:endParaRPr lang="nb-NO" altLang="nb-NO" sz="1575" i="1"/>
          </a:p>
          <a:p>
            <a:pPr>
              <a:buFont typeface="Wingdings" panose="05000000000000000000" pitchFamily="2" charset="2"/>
              <a:buNone/>
            </a:pPr>
            <a:endParaRPr lang="nb-NO" altLang="nb-NO" sz="1575" i="1"/>
          </a:p>
          <a:p>
            <a:pPr>
              <a:buFont typeface="Wingdings" panose="05000000000000000000" pitchFamily="2" charset="2"/>
              <a:buNone/>
            </a:pPr>
            <a:endParaRPr lang="nb-NO" altLang="nb-NO" sz="1575" i="1"/>
          </a:p>
        </p:txBody>
      </p:sp>
      <p:pic>
        <p:nvPicPr>
          <p:cNvPr id="291847" name="Picture 5" descr="esel">
            <a:extLst>
              <a:ext uri="{FF2B5EF4-FFF2-40B4-BE49-F238E27FC236}">
                <a16:creationId xmlns:a16="http://schemas.microsoft.com/office/drawing/2014/main" id="{411A008E-817F-4735-B64D-4EAC841DD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754" y="1474517"/>
            <a:ext cx="4320480" cy="341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18" y="4623978"/>
            <a:ext cx="317708" cy="28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439652" y="195486"/>
            <a:ext cx="6369360" cy="936104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28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Mestringsstrategier (</a:t>
            </a:r>
            <a:r>
              <a:rPr lang="nb-NO" altLang="nb-NO" sz="2800" b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Vitaliano</a:t>
            </a:r>
            <a:r>
              <a:rPr lang="nb-NO" altLang="nb-NO" sz="2800" b="1" dirty="0">
                <a:latin typeface="+mn-lt"/>
              </a:rPr>
              <a:t>)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>
          <a:xfrm>
            <a:off x="1454282" y="1015101"/>
            <a:ext cx="6172200" cy="346303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nb-NO" altLang="nb-NO" dirty="0"/>
              <a:t>Søke sosial støtte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nb-NO" altLang="nb-NO" dirty="0"/>
              <a:t>Problemfokusert mestring</a:t>
            </a:r>
            <a:br>
              <a:rPr lang="nb-NO" altLang="nb-NO" dirty="0"/>
            </a:br>
            <a:r>
              <a:rPr lang="nb-NO" altLang="nb-NO" dirty="0"/>
              <a:t>	-instrumental, handlings-orientert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nb-NO" altLang="nb-NO" sz="2400" dirty="0"/>
              <a:t>       -akkomoderende refleksjon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nb-NO" altLang="nb-NO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nb-NO" altLang="nb-NO" dirty="0"/>
              <a:t>Selvanklage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nb-NO" altLang="nb-NO" dirty="0"/>
              <a:t>Unngåelse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nb-NO" altLang="nb-NO" dirty="0"/>
              <a:t>Ønsketenkning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10A248-4AAC-4CF2-A424-F797C165A77F}" type="slidenum">
              <a:rPr lang="nb-NO"/>
              <a:pPr>
                <a:defRPr/>
              </a:pPr>
              <a:t>25</a:t>
            </a:fld>
            <a:endParaRPr lang="nb-NO"/>
          </a:p>
        </p:txBody>
      </p:sp>
      <p:pic>
        <p:nvPicPr>
          <p:cNvPr id="6" name="Platshållare för innehåll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20719"/>
            <a:ext cx="1932384" cy="193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29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4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Refleksjon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Kjenner jeg igjen noen av disse mestringsstrategiene?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Vet jeg om andre strategier jeg bruker for å </a:t>
            </a:r>
          </a:p>
          <a:p>
            <a:r>
              <a:rPr lang="nb-NO" dirty="0"/>
              <a:t>	redusere stress og belastning?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Hvordan fungerer disse for meg, hjelper det?</a:t>
            </a:r>
          </a:p>
        </p:txBody>
      </p:sp>
    </p:spTree>
    <p:extLst>
      <p:ext uri="{BB962C8B-B14F-4D97-AF65-F5344CB8AC3E}">
        <p14:creationId xmlns:p14="http://schemas.microsoft.com/office/powerpoint/2010/main" val="3140659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Plassholder for lysbildenummer 5">
            <a:extLst>
              <a:ext uri="{FF2B5EF4-FFF2-40B4-BE49-F238E27FC236}">
                <a16:creationId xmlns:a16="http://schemas.microsoft.com/office/drawing/2014/main" id="{6B8FD497-5112-4338-871E-19D17023F0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686300"/>
            <a:ext cx="1905000" cy="342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fld id="{F6861C40-DC1F-4302-BD37-99534DE58B3C}" type="slidenum">
              <a:rPr lang="nb-NO" altLang="nb-NO" sz="1050">
                <a:solidFill>
                  <a:srgbClr val="0000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t>27</a:t>
            </a:fld>
            <a:endParaRPr lang="nb-NO" altLang="nb-NO" sz="1050">
              <a:solidFill>
                <a:srgbClr val="000000"/>
              </a:solidFill>
            </a:endParaRPr>
          </a:p>
        </p:txBody>
      </p:sp>
      <p:sp>
        <p:nvSpPr>
          <p:cNvPr id="344067" name="Rectangle 3">
            <a:extLst>
              <a:ext uri="{FF2B5EF4-FFF2-40B4-BE49-F238E27FC236}">
                <a16:creationId xmlns:a16="http://schemas.microsoft.com/office/drawing/2014/main" id="{4BEE0F29-C9A3-4126-997F-50E1EC6AFF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22874" y="1485900"/>
            <a:ext cx="1631156" cy="30861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nb-NO" altLang="nb-NO" sz="2100"/>
              <a:t>Erkjennelse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nb-NO" altLang="nb-NO" sz="2100"/>
          </a:p>
          <a:p>
            <a:pPr eaLnBrk="1" hangingPunct="1">
              <a:buFont typeface="Wingdings" panose="05000000000000000000" pitchFamily="2" charset="2"/>
              <a:buNone/>
            </a:pPr>
            <a:endParaRPr lang="nb-NO" altLang="nb-NO" sz="2100"/>
          </a:p>
          <a:p>
            <a:pPr eaLnBrk="1" hangingPunct="1">
              <a:buFont typeface="Wingdings" panose="05000000000000000000" pitchFamily="2" charset="2"/>
              <a:buNone/>
            </a:pPr>
            <a:endParaRPr lang="nb-NO" altLang="nb-NO" sz="2100"/>
          </a:p>
          <a:p>
            <a:pPr eaLnBrk="1" hangingPunct="1">
              <a:buFont typeface="Wingdings" panose="05000000000000000000" pitchFamily="2" charset="2"/>
              <a:buNone/>
            </a:pPr>
            <a:endParaRPr lang="nb-NO" altLang="nb-NO" sz="2100"/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nb-NO" altLang="nb-NO" sz="2100"/>
              <a:t>Endring</a:t>
            </a:r>
          </a:p>
        </p:txBody>
      </p:sp>
      <p:sp>
        <p:nvSpPr>
          <p:cNvPr id="344068" name="AutoShape 4">
            <a:extLst>
              <a:ext uri="{FF2B5EF4-FFF2-40B4-BE49-F238E27FC236}">
                <a16:creationId xmlns:a16="http://schemas.microsoft.com/office/drawing/2014/main" id="{71E804EE-9262-4DB0-B4CD-722F0C214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0" y="2031206"/>
            <a:ext cx="57150" cy="1143000"/>
          </a:xfrm>
          <a:prstGeom prst="downArrow">
            <a:avLst>
              <a:gd name="adj1" fmla="val 50000"/>
              <a:gd name="adj2" fmla="val 500000"/>
            </a:avLst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nb-NO" altLang="nb-NO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CDCEB353-0FBC-4FDD-AE48-6751717DDE49}"/>
              </a:ext>
            </a:extLst>
          </p:cNvPr>
          <p:cNvSpPr txBox="1"/>
          <p:nvPr/>
        </p:nvSpPr>
        <p:spPr>
          <a:xfrm>
            <a:off x="4412456" y="1594008"/>
            <a:ext cx="3372565" cy="169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algn="ctr" fontAlgn="base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80000"/>
              <a:defRPr/>
            </a:pPr>
            <a:r>
              <a:rPr lang="nb-NO" altLang="nb-NO" b="1" kern="0" dirty="0">
                <a:solidFill>
                  <a:srgbClr val="000000"/>
                </a:solidFill>
                <a:latin typeface="Arial"/>
              </a:rPr>
              <a:t>”Det jeg blir bevisst </a:t>
            </a:r>
          </a:p>
          <a:p>
            <a:pPr marL="257175" indent="-257175" algn="ctr" fontAlgn="base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80000"/>
              <a:defRPr/>
            </a:pPr>
            <a:r>
              <a:rPr lang="nb-NO" altLang="nb-NO" b="1" kern="0" dirty="0">
                <a:solidFill>
                  <a:srgbClr val="000000"/>
                </a:solidFill>
                <a:latin typeface="Arial"/>
              </a:rPr>
              <a:t>kan jeg ofte gjøre noe med</a:t>
            </a:r>
          </a:p>
          <a:p>
            <a:pPr marL="257175" indent="-257175" algn="ctr" fontAlgn="base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80000"/>
              <a:defRPr/>
            </a:pPr>
            <a:r>
              <a:rPr lang="nb-NO" altLang="nb-NO" b="1" kern="0" dirty="0">
                <a:solidFill>
                  <a:srgbClr val="000000"/>
                </a:solidFill>
                <a:latin typeface="Arial"/>
              </a:rPr>
              <a:t>Det som forblir ubevisst </a:t>
            </a:r>
          </a:p>
          <a:p>
            <a:pPr marL="257175" indent="-257175" algn="ctr" fontAlgn="base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80000"/>
              <a:defRPr/>
            </a:pPr>
            <a:r>
              <a:rPr lang="nb-NO" altLang="nb-NO" b="1" kern="0" dirty="0">
                <a:solidFill>
                  <a:srgbClr val="000000"/>
                </a:solidFill>
                <a:latin typeface="Arial"/>
              </a:rPr>
              <a:t>gjør ofte noe med meg”</a:t>
            </a:r>
          </a:p>
          <a:p>
            <a:pPr marL="257175" indent="-257175" algn="ctr" fontAlgn="base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SzPct val="80000"/>
              <a:defRPr/>
            </a:pPr>
            <a:r>
              <a:rPr lang="nb-NO" altLang="nb-NO" b="1" kern="0" dirty="0">
                <a:solidFill>
                  <a:srgbClr val="000000"/>
                </a:solidFill>
                <a:latin typeface="Arial"/>
              </a:rPr>
              <a:t>		     </a:t>
            </a:r>
            <a:r>
              <a:rPr lang="nb-NO" altLang="nb-NO" kern="0" dirty="0">
                <a:solidFill>
                  <a:srgbClr val="000000"/>
                </a:solidFill>
                <a:latin typeface="Arial"/>
              </a:rPr>
              <a:t>Gordon Johnsen</a:t>
            </a:r>
            <a:endParaRPr lang="nb-NO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24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294967295"/>
          </p:nvPr>
        </p:nvSpPr>
        <p:spPr>
          <a:xfrm>
            <a:off x="6400800" y="4686300"/>
            <a:ext cx="1428750" cy="3429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1B9D0F-B5E4-46CF-802A-3FFBB2F6115D}" type="slidenum">
              <a:rPr lang="nb-NO" altLang="nb-NO" smtClean="0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nb-NO" altLang="nb-NO">
              <a:solidFill>
                <a:srgbClr val="000000"/>
              </a:solidFill>
            </a:endParaRPr>
          </a:p>
        </p:txBody>
      </p:sp>
      <p:sp>
        <p:nvSpPr>
          <p:cNvPr id="6" name="Oval 2"/>
          <p:cNvSpPr>
            <a:spLocks noChangeArrowheads="1"/>
          </p:cNvSpPr>
          <p:nvPr/>
        </p:nvSpPr>
        <p:spPr bwMode="auto">
          <a:xfrm rot="2799571">
            <a:off x="3852389" y="-632936"/>
            <a:ext cx="1637109" cy="5389960"/>
          </a:xfrm>
          <a:prstGeom prst="ellipse">
            <a:avLst/>
          </a:prstGeom>
          <a:gradFill rotWithShape="0">
            <a:gsLst>
              <a:gs pos="0">
                <a:srgbClr val="FF9900"/>
              </a:gs>
              <a:gs pos="100000">
                <a:srgbClr val="FFFF6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prstDash val="dash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b-NO" altLang="nb-NO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 flipV="1">
            <a:off x="2514179" y="762894"/>
            <a:ext cx="0" cy="325755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 sz="1350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2627784" y="4083918"/>
            <a:ext cx="3657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b-NO" sz="135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24458" y="4122065"/>
            <a:ext cx="271420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350" b="1" dirty="0">
                <a:solidFill>
                  <a:srgbClr val="800000"/>
                </a:solidFill>
              </a:rPr>
              <a:t>Mulighet for egne beslutninger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350" b="1" dirty="0">
                <a:solidFill>
                  <a:srgbClr val="800000"/>
                </a:solidFill>
              </a:rPr>
              <a:t>”Kontroll” Autonomi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100009" y="1302544"/>
            <a:ext cx="14141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500" b="1" dirty="0">
                <a:solidFill>
                  <a:srgbClr val="800000"/>
                </a:solidFill>
              </a:rPr>
              <a:t>Psykologiske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500" b="1" dirty="0">
                <a:solidFill>
                  <a:srgbClr val="800000"/>
                </a:solidFill>
              </a:rPr>
              <a:t>krav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31064" y="174896"/>
            <a:ext cx="43386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b-NO" altLang="nb-NO" sz="2400" dirty="0">
                <a:solidFill>
                  <a:srgbClr val="800000"/>
                </a:solidFill>
              </a:rPr>
              <a:t>Krav-kontroll-støtte modellen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 rot="18982521">
            <a:off x="3654029" y="2287935"/>
            <a:ext cx="24836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b-NO" altLang="nb-NO" sz="2400">
                <a:solidFill>
                  <a:srgbClr val="800000"/>
                </a:solidFill>
              </a:rPr>
              <a:t>Optimal funksjon</a:t>
            </a:r>
          </a:p>
        </p:txBody>
      </p:sp>
      <p:sp>
        <p:nvSpPr>
          <p:cNvPr id="13" name="TekstSylinder 10"/>
          <p:cNvSpPr txBox="1">
            <a:spLocks noChangeArrowheads="1"/>
          </p:cNvSpPr>
          <p:nvPr/>
        </p:nvSpPr>
        <p:spPr bwMode="auto">
          <a:xfrm>
            <a:off x="1105280" y="4207265"/>
            <a:ext cx="24110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500" i="1" dirty="0" err="1">
                <a:solidFill>
                  <a:srgbClr val="000000"/>
                </a:solidFill>
              </a:rPr>
              <a:t>Karasek-Theorell</a:t>
            </a:r>
            <a:r>
              <a:rPr lang="nb-NO" altLang="nb-NO" sz="1500" i="1" dirty="0">
                <a:solidFill>
                  <a:srgbClr val="000000"/>
                </a:solidFill>
              </a:rPr>
              <a:t> 1990</a:t>
            </a:r>
            <a:r>
              <a:rPr lang="nb-NO" altLang="nb-NO" sz="15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14" name="Group 23"/>
          <p:cNvGrpSpPr>
            <a:grpSpLocks/>
          </p:cNvGrpSpPr>
          <p:nvPr/>
        </p:nvGrpSpPr>
        <p:grpSpPr bwMode="auto">
          <a:xfrm>
            <a:off x="5181561" y="1500722"/>
            <a:ext cx="1391841" cy="2240756"/>
            <a:chOff x="3651" y="1344"/>
            <a:chExt cx="1169" cy="1882"/>
          </a:xfrm>
        </p:grpSpPr>
        <p:sp>
          <p:nvSpPr>
            <p:cNvPr id="15" name="TekstSylinder 11"/>
            <p:cNvSpPr txBox="1">
              <a:spLocks noChangeArrowheads="1"/>
            </p:cNvSpPr>
            <p:nvPr/>
          </p:nvSpPr>
          <p:spPr bwMode="auto">
            <a:xfrm rot="18631205" flipH="1">
              <a:off x="3569" y="1975"/>
              <a:ext cx="1882" cy="6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nb-NO" altLang="nb-NO" sz="1800" dirty="0">
                  <a:solidFill>
                    <a:srgbClr val="000000"/>
                  </a:solidFill>
                </a:rPr>
                <a:t>Sosial støtte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nb-NO" altLang="nb-NO" sz="1200" i="1" dirty="0">
                  <a:solidFill>
                    <a:srgbClr val="000000"/>
                  </a:solidFill>
                </a:rPr>
                <a:t>(Olsen 1989, Kristensen 1998)</a:t>
              </a: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 flipH="1" flipV="1">
              <a:off x="3651" y="2614"/>
              <a:ext cx="136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nb-NO" sz="1350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H="1" flipV="1">
              <a:off x="4014" y="2205"/>
              <a:ext cx="136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nb-NO" sz="1350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H="1" flipV="1">
              <a:off x="4468" y="1706"/>
              <a:ext cx="136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nb-NO" sz="1350"/>
            </a:p>
          </p:txBody>
        </p:sp>
      </p:grpSp>
    </p:spTree>
    <p:extLst>
      <p:ext uri="{BB962C8B-B14F-4D97-AF65-F5344CB8AC3E}">
        <p14:creationId xmlns:p14="http://schemas.microsoft.com/office/powerpoint/2010/main" val="410751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142 -0.04208 " pathEditMode="relative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65896E-6 L -0.0316 -0.04208 " pathEditMode="relative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ittel 1">
            <a:extLst>
              <a:ext uri="{FF2B5EF4-FFF2-40B4-BE49-F238E27FC236}">
                <a16:creationId xmlns:a16="http://schemas.microsoft.com/office/drawing/2014/main" id="{151D0315-50A1-43A1-8884-41CCA3304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b="1" dirty="0">
                <a:solidFill>
                  <a:schemeClr val="accent4">
                    <a:lumMod val="50000"/>
                  </a:schemeClr>
                </a:solidFill>
              </a:rPr>
              <a:t>Tilbakemelding/støtte</a:t>
            </a:r>
          </a:p>
        </p:txBody>
      </p:sp>
      <p:sp>
        <p:nvSpPr>
          <p:cNvPr id="230403" name="Plassholder for innhold 2">
            <a:extLst>
              <a:ext uri="{FF2B5EF4-FFF2-40B4-BE49-F238E27FC236}">
                <a16:creationId xmlns:a16="http://schemas.microsoft.com/office/drawing/2014/main" id="{C051AC12-4541-40C1-B71D-A211A3785D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987574"/>
            <a:ext cx="8363272" cy="3607049"/>
          </a:xfrm>
        </p:spPr>
        <p:txBody>
          <a:bodyPr>
            <a:normAutofit fontScale="55000" lnSpcReduction="20000"/>
          </a:bodyPr>
          <a:lstStyle/>
          <a:p>
            <a:r>
              <a:rPr lang="nb-NO" sz="3600" dirty="0">
                <a:solidFill>
                  <a:prstClr val="black"/>
                </a:solidFill>
              </a:rPr>
              <a:t>I et miljø der det går an å si noe om hvordan man har det finner man</a:t>
            </a:r>
            <a:endParaRPr lang="nb-NO" altLang="nb-NO" sz="3600" dirty="0"/>
          </a:p>
          <a:p>
            <a:r>
              <a:rPr lang="nb-NO" altLang="nb-NO" sz="3600" dirty="0"/>
              <a:t>	- mindre utbrenthet</a:t>
            </a:r>
            <a:br>
              <a:rPr lang="nb-NO" altLang="nb-NO" sz="3600" dirty="0"/>
            </a:br>
            <a:r>
              <a:rPr lang="nb-NO" altLang="nb-NO" sz="3600" dirty="0"/>
              <a:t>	- mindre stress</a:t>
            </a:r>
            <a:br>
              <a:rPr lang="nb-NO" altLang="nb-NO" sz="3600" dirty="0"/>
            </a:br>
            <a:r>
              <a:rPr lang="nb-NO" altLang="nb-NO" sz="3600" dirty="0"/>
              <a:t>	- mer velvære</a:t>
            </a:r>
            <a:br>
              <a:rPr lang="nb-NO" altLang="nb-NO" sz="3600" dirty="0"/>
            </a:br>
            <a:r>
              <a:rPr lang="nb-NO" altLang="nb-NO" sz="3600" dirty="0"/>
              <a:t>	- opplevelse av mening</a:t>
            </a:r>
            <a:br>
              <a:rPr lang="nb-NO" altLang="nb-NO" sz="3600" dirty="0"/>
            </a:br>
            <a:r>
              <a:rPr lang="nb-NO" altLang="nb-NO" sz="3600" dirty="0"/>
              <a:t>	- mer jobbengasjement </a:t>
            </a:r>
            <a:br>
              <a:rPr lang="nb-NO" altLang="nb-NO" sz="3600" dirty="0"/>
            </a:br>
            <a:endParaRPr lang="nb-NO" altLang="nb-NO" sz="3600" dirty="0"/>
          </a:p>
          <a:p>
            <a:r>
              <a:rPr lang="nb-NO" altLang="nb-NO" sz="3600" dirty="0"/>
              <a:t>Hvis man kan gi og ta kritikk</a:t>
            </a:r>
            <a:br>
              <a:rPr lang="nb-NO" altLang="nb-NO" sz="3600" dirty="0"/>
            </a:br>
            <a:r>
              <a:rPr lang="nb-NO" altLang="nb-NO" sz="3600" dirty="0"/>
              <a:t>	- takler bedre uheldige hendelser</a:t>
            </a:r>
            <a:br>
              <a:rPr lang="nb-NO" altLang="nb-NO" sz="3600" dirty="0"/>
            </a:br>
            <a:endParaRPr lang="nb-NO" altLang="nb-NO" sz="3600" dirty="0"/>
          </a:p>
          <a:p>
            <a:r>
              <a:rPr lang="nb-NO" altLang="nb-NO" sz="3600" dirty="0"/>
              <a:t>«Lage ordninger i fredstid»</a:t>
            </a:r>
          </a:p>
          <a:p>
            <a:endParaRPr lang="nb-NO" altLang="nb-NO" sz="1800" dirty="0"/>
          </a:p>
          <a:p>
            <a:endParaRPr lang="nb-NO" altLang="nb-NO" sz="1200" dirty="0"/>
          </a:p>
          <a:p>
            <a:endParaRPr lang="nb-NO" altLang="nb-NO" sz="1200" dirty="0"/>
          </a:p>
          <a:p>
            <a:pPr>
              <a:buFont typeface="Wingdings" panose="05000000000000000000" pitchFamily="2" charset="2"/>
              <a:buNone/>
            </a:pPr>
            <a:endParaRPr lang="nb-NO" altLang="nb-NO" sz="1200" dirty="0"/>
          </a:p>
          <a:p>
            <a:pPr>
              <a:buFont typeface="Wingdings" panose="05000000000000000000" pitchFamily="2" charset="2"/>
              <a:buNone/>
            </a:pPr>
            <a:r>
              <a:rPr lang="nb-NO" altLang="nb-NO" sz="1350" dirty="0"/>
              <a:t>(</a:t>
            </a:r>
            <a:r>
              <a:rPr lang="nb-NO" altLang="nb-NO" sz="1350" dirty="0" err="1"/>
              <a:t>Lemaire</a:t>
            </a:r>
            <a:r>
              <a:rPr lang="nb-NO" altLang="nb-NO" sz="1350" dirty="0"/>
              <a:t> 2010, Løvseth 2013, Aasland og Førde 2009, Isaksson Rø 2008, 2012</a:t>
            </a:r>
            <a:r>
              <a:rPr lang="nb-NO" altLang="nb-NO" sz="1350" dirty="0">
                <a:solidFill>
                  <a:srgbClr val="000000"/>
                </a:solidFill>
              </a:rPr>
              <a:t>) </a:t>
            </a:r>
            <a:endParaRPr lang="nb-NO" altLang="nb-NO" sz="1350" dirty="0"/>
          </a:p>
        </p:txBody>
      </p:sp>
      <p:sp>
        <p:nvSpPr>
          <p:cNvPr id="230404" name="Plassholder for lysbildenummer 3">
            <a:extLst>
              <a:ext uri="{FF2B5EF4-FFF2-40B4-BE49-F238E27FC236}">
                <a16:creationId xmlns:a16="http://schemas.microsoft.com/office/drawing/2014/main" id="{11FBA57C-5FC1-4595-8A9E-BBA65E7985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686300"/>
            <a:ext cx="1905000" cy="342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fld id="{90E93B8A-C51C-4187-9A0F-B58E4FBA2070}" type="slidenum">
              <a:rPr lang="nb-NO" altLang="nb-NO" sz="1050">
                <a:solidFill>
                  <a:srgbClr val="0000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None/>
              </a:pPr>
              <a:t>29</a:t>
            </a:fld>
            <a:endParaRPr lang="nb-NO" altLang="nb-NO" sz="1050">
              <a:solidFill>
                <a:srgbClr val="000000"/>
              </a:solidFill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8EDB40F-EFB9-49BA-A4CF-8B3757635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707654"/>
            <a:ext cx="1792379" cy="25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5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rgbClr val="C00000"/>
                </a:solidFill>
              </a:rPr>
              <a:t>Agenda</a:t>
            </a:r>
          </a:p>
        </p:txBody>
      </p:sp>
      <p:sp>
        <p:nvSpPr>
          <p:cNvPr id="9219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nb-NO" altLang="nb-NO" sz="2100" dirty="0"/>
              <a:t>Helsefremmende arbeidsliv?</a:t>
            </a:r>
          </a:p>
          <a:p>
            <a:pPr>
              <a:buFont typeface="Wingdings" panose="05000000000000000000" pitchFamily="2" charset="2"/>
              <a:buChar char="§"/>
            </a:pPr>
            <a:endParaRPr lang="nb-NO" altLang="nb-NO" sz="2100" dirty="0"/>
          </a:p>
          <a:p>
            <a:pPr>
              <a:buFont typeface="Wingdings" panose="05000000000000000000" pitchFamily="2" charset="2"/>
              <a:buChar char="§"/>
            </a:pPr>
            <a:r>
              <a:rPr lang="nb-NO" altLang="nb-NO" sz="2100" dirty="0"/>
              <a:t>Utbrenthet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nb-NO" altLang="nb-NO" sz="2100" dirty="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nb-NO" altLang="nb-NO" sz="2100" dirty="0"/>
              <a:t>Ressurser og utfordringer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nb-NO" altLang="nb-NO" sz="2100" dirty="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nb-NO" altLang="nb-NO" sz="2100" dirty="0"/>
              <a:t>Forebygging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nb-NO" altLang="nb-NO" sz="2100" dirty="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nb-NO" altLang="nb-NO" sz="2100" dirty="0"/>
              <a:t>Hjelper tiltakene?</a:t>
            </a:r>
            <a:br>
              <a:rPr lang="nb-NO" altLang="nb-NO" sz="2100" dirty="0"/>
            </a:br>
            <a:endParaRPr lang="nb-NO" altLang="nb-NO" sz="21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7543800" y="4767263"/>
            <a:ext cx="1600200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4709B39-9BF7-44D4-9513-7B5B6AD5DB48}" type="slidenum">
              <a:rPr lang="nb-NO"/>
              <a:pPr>
                <a:defRPr/>
              </a:pPr>
              <a:t>3</a:t>
            </a:fld>
            <a:endParaRPr lang="nb-NO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18" y="4623978"/>
            <a:ext cx="317708" cy="28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01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Hvordan legge inn muligheter for støtte på jobb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nb-NO" sz="2100" dirty="0"/>
              <a:t>Kaffestund om morgenen </a:t>
            </a:r>
          </a:p>
          <a:p>
            <a:pPr lvl="1"/>
            <a:r>
              <a:rPr lang="nb-NO" sz="2100" dirty="0"/>
              <a:t>Involvering av alle</a:t>
            </a:r>
          </a:p>
          <a:p>
            <a:pPr lvl="1"/>
            <a:r>
              <a:rPr lang="nb-NO" sz="2100" dirty="0"/>
              <a:t>Trøste-og-bære-møte før helgen</a:t>
            </a:r>
          </a:p>
          <a:p>
            <a:pPr lvl="1"/>
            <a:r>
              <a:rPr lang="nb-NO" sz="2100" dirty="0"/>
              <a:t>Veiledning, fast tidspunkt, organisert</a:t>
            </a:r>
          </a:p>
          <a:p>
            <a:pPr lvl="1"/>
            <a:r>
              <a:rPr lang="nb-NO" sz="2100" dirty="0"/>
              <a:t>Fadderordning for nyansatte</a:t>
            </a:r>
          </a:p>
          <a:p>
            <a:pPr lvl="1"/>
            <a:r>
              <a:rPr lang="nb-NO" sz="2100" dirty="0"/>
              <a:t>Prosedyre ved vanskelige hendelser</a:t>
            </a:r>
          </a:p>
          <a:p>
            <a:pPr lvl="1"/>
            <a:r>
              <a:rPr lang="nb-NO" sz="2100" dirty="0"/>
              <a:t>Lederstøtte</a:t>
            </a:r>
          </a:p>
        </p:txBody>
      </p:sp>
    </p:spTree>
    <p:extLst>
      <p:ext uri="{BB962C8B-B14F-4D97-AF65-F5344CB8AC3E}">
        <p14:creationId xmlns:p14="http://schemas.microsoft.com/office/powerpoint/2010/main" val="310111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/>
        </p:nvSpPr>
        <p:spPr bwMode="auto">
          <a:xfrm>
            <a:off x="579875" y="57385"/>
            <a:ext cx="81184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nb-NO" altLang="nb-NO" sz="3200" b="1" dirty="0">
                <a:solidFill>
                  <a:schemeClr val="tx1"/>
                </a:solidFill>
                <a:latin typeface="+mn-lt"/>
              </a:rPr>
              <a:t>Støtteordninger for leger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1" b="12230"/>
          <a:stretch/>
        </p:blipFill>
        <p:spPr bwMode="auto">
          <a:xfrm>
            <a:off x="5677680" y="2473299"/>
            <a:ext cx="2810265" cy="1991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Sylinder 4"/>
          <p:cNvSpPr txBox="1"/>
          <p:nvPr/>
        </p:nvSpPr>
        <p:spPr>
          <a:xfrm>
            <a:off x="2123728" y="3562439"/>
            <a:ext cx="5328777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marL="285750" indent="-2857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b-NO" sz="2000" b="1" dirty="0">
                <a:solidFill>
                  <a:srgbClr val="000000"/>
                </a:solidFill>
                <a:latin typeface="+mn-lt"/>
              </a:rPr>
              <a:t>Villa Sana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nb-NO" sz="1800" dirty="0">
                <a:solidFill>
                  <a:srgbClr val="000000"/>
                </a:solidFill>
                <a:latin typeface="+mn-lt"/>
              </a:rPr>
              <a:t>for kollegaer fra hele landet</a:t>
            </a:r>
          </a:p>
          <a:p>
            <a:r>
              <a:rPr lang="nb-NO" altLang="nb-NO" sz="1800" b="1" dirty="0">
                <a:solidFill>
                  <a:srgbClr val="000000"/>
                </a:solidFill>
                <a:latin typeface="+mn-lt"/>
              </a:rPr>
              <a:t>    </a:t>
            </a:r>
            <a:endParaRPr lang="nb-NO" altLang="nb-NO" sz="1600" b="1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r>
              <a:rPr lang="nb-NO" altLang="nb-NO" sz="1800" b="1" dirty="0">
                <a:solidFill>
                  <a:srgbClr val="000000"/>
                </a:solidFill>
              </a:rPr>
              <a:t>Se ”legeforeningen.no” og lenke ”støttekollega”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nb-NO" sz="1800" dirty="0">
              <a:solidFill>
                <a:srgbClr val="000000"/>
              </a:solidFill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nb-NO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 Box 1034"/>
          <p:cNvSpPr txBox="1">
            <a:spLocks noChangeArrowheads="1"/>
          </p:cNvSpPr>
          <p:nvPr/>
        </p:nvSpPr>
        <p:spPr bwMode="auto">
          <a:xfrm>
            <a:off x="2877455" y="1816332"/>
            <a:ext cx="243054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sz="2000" b="1" dirty="0">
                <a:solidFill>
                  <a:srgbClr val="000000"/>
                </a:solidFill>
                <a:latin typeface="+mj-lt"/>
              </a:rPr>
              <a:t>Støttekollegaer</a:t>
            </a:r>
            <a:br>
              <a:rPr lang="nb-NO" altLang="nb-NO" sz="2000" dirty="0">
                <a:solidFill>
                  <a:srgbClr val="000000"/>
                </a:solidFill>
                <a:latin typeface="+mj-lt"/>
              </a:rPr>
            </a:br>
            <a:r>
              <a:rPr lang="nb-NO" altLang="nb-NO" sz="2000" dirty="0">
                <a:solidFill>
                  <a:srgbClr val="000000"/>
                </a:solidFill>
                <a:latin typeface="+mj-lt"/>
              </a:rPr>
              <a:t>- i alle fylker</a:t>
            </a:r>
          </a:p>
        </p:txBody>
      </p:sp>
      <p:sp>
        <p:nvSpPr>
          <p:cNvPr id="9" name="TekstSylinder 1"/>
          <p:cNvSpPr txBox="1">
            <a:spLocks noChangeArrowheads="1"/>
          </p:cNvSpPr>
          <p:nvPr/>
        </p:nvSpPr>
        <p:spPr bwMode="auto">
          <a:xfrm>
            <a:off x="579875" y="651512"/>
            <a:ext cx="25923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nb-NO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dirty="0">
                <a:solidFill>
                  <a:srgbClr val="000000"/>
                </a:solidFill>
                <a:latin typeface="+mj-lt"/>
              </a:rPr>
              <a:t>Kollegialitet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82" y="1190950"/>
            <a:ext cx="1994638" cy="187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579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Avtale SOP-</a:t>
            </a:r>
            <a:r>
              <a:rPr lang="nb-NO" b="1" dirty="0" err="1">
                <a:solidFill>
                  <a:schemeClr val="accent4">
                    <a:lumMod val="50000"/>
                  </a:schemeClr>
                </a:solidFill>
              </a:rPr>
              <a:t>Trasoppklinikken</a:t>
            </a:r>
            <a:br>
              <a:rPr lang="nb-NO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nb-NO" sz="2400" b="1" dirty="0">
                <a:solidFill>
                  <a:schemeClr val="accent4">
                    <a:lumMod val="50000"/>
                  </a:schemeClr>
                </a:solidFill>
              </a:rPr>
              <a:t>01.09.19 – 30.08.22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51520" y="1200151"/>
            <a:ext cx="8640960" cy="3394472"/>
          </a:xfrm>
        </p:spPr>
        <p:txBody>
          <a:bodyPr>
            <a:normAutofit/>
          </a:bodyPr>
          <a:lstStyle/>
          <a:p>
            <a:r>
              <a:rPr lang="nb-NO" sz="2000" dirty="0"/>
              <a:t>Aktuell lege med rusproblemer eller dennes representant: </a:t>
            </a:r>
            <a:br>
              <a:rPr lang="nb-NO" sz="2000" dirty="0"/>
            </a:br>
            <a:r>
              <a:rPr lang="nb-NO" sz="2000" dirty="0"/>
              <a:t>kan kontakte </a:t>
            </a:r>
            <a:r>
              <a:rPr lang="nb-NO" sz="2000" dirty="0" err="1"/>
              <a:t>Trasoppklinikken</a:t>
            </a:r>
            <a:r>
              <a:rPr lang="nb-NO" sz="2000" dirty="0"/>
              <a:t> via telefon eller mail</a:t>
            </a:r>
            <a:br>
              <a:rPr lang="nb-NO" sz="2000" dirty="0"/>
            </a:br>
            <a:r>
              <a:rPr lang="nb-NO" sz="2000" dirty="0"/>
              <a:t>- klinikkoverlege Anders Gåsland        </a:t>
            </a:r>
            <a:r>
              <a:rPr lang="en-GB" sz="2000" dirty="0"/>
              <a:t>924 24 324/ </a:t>
            </a:r>
            <a:r>
              <a:rPr lang="en-GB" sz="2000" dirty="0">
                <a:hlinkClick r:id="rId2"/>
              </a:rPr>
              <a:t>a.gaasland@trasoppklinikken.no</a:t>
            </a:r>
            <a:endParaRPr lang="en-GB" sz="2000" dirty="0"/>
          </a:p>
          <a:p>
            <a:r>
              <a:rPr lang="en-GB" sz="2000" dirty="0"/>
              <a:t>- </a:t>
            </a:r>
            <a:r>
              <a:rPr lang="nb-NO" sz="2000" dirty="0"/>
              <a:t>overlege/forsker Shahram </a:t>
            </a:r>
            <a:r>
              <a:rPr lang="nb-NO" sz="2000" dirty="0" err="1"/>
              <a:t>Shaygani</a:t>
            </a:r>
            <a:r>
              <a:rPr lang="nb-NO" sz="2000" dirty="0"/>
              <a:t> </a:t>
            </a:r>
            <a:r>
              <a:rPr lang="en-GB" sz="2000" dirty="0"/>
              <a:t>920 51 842/ </a:t>
            </a:r>
            <a:r>
              <a:rPr lang="en-GB" sz="2000" dirty="0">
                <a:hlinkClick r:id="rId3"/>
              </a:rPr>
              <a:t>s.shaygani@trasoppklinikken.no</a:t>
            </a:r>
            <a:endParaRPr lang="nb-NO" sz="2000" dirty="0"/>
          </a:p>
          <a:p>
            <a:pPr lvl="0"/>
            <a:endParaRPr lang="nb-NO" sz="2000" dirty="0"/>
          </a:p>
          <a:p>
            <a:pPr lvl="0"/>
            <a:r>
              <a:rPr lang="nb-NO" sz="2000" dirty="0"/>
              <a:t>- Legen trenger ikke formell henvisning</a:t>
            </a:r>
            <a:br>
              <a:rPr lang="nb-NO" sz="2000" dirty="0"/>
            </a:br>
            <a:r>
              <a:rPr lang="nb-NO" sz="2000" dirty="0"/>
              <a:t>- Det avtales raskt konsultasjonstime (innenfor en uke)</a:t>
            </a:r>
          </a:p>
          <a:p>
            <a:pPr lvl="0"/>
            <a:r>
              <a:rPr lang="nb-NO" sz="2000" dirty="0"/>
              <a:t>Ut ifra en individuell vurdering kan det gis mellom 1 til 5 samtaler</a:t>
            </a:r>
          </a:p>
          <a:p>
            <a:pPr lvl="0"/>
            <a:endParaRPr lang="nb-NO" sz="1500" dirty="0"/>
          </a:p>
          <a:p>
            <a:endParaRPr lang="nb-NO" sz="15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557D6B-47F1-45ED-B8F9-25A46D88E8AD}" type="slidenum">
              <a:rPr lang="nb-NO" smtClean="0"/>
              <a:pPr>
                <a:defRPr/>
              </a:pPr>
              <a:t>32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18" y="4623978"/>
            <a:ext cx="317708" cy="28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44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Avtale SOP-</a:t>
            </a:r>
            <a:r>
              <a:rPr lang="nb-NO" b="1" dirty="0" err="1">
                <a:solidFill>
                  <a:schemeClr val="accent4">
                    <a:lumMod val="50000"/>
                  </a:schemeClr>
                </a:solidFill>
              </a:rPr>
              <a:t>Trasoppklinikken</a:t>
            </a:r>
            <a:endParaRPr lang="nb-NO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Samtalene er en del av en kollegial støtte og derfor skrives ingen journaler, men det føres en logg – som også skal sikre den enkeltes personvern. 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Målet med samtalene er å kartlegge legens ruslidelse, psykiske helse og komme med forslag til behandling.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Hvis legen selv ønsker det, kan man koble inn andre relevante instanser på saken (fastlege, DPS, familie osv.).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Hvis legen ønsker det kan han/hun få en skriftlig rapport på kontakten, som enten gis til legen selv eller sendes der legen ønsker. </a:t>
            </a:r>
          </a:p>
          <a:p>
            <a:endParaRPr lang="nb-NO" sz="15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4557D6B-47F1-45ED-B8F9-25A46D88E8AD}" type="slidenum">
              <a:rPr lang="nb-NO" smtClean="0"/>
              <a:pPr>
                <a:defRPr/>
              </a:pPr>
              <a:t>33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18" y="4623978"/>
            <a:ext cx="317708" cy="28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35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00" r="6177"/>
          <a:stretch/>
        </p:blipFill>
        <p:spPr>
          <a:xfrm>
            <a:off x="6615" y="51470"/>
            <a:ext cx="9144000" cy="4678142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359532" y="51470"/>
            <a:ext cx="6516724" cy="172819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kstSylinder 4"/>
          <p:cNvSpPr txBox="1"/>
          <p:nvPr/>
        </p:nvSpPr>
        <p:spPr>
          <a:xfrm>
            <a:off x="611560" y="325854"/>
            <a:ext cx="6264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i="1" dirty="0"/>
              <a:t>Målsettingen er </a:t>
            </a:r>
            <a:br>
              <a:rPr lang="nb-NO" sz="2000" i="1" dirty="0"/>
            </a:br>
            <a:r>
              <a:rPr lang="nb-NO" sz="2000" i="1" dirty="0"/>
              <a:t>- å bidra til å styrke legers bevissthet i forhold til legerollen</a:t>
            </a:r>
            <a:br>
              <a:rPr lang="nb-NO" sz="2000" i="1" dirty="0"/>
            </a:br>
            <a:r>
              <a:rPr lang="nb-NO" sz="2000" i="1" dirty="0"/>
              <a:t>-  forebygge utbrenning</a:t>
            </a:r>
            <a:br>
              <a:rPr lang="nb-NO" sz="2000" i="1" dirty="0"/>
            </a:br>
            <a:r>
              <a:rPr lang="nb-NO" sz="2000" i="1" dirty="0"/>
              <a:t>- fremme legers helse og livskvalitet.</a:t>
            </a:r>
            <a:endParaRPr lang="en-GB" sz="2000" i="1" dirty="0"/>
          </a:p>
        </p:txBody>
      </p:sp>
    </p:spTree>
    <p:extLst>
      <p:ext uri="{BB962C8B-B14F-4D97-AF65-F5344CB8AC3E}">
        <p14:creationId xmlns:p14="http://schemas.microsoft.com/office/powerpoint/2010/main" val="31513973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Bilde 1" descr="DetSorteHav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144"/>
            <a:ext cx="685800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3330179" y="4462463"/>
            <a:ext cx="4266009" cy="461665"/>
          </a:xfrm>
          <a:prstGeom prst="rect">
            <a:avLst/>
          </a:prstGeom>
          <a:gradFill>
            <a:gsLst>
              <a:gs pos="0">
                <a:schemeClr val="bg1">
                  <a:alpha val="1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</a:bodyPr>
          <a:lstStyle/>
          <a:p>
            <a:pPr>
              <a:buFontTx/>
              <a:buNone/>
              <a:defRPr/>
            </a:pPr>
            <a:r>
              <a:rPr lang="nb-NO" sz="2400" dirty="0">
                <a:latin typeface="Trebuchet MS" pitchFamily="34" charset="0"/>
              </a:rPr>
              <a:t>Ro, raushet og romslighet</a:t>
            </a:r>
          </a:p>
        </p:txBody>
      </p:sp>
    </p:spTree>
    <p:extLst>
      <p:ext uri="{BB962C8B-B14F-4D97-AF65-F5344CB8AC3E}">
        <p14:creationId xmlns:p14="http://schemas.microsoft.com/office/powerpoint/2010/main" val="3842260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485901" y="627534"/>
            <a:ext cx="6218448" cy="540060"/>
          </a:xfrm>
        </p:spPr>
        <p:txBody>
          <a:bodyPr>
            <a:normAutofit fontScale="90000"/>
          </a:bodyPr>
          <a:lstStyle/>
          <a:p>
            <a:br>
              <a:rPr lang="nb-NO" altLang="nb-NO" sz="2025" b="1" dirty="0">
                <a:solidFill>
                  <a:prstClr val="black"/>
                </a:solidFill>
                <a:latin typeface="Trebuchet MS" pitchFamily="34" charset="0"/>
              </a:rPr>
            </a:br>
            <a:r>
              <a:rPr lang="nb-NO" altLang="nb-NO" sz="2025" b="1" dirty="0">
                <a:solidFill>
                  <a:prstClr val="black"/>
                </a:solidFill>
                <a:latin typeface="Trebuchet MS" pitchFamily="34" charset="0"/>
              </a:rPr>
              <a:t>DAGSRÅDGIVNING, individuelt eller med partner</a:t>
            </a:r>
            <a:br>
              <a:rPr lang="nb-NO" altLang="nb-NO" sz="2025" b="1" dirty="0">
                <a:solidFill>
                  <a:prstClr val="black"/>
                </a:solidFill>
                <a:latin typeface="Trebuchet MS" pitchFamily="34" charset="0"/>
              </a:rPr>
            </a:br>
            <a:r>
              <a:rPr lang="nb-NO" altLang="nb-NO" sz="2025" b="1" dirty="0">
                <a:solidFill>
                  <a:prstClr val="black"/>
                </a:solidFill>
                <a:latin typeface="Trebuchet MS" pitchFamily="34" charset="0"/>
              </a:rPr>
              <a:t> 09-15 på Villa Sana (Modum Bad), i Oslo og i Bergen</a:t>
            </a:r>
            <a:br>
              <a:rPr lang="nb-NO" altLang="nb-NO" sz="2025" b="1" dirty="0">
                <a:solidFill>
                  <a:prstClr val="black"/>
                </a:solidFill>
                <a:latin typeface="Trebuchet MS" pitchFamily="34" charset="0"/>
              </a:rPr>
            </a:br>
            <a:r>
              <a:rPr lang="nb-NO" altLang="nb-NO" sz="2025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nb-NO" altLang="nb-NO" sz="1800" dirty="0">
                <a:solidFill>
                  <a:prstClr val="black"/>
                </a:solidFill>
                <a:latin typeface="Trebuchet MS" pitchFamily="34" charset="0"/>
              </a:rPr>
              <a:t>KARTLEGGING av nåværende situasjon - jobb og privat</a:t>
            </a:r>
            <a:br>
              <a:rPr lang="nb-NO" altLang="nb-NO" sz="1800" dirty="0">
                <a:solidFill>
                  <a:prstClr val="black"/>
                </a:solidFill>
                <a:latin typeface="Trebuchet MS" pitchFamily="34" charset="0"/>
              </a:rPr>
            </a:br>
            <a:r>
              <a:rPr lang="nb-NO" altLang="nb-NO" sz="1800" dirty="0">
                <a:solidFill>
                  <a:prstClr val="black"/>
                </a:solidFill>
                <a:latin typeface="Trebuchet MS" pitchFamily="34" charset="0"/>
              </a:rPr>
              <a:t> SORTERING av kortsiktige og langsiktige behov</a:t>
            </a:r>
            <a:br>
              <a:rPr lang="nb-NO" altLang="nb-NO" sz="1800" dirty="0">
                <a:solidFill>
                  <a:prstClr val="black"/>
                </a:solidFill>
                <a:latin typeface="Trebuchet MS" pitchFamily="34" charset="0"/>
              </a:rPr>
            </a:br>
            <a:r>
              <a:rPr lang="nb-NO" altLang="nb-NO" sz="1800" dirty="0">
                <a:solidFill>
                  <a:prstClr val="black"/>
                </a:solidFill>
                <a:latin typeface="Trebuchet MS" pitchFamily="34" charset="0"/>
              </a:rPr>
              <a:t> PRIORITERING av personlige utfordringer</a:t>
            </a:r>
            <a:br>
              <a:rPr lang="nb-NO" altLang="nb-NO" sz="1800" dirty="0">
                <a:solidFill>
                  <a:prstClr val="black"/>
                </a:solidFill>
                <a:latin typeface="Trebuchet MS" pitchFamily="34" charset="0"/>
              </a:rPr>
            </a:br>
            <a:r>
              <a:rPr lang="nb-NO" altLang="nb-NO" sz="1800" dirty="0">
                <a:solidFill>
                  <a:prstClr val="black"/>
                </a:solidFill>
                <a:latin typeface="Trebuchet MS" pitchFamily="34" charset="0"/>
              </a:rPr>
              <a:t> TILTAK</a:t>
            </a:r>
            <a:br>
              <a:rPr lang="nb-NO" altLang="nb-NO" sz="2700" dirty="0">
                <a:solidFill>
                  <a:prstClr val="black"/>
                </a:solidFill>
                <a:latin typeface="Trebuchet MS" pitchFamily="34" charset="0"/>
              </a:rPr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85901" y="1383618"/>
            <a:ext cx="6218448" cy="3602184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5122" name="Picture 2" descr="M:\Sana\Bilder\2018\18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596342"/>
            <a:ext cx="5220580" cy="320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8838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Videorådgivning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Det er nå også mulighet for individuell </a:t>
            </a:r>
            <a:r>
              <a:rPr lang="nb-NO" b="1" dirty="0"/>
              <a:t>video eller telefonrådgivning</a:t>
            </a:r>
            <a:r>
              <a:rPr lang="nb-NO" dirty="0"/>
              <a:t> på inntil 2,5 time.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Dersom man skulle se at man trenger mer tid, </a:t>
            </a:r>
          </a:p>
          <a:p>
            <a:r>
              <a:rPr lang="nb-NO" dirty="0"/>
              <a:t>      vil det kunne avtales en samtale </a:t>
            </a:r>
            <a:r>
              <a:rPr lang="nb-NO" dirty="0" err="1"/>
              <a:t>nr</a:t>
            </a:r>
            <a:r>
              <a:rPr lang="nb-NO" dirty="0"/>
              <a:t> 2.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276924"/>
            <a:ext cx="2962672" cy="18464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2021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3"/>
          <a:stretch/>
        </p:blipFill>
        <p:spPr>
          <a:xfrm>
            <a:off x="0" y="-308570"/>
            <a:ext cx="914400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98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5576" y="51470"/>
            <a:ext cx="8229600" cy="857250"/>
          </a:xfrm>
        </p:spPr>
        <p:txBody>
          <a:bodyPr/>
          <a:lstStyle/>
          <a:p>
            <a:pPr algn="ctr"/>
            <a:endParaRPr lang="nb-NO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720"/>
            <a:ext cx="7647358" cy="3482178"/>
          </a:xfrm>
        </p:spPr>
      </p:pic>
    </p:spTree>
    <p:extLst>
      <p:ext uri="{BB962C8B-B14F-4D97-AF65-F5344CB8AC3E}">
        <p14:creationId xmlns:p14="http://schemas.microsoft.com/office/powerpoint/2010/main" val="3533560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27584" y="162284"/>
            <a:ext cx="6876764" cy="837227"/>
          </a:xfrm>
        </p:spPr>
        <p:txBody>
          <a:bodyPr/>
          <a:lstStyle/>
          <a:p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Truls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010" y="771550"/>
            <a:ext cx="7020780" cy="4245175"/>
          </a:xfrm>
        </p:spPr>
        <p:txBody>
          <a:bodyPr>
            <a:normAutofit lnSpcReduction="10000"/>
          </a:bodyPr>
          <a:lstStyle/>
          <a:p>
            <a:r>
              <a:rPr lang="nb-NO" sz="2100" i="1" dirty="0"/>
              <a:t>«Jeg har hatt søvnvansker i over 10 år. </a:t>
            </a:r>
          </a:p>
          <a:p>
            <a:r>
              <a:rPr lang="nb-NO" sz="2100" i="1" dirty="0"/>
              <a:t>I mange år har jeg også slitt med spenning</a:t>
            </a:r>
          </a:p>
          <a:p>
            <a:r>
              <a:rPr lang="nb-NO" sz="2100" i="1" dirty="0"/>
              <a:t>og uro i kroppen. Det er vanskelig å koble ut. </a:t>
            </a:r>
          </a:p>
          <a:p>
            <a:r>
              <a:rPr lang="nb-NO" sz="2100" i="1" dirty="0"/>
              <a:t>Jeg synes likevel jeg har fungert greit frem til siste halvår </a:t>
            </a:r>
          </a:p>
          <a:p>
            <a:r>
              <a:rPr lang="nb-NO" sz="2100" i="1" dirty="0"/>
              <a:t>hvor det har vært gradvis økende symptomer med </a:t>
            </a:r>
          </a:p>
          <a:p>
            <a:r>
              <a:rPr lang="nb-NO" sz="2100" i="1" dirty="0"/>
              <a:t>kroppslig utmattelse. </a:t>
            </a:r>
          </a:p>
          <a:p>
            <a:r>
              <a:rPr lang="nb-NO" sz="2100" i="1" dirty="0"/>
              <a:t>Nå er det ikke mye igjen på batteriet. </a:t>
            </a:r>
          </a:p>
          <a:p>
            <a:r>
              <a:rPr lang="nb-NO" sz="2100" i="1" dirty="0"/>
              <a:t>Fysisk aktivitet utover lett belastning gir symptomforverring. Jeg har vansker med å konsentrere meg utover et par-tre timer, blir svimmel, tung i kroppen, tåkete i hodet og voldsomt trøtt. Nå hemmer dette meg både på jobb og privat. </a:t>
            </a:r>
          </a:p>
          <a:p>
            <a:r>
              <a:rPr lang="nb-NO" sz="2100" i="1" dirty="0"/>
              <a:t>Jeg føler meg helt tom, dette har vart lenge</a:t>
            </a:r>
            <a:r>
              <a:rPr lang="nb-NO" sz="2100" dirty="0"/>
              <a:t>.»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115875"/>
            <a:ext cx="1847850" cy="246697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507707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95895"/>
              </p:ext>
            </p:extLst>
          </p:nvPr>
        </p:nvGraphicFramePr>
        <p:xfrm>
          <a:off x="251520" y="123478"/>
          <a:ext cx="11089232" cy="5670391"/>
        </p:xfrm>
        <a:graphic>
          <a:graphicData uri="http://schemas.openxmlformats.org/drawingml/2006/table">
            <a:tbl>
              <a:tblPr/>
              <a:tblGrid>
                <a:gridCol w="135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0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96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8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48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98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093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40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040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040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40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2045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nn-NO" sz="2000" b="0" i="0" u="sng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Program for Villa Sana legekurs   12- 2021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406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 dirty="0">
                          <a:effectLst/>
                          <a:latin typeface="Arial" panose="020B0604020202020204" pitchFamily="34" charset="0"/>
                        </a:rPr>
                        <a:t>Mandag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12.00 - 12.30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Velkomst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Torsdag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08.00 - 09.00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Frokost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675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i="0" u="none" strike="noStrike" dirty="0">
                          <a:effectLst/>
                          <a:latin typeface="Arial" panose="020B0604020202020204" pitchFamily="34" charset="0"/>
                        </a:rPr>
                        <a:t>22.mar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Hva er Sana-kurs?</a:t>
                      </a:r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 Laila O. Brandsgård,</a:t>
                      </a:r>
                      <a:endParaRPr lang="nb-NO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25.mar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09.00 - 1130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Et helsefremmende liv for leger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Ingunn Amble og Sissel Moviken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Karin Rø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675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12.30 - 13.30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Lunsj på KH, info og brannrunde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11.30-12.15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Lunsj på Kildehuset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675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13.45 - 14.45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Rusletur/omvisning på området.</a:t>
                      </a:r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 Ingunn</a:t>
                      </a:r>
                      <a:endParaRPr lang="nb-NO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12.15 - 13.30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Helsesport </a:t>
                      </a:r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Marita Storholt</a:t>
                      </a:r>
                      <a:endParaRPr lang="nb-NO" sz="8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675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15.00 - 16.30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 dirty="0">
                          <a:effectLst/>
                          <a:latin typeface="Arial" panose="020B0604020202020204" pitchFamily="34" charset="0"/>
                        </a:rPr>
                        <a:t>Hva får meg til å føle meg verdifull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13.45-15.00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Et helsefremmende liv for leger, forts.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8675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Terje Landro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15.15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Individualsamtaler a 45 min/Egentid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17.00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Middag på Kildehuset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17.00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Middag på Kildehuset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3849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Kveldsmat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Kveldsmat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3849"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8675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Tirsdag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08.00 - 09.00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Frokost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Fredag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08.00 - 09.00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Frokost, med utsjekk av rom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8675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23.mar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09.15 - 12.30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 dirty="0">
                          <a:effectLst/>
                          <a:latin typeface="Arial" panose="020B0604020202020204" pitchFamily="34" charset="0"/>
                        </a:rPr>
                        <a:t>Tur med lunsj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26.mar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09.00 - 10.00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12 gode råd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Ingunn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Ingunn Amble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8675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13.00 - 14.45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 dirty="0">
                          <a:effectLst/>
                          <a:latin typeface="Arial" panose="020B0604020202020204" pitchFamily="34" charset="0"/>
                        </a:rPr>
                        <a:t>Livskvalitet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10.00 - 11.00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Oppsummering/evaluering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3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Gry Stålsett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Ingunn og Laila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93849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15.00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 err="1">
                          <a:effectLst/>
                          <a:latin typeface="Arial" panose="020B0604020202020204" pitchFamily="34" charset="0"/>
                        </a:rPr>
                        <a:t>Individualsamtaler</a:t>
                      </a:r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 a 45 min/Egentid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11.00 -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Lunsj på KH og avreise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17.00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Middag på Kildehuset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93849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Kveldsmat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93849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6406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Onsdag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08.00 - 09.00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Frokost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8675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24.mar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09.00 - 12.00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 dirty="0">
                          <a:effectLst/>
                          <a:latin typeface="Arial" panose="020B0604020202020204" pitchFamily="34" charset="0"/>
                        </a:rPr>
                        <a:t>Oppmerksomt nærvær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Ragnhild Iuell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8675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12.00 - 13.00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 dirty="0">
                          <a:effectLst/>
                          <a:latin typeface="Arial" panose="020B0604020202020204" pitchFamily="34" charset="0"/>
                        </a:rPr>
                        <a:t>Lunsj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8675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13.00 - 14.45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>
                          <a:effectLst/>
                          <a:latin typeface="Arial" panose="020B0604020202020204" pitchFamily="34" charset="0"/>
                        </a:rPr>
                        <a:t>Følelsenes fornuft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Gry Stålsett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17.00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Middag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Kveldsmat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80113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0" i="0" u="none" strike="noStrike">
                          <a:effectLst/>
                          <a:latin typeface="Arial" panose="020B0604020202020204" pitchFamily="34" charset="0"/>
                        </a:rPr>
                        <a:t>20.30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 dirty="0">
                          <a:effectLst/>
                          <a:latin typeface="Arial" panose="020B0604020202020204" pitchFamily="34" charset="0"/>
                        </a:rPr>
                        <a:t>Konsert Trio Sana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1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NB !Tidspunkt for </a:t>
                      </a:r>
                      <a:r>
                        <a:rPr lang="nb-NO" sz="8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individualsamtale</a:t>
                      </a:r>
                      <a:r>
                        <a:rPr lang="nb-NO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blir satt opp på eget skjema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nb-NO" sz="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Møt opp i hallen, så henter vi deg der.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92232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5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6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7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9"/>
                  </a:ext>
                </a:extLst>
              </a:tr>
              <a:tr h="90614"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b-NO" sz="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0"/>
                  </a:ext>
                </a:extLst>
              </a:tr>
            </a:tbl>
          </a:graphicData>
        </a:graphic>
      </p:graphicFrame>
      <p:pic>
        <p:nvPicPr>
          <p:cNvPr id="6" name="Picture 3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958673"/>
            <a:ext cx="1313919" cy="1622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4397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 b="12589"/>
          <a:stretch/>
        </p:blipFill>
        <p:spPr>
          <a:xfrm>
            <a:off x="22096" y="-20538"/>
            <a:ext cx="914400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415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925612"/>
          </a:xfrm>
        </p:spPr>
        <p:txBody>
          <a:bodyPr>
            <a:normAutofit fontScale="90000"/>
          </a:bodyPr>
          <a:lstStyle/>
          <a:p>
            <a:br>
              <a:rPr lang="nb-NO" dirty="0"/>
            </a:br>
            <a:r>
              <a:rPr lang="nb-NO" sz="2700" dirty="0">
                <a:solidFill>
                  <a:schemeClr val="accent1">
                    <a:lumMod val="50000"/>
                  </a:schemeClr>
                </a:solidFill>
              </a:rPr>
              <a:t>			</a:t>
            </a:r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Hvem kommer til Villa Sana?</a:t>
            </a:r>
            <a:br>
              <a:rPr lang="nb-NO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nb-NO" dirty="0">
                <a:solidFill>
                  <a:schemeClr val="accent4">
                    <a:lumMod val="50000"/>
                  </a:schemeClr>
                </a:solidFill>
              </a:rPr>
              <a:t>2020					</a:t>
            </a:r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2020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idx="1"/>
          </p:nvPr>
        </p:nvSpPr>
        <p:spPr>
          <a:xfrm>
            <a:off x="2843808" y="1329612"/>
            <a:ext cx="5842992" cy="3242388"/>
          </a:xfrm>
        </p:spPr>
        <p:txBody>
          <a:bodyPr>
            <a:normAutofit lnSpcReduction="10000"/>
          </a:bodyPr>
          <a:lstStyle/>
          <a:p>
            <a:r>
              <a:rPr lang="nb-NO" sz="2000" dirty="0"/>
              <a:t>Kvinner: Rådgivning: 63,5%  </a:t>
            </a:r>
          </a:p>
          <a:p>
            <a:r>
              <a:rPr lang="nb-NO" sz="2000" dirty="0"/>
              <a:t>	Kurs:76%  </a:t>
            </a:r>
          </a:p>
          <a:p>
            <a:r>
              <a:rPr lang="nb-NO" sz="2000" dirty="0"/>
              <a:t>                                     </a:t>
            </a:r>
          </a:p>
          <a:p>
            <a:r>
              <a:rPr lang="nb-NO" sz="2000" dirty="0"/>
              <a:t>I Norge: 53% av legene er kvinner</a:t>
            </a:r>
          </a:p>
          <a:p>
            <a:endParaRPr lang="nb-NO" sz="2000" dirty="0"/>
          </a:p>
          <a:p>
            <a:endParaRPr lang="nb-NO" sz="2000" dirty="0"/>
          </a:p>
          <a:p>
            <a:r>
              <a:rPr lang="nb-NO" sz="2000" dirty="0"/>
              <a:t>Fagområder: Allmennmedisin overrepresentert</a:t>
            </a:r>
          </a:p>
          <a:p>
            <a:pPr eaLnBrk="1" hangingPunct="1"/>
            <a:r>
              <a:rPr lang="nb-NO" sz="2000" dirty="0"/>
              <a:t>	      36% av dem som kom til rådgivning </a:t>
            </a:r>
          </a:p>
          <a:p>
            <a:pPr eaLnBrk="1" hangingPunct="1"/>
            <a:r>
              <a:rPr lang="nb-NO" sz="2000" dirty="0"/>
              <a:t>I Norge: 27% av de yrkesaktive legene er fastleger</a:t>
            </a: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5" t="-139" r="22270" b="139"/>
          <a:stretch/>
        </p:blipFill>
        <p:spPr>
          <a:xfrm>
            <a:off x="323528" y="267494"/>
            <a:ext cx="2016224" cy="437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60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Antall leger på Villa Sana</a:t>
            </a:r>
          </a:p>
        </p:txBody>
      </p:sp>
      <p:graphicFrame>
        <p:nvGraphicFramePr>
          <p:cNvPr id="6" name="Plassholder for inn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637492"/>
              </p:ext>
            </p:extLst>
          </p:nvPr>
        </p:nvGraphicFramePr>
        <p:xfrm>
          <a:off x="611561" y="1563639"/>
          <a:ext cx="6480720" cy="2520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4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83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1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0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67482">
                <a:tc>
                  <a:txBody>
                    <a:bodyPr/>
                    <a:lstStyle/>
                    <a:p>
                      <a:endParaRPr lang="nb-N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Rådgivning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Video</a:t>
                      </a:r>
                    </a:p>
                    <a:p>
                      <a:r>
                        <a:rPr lang="nb-NO" dirty="0"/>
                        <a:t>rådgivning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Kurs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I alt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6398">
                <a:tc>
                  <a:txBody>
                    <a:bodyPr/>
                    <a:lstStyle/>
                    <a:p>
                      <a:r>
                        <a:rPr lang="nb-NO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218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360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398">
                <a:tc>
                  <a:txBody>
                    <a:bodyPr/>
                    <a:lstStyle/>
                    <a:p>
                      <a:r>
                        <a:rPr lang="nb-NO" dirty="0"/>
                        <a:t>1998-2020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3025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1357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dirty="0"/>
                        <a:t>4382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3313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/>
        </p:nvSpPr>
        <p:spPr bwMode="auto">
          <a:xfrm>
            <a:off x="395536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Tre års oppfølgingsundersøkelse av leger </a:t>
            </a:r>
            <a:b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nb-NO" altLang="nb-NO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som kom til Villa Sana 2003-2005</a:t>
            </a:r>
            <a:endParaRPr kumimoji="0" lang="nb-NO" altLang="nb-NO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1205896" y="1001982"/>
            <a:ext cx="792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6B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   </a:t>
            </a:r>
            <a:r>
              <a:rPr kumimoji="0" lang="nb-NO" alt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220 deltakere (93% responsrate)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6B0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nb-NO" alt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lvl="0" eaLnBrk="1" hangingPunct="1">
              <a:lnSpc>
                <a:spcPct val="90000"/>
              </a:lnSpc>
              <a:buClr>
                <a:srgbClr val="0096B0"/>
              </a:buClr>
              <a:buFontTx/>
              <a:buChar char="-"/>
            </a:pPr>
            <a:r>
              <a:rPr lang="nb-NO" altLang="nb-NO" sz="2400" dirty="0">
                <a:solidFill>
                  <a:prstClr val="black"/>
                </a:solidFill>
              </a:rPr>
              <a:t>Søkte for en kombinasjon av jobbrelaterte og private årsaker</a:t>
            </a:r>
          </a:p>
          <a:p>
            <a:pPr lvl="0" eaLnBrk="1" hangingPunct="1">
              <a:lnSpc>
                <a:spcPct val="90000"/>
              </a:lnSpc>
              <a:buClr>
                <a:srgbClr val="0096B0"/>
              </a:buClr>
              <a:buFontTx/>
              <a:buChar char="-"/>
            </a:pPr>
            <a:endParaRPr lang="nb-NO" altLang="nb-NO" sz="2400" dirty="0">
              <a:solidFill>
                <a:prstClr val="black"/>
              </a:solidFill>
              <a:latin typeface="Calibri"/>
            </a:endParaRPr>
          </a:p>
          <a:p>
            <a:pPr marR="0" lvl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6B0"/>
              </a:buClr>
              <a:buSzPct val="80000"/>
              <a:buFontTx/>
              <a:buChar char="-"/>
              <a:tabLst/>
              <a:defRPr/>
            </a:pPr>
            <a:r>
              <a:rPr lang="nb-NO" altLang="nb-NO" sz="2400" dirty="0">
                <a:solidFill>
                  <a:prstClr val="black"/>
                </a:solidFill>
                <a:latin typeface="Calibri"/>
              </a:rPr>
              <a:t>Mange av dem som kom hadde høy grad av belastning</a:t>
            </a:r>
            <a:br>
              <a:rPr lang="nb-NO" altLang="nb-NO" sz="2400" dirty="0">
                <a:solidFill>
                  <a:prstClr val="black"/>
                </a:solidFill>
                <a:latin typeface="Calibri"/>
              </a:rPr>
            </a:br>
            <a:r>
              <a:rPr lang="nb-NO" altLang="nb-NO" sz="2400" dirty="0">
                <a:solidFill>
                  <a:prstClr val="black"/>
                </a:solidFill>
                <a:latin typeface="Calibri"/>
              </a:rPr>
              <a:t>- depressive symptomer og angst</a:t>
            </a:r>
            <a:br>
              <a:rPr lang="nb-NO" altLang="nb-NO" sz="2400" dirty="0">
                <a:solidFill>
                  <a:prstClr val="black"/>
                </a:solidFill>
                <a:latin typeface="Calibri"/>
              </a:rPr>
            </a:br>
            <a:r>
              <a:rPr lang="nb-NO" altLang="nb-NO" sz="2400" dirty="0">
                <a:solidFill>
                  <a:prstClr val="black"/>
                </a:solidFill>
                <a:latin typeface="Calibri"/>
              </a:rPr>
              <a:t>- utbrenthet</a:t>
            </a:r>
            <a:br>
              <a:rPr lang="nb-NO" altLang="nb-NO" sz="2400" dirty="0">
                <a:solidFill>
                  <a:prstClr val="black"/>
                </a:solidFill>
                <a:latin typeface="Calibri"/>
              </a:rPr>
            </a:br>
            <a:r>
              <a:rPr lang="nb-NO" altLang="nb-NO" sz="2400" dirty="0">
                <a:solidFill>
                  <a:prstClr val="black"/>
                </a:solidFill>
                <a:latin typeface="Calibri"/>
              </a:rPr>
              <a:t>- jobbstress</a:t>
            </a:r>
            <a:br>
              <a:rPr lang="nb-NO" altLang="nb-NO" sz="2400" dirty="0">
                <a:solidFill>
                  <a:prstClr val="black"/>
                </a:solidFill>
                <a:latin typeface="Calibri"/>
              </a:rPr>
            </a:br>
            <a:r>
              <a:rPr lang="nb-NO" altLang="nb-NO" sz="2400" dirty="0">
                <a:solidFill>
                  <a:prstClr val="black"/>
                </a:solidFill>
                <a:latin typeface="Calibri"/>
              </a:rPr>
              <a:t>- alvorlige suicidtanker og planer (21%)</a:t>
            </a:r>
            <a:br>
              <a:rPr lang="nb-NO" altLang="nb-NO" sz="2000" dirty="0">
                <a:solidFill>
                  <a:prstClr val="black"/>
                </a:solidFill>
                <a:latin typeface="Calibri"/>
              </a:rPr>
            </a:br>
            <a:r>
              <a:rPr lang="nb-NO" altLang="nb-NO" sz="20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nb-NO" altLang="nb-NO" sz="2000" dirty="0">
                <a:solidFill>
                  <a:prstClr val="black"/>
                </a:solidFill>
                <a:latin typeface="Calibri"/>
              </a:rPr>
            </a:br>
            <a:endParaRPr lang="nb-NO" altLang="nb-NO" sz="2000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96B0"/>
              </a:buClr>
              <a:buSzPct val="80000"/>
              <a:buFont typeface="Wingdings" pitchFamily="2" charset="2"/>
              <a:buNone/>
              <a:tabLst/>
              <a:defRPr/>
            </a:pPr>
            <a:b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142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DA94074-FE22-415D-ABE5-7C8037A06857}" type="slidenum">
              <a:rPr lang="nb-NO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11776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59782" y="303610"/>
            <a:ext cx="5941219" cy="1482328"/>
          </a:xfrm>
        </p:spPr>
        <p:txBody>
          <a:bodyPr/>
          <a:lstStyle/>
          <a:p>
            <a:pPr eaLnBrk="1" hangingPunct="1"/>
            <a:r>
              <a:rPr lang="nb-NO" altLang="nb-NO" sz="1800" b="1" dirty="0">
                <a:latin typeface="Arial" charset="0"/>
              </a:rPr>
              <a:t>Nivåer ved baseline og et-års oppfølging av </a:t>
            </a:r>
            <a:br>
              <a:rPr lang="nb-NO" altLang="nb-NO" sz="1800" b="1" dirty="0">
                <a:latin typeface="Arial" charset="0"/>
              </a:rPr>
            </a:br>
            <a:r>
              <a:rPr lang="nb-NO" altLang="nb-NO" sz="1800" b="1" dirty="0">
                <a:latin typeface="Arial" charset="0"/>
              </a:rPr>
              <a:t>Sana-leger sammenlignet med ”unge leger” 2003 </a:t>
            </a:r>
            <a:br>
              <a:rPr lang="nb-NO" altLang="nb-NO" sz="2100" dirty="0">
                <a:latin typeface="Arial" charset="0"/>
              </a:rPr>
            </a:br>
            <a:endParaRPr lang="nb-NO" altLang="nb-NO" sz="2100" dirty="0">
              <a:latin typeface="Arial" charset="0"/>
            </a:endParaRPr>
          </a:p>
        </p:txBody>
      </p:sp>
      <p:graphicFrame>
        <p:nvGraphicFramePr>
          <p:cNvPr id="117764" name="Object 3"/>
          <p:cNvGraphicFramePr>
            <a:graphicFrameLocks noGrp="1" noChangeAspect="1"/>
          </p:cNvGraphicFramePr>
          <p:nvPr>
            <p:ph type="chart" idx="4294967295"/>
          </p:nvPr>
        </p:nvGraphicFramePr>
        <p:xfrm>
          <a:off x="1707357" y="1113235"/>
          <a:ext cx="6293644" cy="328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391672" imgH="4381642" progId="Excel.Sheet.8">
                  <p:embed/>
                </p:oleObj>
              </mc:Choice>
              <mc:Fallback>
                <p:oleObj name="Chart" r:id="rId3" imgW="8391672" imgH="4381642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7357" y="1113235"/>
                        <a:ext cx="6293644" cy="3286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5" name="Text Box 4"/>
          <p:cNvSpPr txBox="1">
            <a:spLocks noChangeArrowheads="1"/>
          </p:cNvSpPr>
          <p:nvPr/>
        </p:nvSpPr>
        <p:spPr bwMode="auto">
          <a:xfrm flipV="1">
            <a:off x="2520814" y="2458734"/>
            <a:ext cx="43100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sz="1350" b="1" dirty="0">
                <a:solidFill>
                  <a:srgbClr val="000000"/>
                </a:solidFill>
              </a:rPr>
              <a:t>***</a:t>
            </a:r>
          </a:p>
        </p:txBody>
      </p:sp>
      <p:sp>
        <p:nvSpPr>
          <p:cNvPr id="117766" name="Text Box 5"/>
          <p:cNvSpPr txBox="1">
            <a:spLocks noChangeArrowheads="1"/>
          </p:cNvSpPr>
          <p:nvPr/>
        </p:nvSpPr>
        <p:spPr bwMode="auto">
          <a:xfrm flipV="1">
            <a:off x="3741473" y="2301720"/>
            <a:ext cx="59412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sz="1350" b="1" dirty="0">
                <a:solidFill>
                  <a:srgbClr val="000000"/>
                </a:solidFill>
              </a:rPr>
              <a:t>***</a:t>
            </a:r>
          </a:p>
        </p:txBody>
      </p:sp>
      <p:sp>
        <p:nvSpPr>
          <p:cNvPr id="117767" name="Text Box 6"/>
          <p:cNvSpPr txBox="1">
            <a:spLocks noChangeArrowheads="1"/>
          </p:cNvSpPr>
          <p:nvPr/>
        </p:nvSpPr>
        <p:spPr bwMode="auto">
          <a:xfrm flipV="1">
            <a:off x="5328085" y="2679762"/>
            <a:ext cx="4321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sz="1350" b="1" dirty="0">
                <a:solidFill>
                  <a:srgbClr val="000000"/>
                </a:solidFill>
              </a:rPr>
              <a:t>***</a:t>
            </a:r>
          </a:p>
        </p:txBody>
      </p:sp>
      <p:sp>
        <p:nvSpPr>
          <p:cNvPr id="117768" name="Text Box 7"/>
          <p:cNvSpPr txBox="1">
            <a:spLocks noChangeArrowheads="1"/>
          </p:cNvSpPr>
          <p:nvPr/>
        </p:nvSpPr>
        <p:spPr bwMode="auto">
          <a:xfrm>
            <a:off x="4517827" y="2576754"/>
            <a:ext cx="4321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sz="1350" dirty="0" err="1">
                <a:solidFill>
                  <a:srgbClr val="000000"/>
                </a:solidFill>
                <a:latin typeface="Times New Roman" charset="0"/>
              </a:rPr>
              <a:t>ns</a:t>
            </a:r>
            <a:endParaRPr lang="nb-NO" altLang="nb-NO" sz="135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7769" name="Text Box 8"/>
          <p:cNvSpPr txBox="1">
            <a:spLocks noChangeArrowheads="1"/>
          </p:cNvSpPr>
          <p:nvPr/>
        </p:nvSpPr>
        <p:spPr bwMode="auto">
          <a:xfrm flipV="1">
            <a:off x="3059833" y="2782491"/>
            <a:ext cx="43219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sz="1350" b="1" dirty="0">
                <a:solidFill>
                  <a:srgbClr val="000000"/>
                </a:solidFill>
              </a:rPr>
              <a:t>***</a:t>
            </a:r>
          </a:p>
        </p:txBody>
      </p:sp>
      <p:sp>
        <p:nvSpPr>
          <p:cNvPr id="117770" name="Text Box 9"/>
          <p:cNvSpPr txBox="1">
            <a:spLocks noChangeArrowheads="1"/>
          </p:cNvSpPr>
          <p:nvPr/>
        </p:nvSpPr>
        <p:spPr bwMode="auto">
          <a:xfrm flipV="1">
            <a:off x="5868592" y="3057525"/>
            <a:ext cx="41076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sz="1350" b="1">
                <a:solidFill>
                  <a:srgbClr val="000000"/>
                </a:solidFill>
              </a:rPr>
              <a:t>**</a:t>
            </a:r>
          </a:p>
        </p:txBody>
      </p:sp>
      <p:sp>
        <p:nvSpPr>
          <p:cNvPr id="117771" name="Text Box 12"/>
          <p:cNvSpPr txBox="1">
            <a:spLocks noChangeArrowheads="1"/>
          </p:cNvSpPr>
          <p:nvPr/>
        </p:nvSpPr>
        <p:spPr bwMode="auto">
          <a:xfrm>
            <a:off x="2736317" y="4326322"/>
            <a:ext cx="345638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sz="1500" dirty="0">
                <a:solidFill>
                  <a:srgbClr val="000000"/>
                </a:solidFill>
              </a:rPr>
              <a:t>* p&lt;0.05, **p&lt;0.01, ***p&lt;0.001</a:t>
            </a:r>
          </a:p>
        </p:txBody>
      </p:sp>
      <p:sp>
        <p:nvSpPr>
          <p:cNvPr id="117772" name="TekstSylinder 11"/>
          <p:cNvSpPr txBox="1">
            <a:spLocks noChangeArrowheads="1"/>
          </p:cNvSpPr>
          <p:nvPr/>
        </p:nvSpPr>
        <p:spPr bwMode="auto">
          <a:xfrm>
            <a:off x="2087166" y="4797029"/>
            <a:ext cx="48613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</a:pPr>
            <a:r>
              <a:rPr lang="nb-NO" altLang="nb-NO" sz="1200" dirty="0">
                <a:solidFill>
                  <a:srgbClr val="000000"/>
                </a:solidFill>
                <a:latin typeface="+mn-lt"/>
              </a:rPr>
              <a:t>Isaksson Rø KE et al, BMJ 2008; 337:a2004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18" y="4623978"/>
            <a:ext cx="317708" cy="287622"/>
          </a:xfrm>
          <a:prstGeom prst="rect">
            <a:avLst/>
          </a:prstGeom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 flipV="1">
            <a:off x="5982892" y="2841780"/>
            <a:ext cx="41076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sz="1350" b="1" dirty="0">
                <a:solidFill>
                  <a:srgbClr val="000000"/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230500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477974F-3DCE-4F66-9F38-FDF48E6C446D}" type="slidenum">
              <a:rPr lang="nb-NO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1187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-73819"/>
            <a:ext cx="5429250" cy="1314450"/>
          </a:xfrm>
        </p:spPr>
        <p:txBody>
          <a:bodyPr/>
          <a:lstStyle/>
          <a:p>
            <a:pPr eaLnBrk="1" hangingPunct="1"/>
            <a:br>
              <a:rPr lang="nb-NO" altLang="nb-NO" sz="1800" b="1" dirty="0">
                <a:latin typeface="Arial" charset="0"/>
              </a:rPr>
            </a:br>
            <a:r>
              <a:rPr lang="nb-NO" altLang="nb-NO" sz="1800" b="1" dirty="0">
                <a:latin typeface="Arial" charset="0"/>
              </a:rPr>
              <a:t>Samtalebehandling, Sykefravær, Arbeidstid</a:t>
            </a:r>
            <a:br>
              <a:rPr lang="nb-NO" altLang="nb-NO" sz="1800" b="1" dirty="0">
                <a:latin typeface="Arial" charset="0"/>
              </a:rPr>
            </a:br>
            <a:endParaRPr lang="nb-NO" altLang="nb-NO" sz="1800" b="1" dirty="0">
              <a:latin typeface="Arial" charset="0"/>
            </a:endParaRPr>
          </a:p>
        </p:txBody>
      </p:sp>
      <p:graphicFrame>
        <p:nvGraphicFramePr>
          <p:cNvPr id="118788" name="Object 3"/>
          <p:cNvGraphicFramePr>
            <a:graphicFrameLocks noGrp="1" noChangeAspect="1"/>
          </p:cNvGraphicFramePr>
          <p:nvPr>
            <p:ph type="chart" idx="4294967295"/>
            <p:extLst>
              <p:ext uri="{D42A27DB-BD31-4B8C-83A1-F6EECF244321}">
                <p14:modId xmlns:p14="http://schemas.microsoft.com/office/powerpoint/2010/main" val="769944928"/>
              </p:ext>
            </p:extLst>
          </p:nvPr>
        </p:nvGraphicFramePr>
        <p:xfrm>
          <a:off x="251520" y="938212"/>
          <a:ext cx="8341099" cy="3685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14744626" imgH="6515298" progId="MSGraph.Chart.8">
                  <p:embed followColorScheme="full"/>
                </p:oleObj>
              </mc:Choice>
              <mc:Fallback>
                <p:oleObj name="Chart" r:id="rId2" imgW="14744626" imgH="6515298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938212"/>
                        <a:ext cx="8341099" cy="36857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1619672" y="1635646"/>
            <a:ext cx="5393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sz="1800" b="1" dirty="0">
                <a:solidFill>
                  <a:srgbClr val="000000"/>
                </a:solidFill>
              </a:rPr>
              <a:t>***</a:t>
            </a:r>
          </a:p>
        </p:txBody>
      </p:sp>
      <p:sp>
        <p:nvSpPr>
          <p:cNvPr id="118790" name="Text Box 6"/>
          <p:cNvSpPr txBox="1">
            <a:spLocks noChangeArrowheads="1"/>
          </p:cNvSpPr>
          <p:nvPr/>
        </p:nvSpPr>
        <p:spPr bwMode="auto">
          <a:xfrm flipV="1">
            <a:off x="3133336" y="2306121"/>
            <a:ext cx="7560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sz="1800" b="1" dirty="0">
                <a:solidFill>
                  <a:srgbClr val="000000"/>
                </a:solidFill>
              </a:rPr>
              <a:t>***</a:t>
            </a:r>
          </a:p>
        </p:txBody>
      </p:sp>
      <p:sp>
        <p:nvSpPr>
          <p:cNvPr id="118791" name="Text Box 8"/>
          <p:cNvSpPr txBox="1">
            <a:spLocks noChangeArrowheads="1"/>
          </p:cNvSpPr>
          <p:nvPr/>
        </p:nvSpPr>
        <p:spPr bwMode="auto">
          <a:xfrm>
            <a:off x="467544" y="3714512"/>
            <a:ext cx="7533456" cy="131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nb-NO" altLang="nb-NO" sz="1500" dirty="0">
                <a:solidFill>
                  <a:srgbClr val="000000"/>
                </a:solidFill>
              </a:rPr>
              <a:t> Økt antall uker sykefravær/år etter intervensjonen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r>
              <a:rPr lang="nb-NO" altLang="nb-NO" sz="1500" dirty="0">
                <a:solidFill>
                  <a:srgbClr val="000000"/>
                </a:solidFill>
              </a:rPr>
              <a:t> Reduksjon i antall arbeidstimer/uke </a:t>
            </a:r>
            <a:br>
              <a:rPr lang="nb-NO" altLang="nb-NO" sz="1500" dirty="0">
                <a:solidFill>
                  <a:srgbClr val="000000"/>
                </a:solidFill>
              </a:rPr>
            </a:br>
            <a:r>
              <a:rPr lang="nb-NO" altLang="nb-NO" sz="1500" dirty="0">
                <a:solidFill>
                  <a:srgbClr val="000000"/>
                </a:solidFill>
              </a:rPr>
              <a:t>    43.6 (SD 7.9) to 42.0 (SD 12.1) *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-"/>
            </a:pPr>
            <a:endParaRPr lang="nb-NO" altLang="nb-NO" sz="18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8792" name="Text Box 9"/>
          <p:cNvSpPr txBox="1">
            <a:spLocks noChangeArrowheads="1"/>
          </p:cNvSpPr>
          <p:nvPr/>
        </p:nvSpPr>
        <p:spPr bwMode="auto">
          <a:xfrm>
            <a:off x="467544" y="753546"/>
            <a:ext cx="3294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sz="1800" dirty="0">
                <a:solidFill>
                  <a:srgbClr val="000000"/>
                </a:solidFill>
                <a:latin typeface="Times New Roman" charset="0"/>
              </a:rPr>
              <a:t>% av leger</a:t>
            </a:r>
          </a:p>
        </p:txBody>
      </p:sp>
    </p:spTree>
    <p:extLst>
      <p:ext uri="{BB962C8B-B14F-4D97-AF65-F5344CB8AC3E}">
        <p14:creationId xmlns:p14="http://schemas.microsoft.com/office/powerpoint/2010/main" val="4232164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CBCC399-B5FE-41C5-B467-F5B362010D2B}" type="slidenum">
              <a:rPr lang="nb-NO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nb-NO">
              <a:solidFill>
                <a:srgbClr val="000000"/>
              </a:solidFill>
            </a:endParaRPr>
          </a:p>
        </p:txBody>
      </p:sp>
      <p:sp>
        <p:nvSpPr>
          <p:cNvPr id="1198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71700" y="342900"/>
            <a:ext cx="5829300" cy="857250"/>
          </a:xfrm>
        </p:spPr>
        <p:txBody>
          <a:bodyPr/>
          <a:lstStyle/>
          <a:p>
            <a:pPr eaLnBrk="1" hangingPunct="1"/>
            <a:r>
              <a:rPr lang="nb-NO" altLang="nb-NO" sz="3000" b="1" dirty="0">
                <a:latin typeface="Arial" charset="0"/>
              </a:rPr>
              <a:t>Endringer fra ett til tre år</a:t>
            </a:r>
          </a:p>
        </p:txBody>
      </p:sp>
      <p:sp>
        <p:nvSpPr>
          <p:cNvPr id="1198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171700" y="1485900"/>
            <a:ext cx="5829300" cy="30861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nb-NO" altLang="nb-NO" sz="1800" dirty="0"/>
              <a:t>Emosjonell utmattelse (</a:t>
            </a:r>
            <a:r>
              <a:rPr lang="nb-NO" altLang="nb-NO" sz="1800" dirty="0" err="1"/>
              <a:t>burnout</a:t>
            </a:r>
            <a:r>
              <a:rPr lang="nb-NO" altLang="nb-NO" sz="1800" dirty="0"/>
              <a:t>)</a:t>
            </a:r>
            <a:br>
              <a:rPr lang="nb-NO" altLang="nb-NO" sz="1800" dirty="0"/>
            </a:br>
            <a:endParaRPr lang="nb-NO" altLang="nb-NO" sz="1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nb-NO" altLang="nb-NO" sz="1800" dirty="0"/>
              <a:t>Jobbstress </a:t>
            </a:r>
            <a:br>
              <a:rPr lang="nb-NO" altLang="nb-NO" sz="1800" dirty="0"/>
            </a:br>
            <a:endParaRPr lang="nb-NO" altLang="nb-NO" sz="1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nb-NO" altLang="nb-NO" sz="1800" dirty="0"/>
              <a:t>Mestringsstrategier: </a:t>
            </a:r>
            <a:br>
              <a:rPr lang="nb-NO" altLang="nb-NO" sz="1800" dirty="0"/>
            </a:br>
            <a:r>
              <a:rPr lang="nb-NO" altLang="nb-NO" sz="1800" dirty="0"/>
              <a:t>- aktive</a:t>
            </a:r>
            <a:br>
              <a:rPr lang="nb-NO" altLang="nb-NO" sz="1800" dirty="0"/>
            </a:br>
            <a:r>
              <a:rPr lang="nb-NO" altLang="nb-NO" sz="1800" dirty="0"/>
              <a:t>(problemløsende/ sosial støtte)</a:t>
            </a:r>
            <a:br>
              <a:rPr lang="nb-NO" altLang="nb-NO" sz="1800" dirty="0"/>
            </a:br>
            <a:br>
              <a:rPr lang="nb-NO" altLang="nb-NO" sz="1800" dirty="0"/>
            </a:br>
            <a:r>
              <a:rPr lang="nb-NO" altLang="nb-NO" sz="1800" dirty="0"/>
              <a:t>- emosjonsfokuserte strategier</a:t>
            </a:r>
            <a:br>
              <a:rPr lang="nb-NO" altLang="nb-NO" sz="1800" dirty="0"/>
            </a:br>
            <a:r>
              <a:rPr lang="nb-NO" altLang="nb-NO" sz="1800" dirty="0"/>
              <a:t>  (selvanklage, ønsketenking)</a:t>
            </a:r>
            <a:br>
              <a:rPr lang="nb-NO" altLang="nb-NO" sz="2100" dirty="0"/>
            </a:br>
            <a:endParaRPr lang="nb-NO" altLang="nb-NO" sz="2100" dirty="0"/>
          </a:p>
        </p:txBody>
      </p:sp>
      <p:sp>
        <p:nvSpPr>
          <p:cNvPr id="119813" name="Line 12"/>
          <p:cNvSpPr>
            <a:spLocks noChangeShapeType="1"/>
          </p:cNvSpPr>
          <p:nvPr/>
        </p:nvSpPr>
        <p:spPr bwMode="auto">
          <a:xfrm>
            <a:off x="6300788" y="2193131"/>
            <a:ext cx="45720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893719" y="2518172"/>
            <a:ext cx="628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9815" name="Line 14"/>
          <p:cNvSpPr>
            <a:spLocks noChangeShapeType="1"/>
          </p:cNvSpPr>
          <p:nvPr/>
        </p:nvSpPr>
        <p:spPr bwMode="auto">
          <a:xfrm>
            <a:off x="6192441" y="3813573"/>
            <a:ext cx="432197" cy="2166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9647" name="Line 15"/>
          <p:cNvSpPr>
            <a:spLocks noChangeShapeType="1"/>
          </p:cNvSpPr>
          <p:nvPr/>
        </p:nvSpPr>
        <p:spPr bwMode="auto">
          <a:xfrm>
            <a:off x="6678216" y="4030266"/>
            <a:ext cx="571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9817" name="Line 16"/>
          <p:cNvSpPr>
            <a:spLocks noChangeShapeType="1"/>
          </p:cNvSpPr>
          <p:nvPr/>
        </p:nvSpPr>
        <p:spPr bwMode="auto">
          <a:xfrm>
            <a:off x="6354366" y="1600200"/>
            <a:ext cx="40005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9649" name="Line 17"/>
          <p:cNvSpPr>
            <a:spLocks noChangeShapeType="1"/>
          </p:cNvSpPr>
          <p:nvPr/>
        </p:nvSpPr>
        <p:spPr bwMode="auto">
          <a:xfrm>
            <a:off x="6840141" y="1869281"/>
            <a:ext cx="514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9819" name="Line 12"/>
          <p:cNvSpPr>
            <a:spLocks noChangeShapeType="1"/>
          </p:cNvSpPr>
          <p:nvPr/>
        </p:nvSpPr>
        <p:spPr bwMode="auto">
          <a:xfrm>
            <a:off x="6137672" y="3274219"/>
            <a:ext cx="485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31085" name="Line 13"/>
          <p:cNvSpPr>
            <a:spLocks noChangeShapeType="1"/>
          </p:cNvSpPr>
          <p:nvPr/>
        </p:nvSpPr>
        <p:spPr bwMode="auto">
          <a:xfrm>
            <a:off x="6731794" y="3274219"/>
            <a:ext cx="4869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9821" name="TekstSylinder 12"/>
          <p:cNvSpPr txBox="1">
            <a:spLocks noChangeArrowheads="1"/>
          </p:cNvSpPr>
          <p:nvPr/>
        </p:nvSpPr>
        <p:spPr bwMode="auto">
          <a:xfrm>
            <a:off x="2250282" y="4569619"/>
            <a:ext cx="50756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</a:pPr>
            <a:r>
              <a:rPr lang="nb-NO" altLang="nb-NO" sz="1200" dirty="0">
                <a:solidFill>
                  <a:srgbClr val="000000"/>
                </a:solidFill>
                <a:latin typeface="+mn-lt"/>
              </a:rPr>
              <a:t>Isaksson Rø KE, BMC Public Health 2010, 10:213</a:t>
            </a:r>
          </a:p>
        </p:txBody>
      </p:sp>
      <p:pic>
        <p:nvPicPr>
          <p:cNvPr id="14" name="Bild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18" y="4623978"/>
            <a:ext cx="317708" cy="28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4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5" grpId="0" animBg="1"/>
      <p:bldP spid="69647" grpId="0" animBg="1"/>
      <p:bldP spid="69649" grpId="0" animBg="1"/>
      <p:bldP spid="13108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071FB7-3C56-4F1A-85A8-AF9DA8EF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19E6E55-EED2-48AF-BD3D-1E8F72E137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-      Etter kontakten med Villa Sana: </a:t>
            </a:r>
            <a:br>
              <a:rPr lang="nb-NO" dirty="0"/>
            </a:br>
            <a:r>
              <a:rPr lang="nb-NO" dirty="0"/>
              <a:t>           - økt grad av sykmelding</a:t>
            </a:r>
            <a:br>
              <a:rPr lang="nb-NO" dirty="0"/>
            </a:br>
            <a:r>
              <a:rPr lang="nb-NO" dirty="0"/>
              <a:t>           - &gt;50% gått i terapi</a:t>
            </a:r>
            <a:br>
              <a:rPr lang="nb-NO" dirty="0"/>
            </a:br>
            <a:endParaRPr lang="nb-NO" dirty="0"/>
          </a:p>
          <a:p>
            <a:pPr marL="342900" indent="-342900">
              <a:buFontTx/>
              <a:buChar char="-"/>
            </a:pPr>
            <a:r>
              <a:rPr lang="nb-NO" dirty="0"/>
              <a:t>Etter ett og tre år</a:t>
            </a:r>
            <a:br>
              <a:rPr lang="nb-NO" dirty="0"/>
            </a:br>
            <a:r>
              <a:rPr lang="nb-NO" dirty="0"/>
              <a:t>   - tilbake i jobb</a:t>
            </a:r>
            <a:br>
              <a:rPr lang="nb-NO" dirty="0"/>
            </a:br>
            <a:r>
              <a:rPr lang="nb-NO" dirty="0"/>
              <a:t>   - reduksjon av jobbstress, utbrenthet, depressivitet, angst</a:t>
            </a:r>
            <a:br>
              <a:rPr lang="nb-NO" dirty="0"/>
            </a:br>
            <a:r>
              <a:rPr lang="nb-NO" dirty="0"/>
              <a:t>   - mindre bruk av emosjonelle mestringsstrategier</a:t>
            </a:r>
            <a:br>
              <a:rPr lang="nb-NO" dirty="0"/>
            </a:br>
            <a:endParaRPr lang="nb-NO" dirty="0"/>
          </a:p>
          <a:p>
            <a:pPr marL="342900" indent="-342900">
              <a:buFontTx/>
              <a:buChar char="-"/>
            </a:pPr>
            <a:r>
              <a:rPr lang="nb-NO" dirty="0"/>
              <a:t>Antall uker sykmelding predikerte bedring i utbrenthet 3 år senere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8494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638190B-21E8-4877-A37F-8C11E5EE48FA}" type="slidenum">
              <a:rPr lang="nb-NO" smtClean="0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nb-NO">
              <a:solidFill>
                <a:srgbClr val="000000"/>
              </a:solidFill>
            </a:endParaRPr>
          </a:p>
        </p:txBody>
      </p:sp>
      <p:graphicFrame>
        <p:nvGraphicFramePr>
          <p:cNvPr id="18534" name="Group 102"/>
          <p:cNvGraphicFramePr>
            <a:graphicFrameLocks noGrp="1"/>
          </p:cNvGraphicFramePr>
          <p:nvPr/>
        </p:nvGraphicFramePr>
        <p:xfrm>
          <a:off x="3059907" y="563166"/>
          <a:ext cx="4698207" cy="4437636"/>
        </p:xfrm>
        <a:graphic>
          <a:graphicData uri="http://schemas.openxmlformats.org/drawingml/2006/table">
            <a:tbl>
              <a:tblPr/>
              <a:tblGrid>
                <a:gridCol w="17275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3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4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60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85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altLang="nb-NO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Univariat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Multivariat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2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v-SE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Stand.</a:t>
                      </a:r>
                      <a:b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β</a:t>
                      </a:r>
                      <a:endParaRPr kumimoji="0" lang="nb-NO" altLang="nb-NO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Sig</a:t>
                      </a:r>
                      <a:b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</a:b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p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Stand. β</a:t>
                      </a:r>
                      <a:endParaRPr kumimoji="0" lang="nb-NO" altLang="nb-NO" sz="1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Sig</a:t>
                      </a:r>
                      <a:b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</a:b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p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5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Kjønn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-.05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ns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.03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ns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5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Alder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.02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ns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.02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ns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5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Sivilstatus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.07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ns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 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 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5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Barn&lt;16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-.02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ns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 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 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5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Type intervensjon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.13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ns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 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 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5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Type ansettelse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-.03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ns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 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 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5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Sårbarhet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.27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.001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.18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ns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5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Ukearbeidstid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-.07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ns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 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 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5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Red. i arbeidstid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.20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.02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.16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ns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5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Terapi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.07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ns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 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 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5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Antidepressiva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.23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.01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.07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ns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85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Deltid sykefravær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.01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ns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 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 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CD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5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Heltid sykefravær</a:t>
                      </a:r>
                    </a:p>
                  </a:txBody>
                  <a:tcPr marL="68580" marR="68580" marT="34281" marB="342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.31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&lt;.001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 31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b-NO" altLang="nb-NO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charset="0"/>
                        </a:rPr>
                        <a:t>.001</a:t>
                      </a:r>
                      <a:endParaRPr kumimoji="0" lang="nb-NO" altLang="nb-NO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8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6483" name="Ellipse 3"/>
          <p:cNvSpPr>
            <a:spLocks noChangeArrowheads="1"/>
          </p:cNvSpPr>
          <p:nvPr/>
        </p:nvSpPr>
        <p:spPr bwMode="auto">
          <a:xfrm>
            <a:off x="5651898" y="4462462"/>
            <a:ext cx="1620440" cy="681038"/>
          </a:xfrm>
          <a:prstGeom prst="ellipse">
            <a:avLst/>
          </a:prstGeom>
          <a:noFill/>
          <a:ln w="34925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v-SE" altLang="nb-NO" sz="18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20932" name="TekstSylinder 4"/>
          <p:cNvSpPr txBox="1">
            <a:spLocks noChangeArrowheads="1"/>
          </p:cNvSpPr>
          <p:nvPr/>
        </p:nvSpPr>
        <p:spPr bwMode="auto">
          <a:xfrm>
            <a:off x="1763316" y="195262"/>
            <a:ext cx="6426994" cy="39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nb-NO" sz="1800" b="1" dirty="0" err="1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charset="0"/>
              </a:rPr>
              <a:t>Sykefravær</a:t>
            </a:r>
            <a:r>
              <a:rPr lang="en-US" altLang="nb-NO" sz="1800" b="1" dirty="0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charset="0"/>
              </a:rPr>
              <a:t> </a:t>
            </a:r>
            <a:r>
              <a:rPr lang="en-US" altLang="nb-NO" sz="1800" b="1" dirty="0" err="1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charset="0"/>
              </a:rPr>
              <a:t>predikerer</a:t>
            </a:r>
            <a:r>
              <a:rPr lang="en-US" altLang="nb-NO" sz="1800" b="1" dirty="0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charset="0"/>
              </a:rPr>
              <a:t> </a:t>
            </a:r>
            <a:r>
              <a:rPr lang="en-US" altLang="nb-NO" sz="1800" b="1" dirty="0" err="1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charset="0"/>
              </a:rPr>
              <a:t>bedring</a:t>
            </a:r>
            <a:r>
              <a:rPr lang="en-US" altLang="nb-NO" sz="1800" b="1" dirty="0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charset="0"/>
              </a:rPr>
              <a:t> </a:t>
            </a:r>
            <a:r>
              <a:rPr lang="en-US" altLang="nb-NO" sz="1800" b="1" dirty="0" err="1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charset="0"/>
              </a:rPr>
              <a:t>i</a:t>
            </a:r>
            <a:r>
              <a:rPr lang="en-US" altLang="nb-NO" sz="1800" b="1" dirty="0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charset="0"/>
              </a:rPr>
              <a:t> </a:t>
            </a:r>
            <a:r>
              <a:rPr lang="en-US" altLang="nb-NO" sz="1800" b="1" dirty="0" err="1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charset="0"/>
              </a:rPr>
              <a:t>utbrenthet</a:t>
            </a:r>
            <a:r>
              <a:rPr lang="en-US" altLang="nb-NO" sz="1800" b="1" dirty="0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charset="0"/>
              </a:rPr>
              <a:t> 3 </a:t>
            </a:r>
            <a:r>
              <a:rPr lang="en-US" altLang="nb-NO" sz="1800" b="1" dirty="0" err="1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charset="0"/>
              </a:rPr>
              <a:t>år</a:t>
            </a:r>
            <a:r>
              <a:rPr lang="en-US" altLang="nb-NO" sz="1800" b="1" dirty="0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charset="0"/>
              </a:rPr>
              <a:t> </a:t>
            </a:r>
            <a:r>
              <a:rPr lang="en-US" altLang="nb-NO" sz="1800" b="1" dirty="0" err="1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charset="0"/>
              </a:rPr>
              <a:t>senere</a:t>
            </a:r>
            <a:r>
              <a:rPr lang="en-US" altLang="nb-NO" sz="1800" b="1" dirty="0">
                <a:solidFill>
                  <a:schemeClr val="accent4">
                    <a:lumMod val="50000"/>
                  </a:schemeClr>
                </a:solidFill>
                <a:ea typeface="Calibri" pitchFamily="34" charset="0"/>
                <a:cs typeface="Times New Roman" charset="0"/>
              </a:rPr>
              <a:t>!</a:t>
            </a:r>
            <a:endParaRPr lang="nb-NO" altLang="nb-NO" sz="1500" dirty="0">
              <a:solidFill>
                <a:schemeClr val="accent4">
                  <a:lumMod val="50000"/>
                </a:schemeClr>
              </a:solidFill>
              <a:latin typeface="Calibri" pitchFamily="34" charset="0"/>
              <a:ea typeface="Calibri" pitchFamily="34" charset="0"/>
              <a:cs typeface="Times New Roman" charset="0"/>
            </a:endParaRPr>
          </a:p>
        </p:txBody>
      </p:sp>
      <p:sp>
        <p:nvSpPr>
          <p:cNvPr id="120933" name="TekstSylinder 3"/>
          <p:cNvSpPr txBox="1">
            <a:spLocks noChangeArrowheads="1"/>
          </p:cNvSpPr>
          <p:nvPr/>
        </p:nvSpPr>
        <p:spPr bwMode="auto">
          <a:xfrm>
            <a:off x="1925242" y="3165872"/>
            <a:ext cx="97274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sz="1350" dirty="0">
                <a:solidFill>
                  <a:srgbClr val="000000"/>
                </a:solidFill>
                <a:latin typeface="+mn-lt"/>
              </a:rPr>
              <a:t>Isaksson Rø et al. 2012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nb-NO" altLang="nb-NO" sz="1350" dirty="0" err="1">
                <a:solidFill>
                  <a:srgbClr val="000000"/>
                </a:solidFill>
                <a:latin typeface="+mn-lt"/>
              </a:rPr>
              <a:t>Sc.J</a:t>
            </a:r>
            <a:r>
              <a:rPr lang="nb-NO" altLang="nb-NO" sz="1350" dirty="0">
                <a:solidFill>
                  <a:srgbClr val="000000"/>
                </a:solidFill>
                <a:latin typeface="+mn-lt"/>
              </a:rPr>
              <a:t> </a:t>
            </a:r>
            <a:r>
              <a:rPr lang="nb-NO" altLang="nb-NO" sz="1350" dirty="0" err="1">
                <a:solidFill>
                  <a:srgbClr val="000000"/>
                </a:solidFill>
                <a:latin typeface="+mn-lt"/>
              </a:rPr>
              <a:t>of</a:t>
            </a:r>
            <a:r>
              <a:rPr lang="nb-NO" altLang="nb-NO" sz="1350" dirty="0">
                <a:solidFill>
                  <a:srgbClr val="000000"/>
                </a:solidFill>
                <a:latin typeface="+mn-lt"/>
              </a:rPr>
              <a:t> Public Health</a:t>
            </a:r>
          </a:p>
        </p:txBody>
      </p:sp>
    </p:spTree>
    <p:extLst>
      <p:ext uri="{BB962C8B-B14F-4D97-AF65-F5344CB8AC3E}">
        <p14:creationId xmlns:p14="http://schemas.microsoft.com/office/powerpoint/2010/main" val="51541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ittel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altLang="nb-NO" sz="2700">
                <a:solidFill>
                  <a:srgbClr val="800000"/>
                </a:solidFill>
                <a:latin typeface="Arial" panose="020B0604020202020204" pitchFamily="34" charset="0"/>
              </a:rPr>
              <a:t>Hvorfor fokus på godt/helsefremmende arbeidsliv?</a:t>
            </a:r>
            <a:endParaRPr lang="nb-NO" alt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485900" y="1200151"/>
            <a:ext cx="6172200" cy="3840956"/>
          </a:xfrm>
        </p:spPr>
        <p:txBody>
          <a:bodyPr/>
          <a:lstStyle/>
          <a:p>
            <a:endParaRPr lang="nb-NO" altLang="nb-NO" dirty="0"/>
          </a:p>
          <a:p>
            <a:endParaRPr lang="nb-NO" altLang="nb-NO" dirty="0"/>
          </a:p>
          <a:p>
            <a:pPr eaLnBrk="1" hangingPunct="1">
              <a:spcBef>
                <a:spcPct val="0"/>
              </a:spcBef>
            </a:pPr>
            <a:endParaRPr lang="nb-NO" altLang="nb-NO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nb-NO" altLang="nb-NO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Norske leger1/3 sykemeldt </a:t>
            </a:r>
            <a:r>
              <a:rPr lang="nb-NO" altLang="nb-NO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sml</a:t>
            </a:r>
            <a:r>
              <a:rPr lang="nb-NO" altLang="nb-NO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med sykepleiere og 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1/5 uføretrygdet </a:t>
            </a:r>
            <a:r>
              <a:rPr lang="nb-NO" altLang="nb-NO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sml</a:t>
            </a:r>
            <a:r>
              <a:rPr lang="nb-NO" altLang="nb-NO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med befolkningen.</a:t>
            </a:r>
          </a:p>
          <a:p>
            <a:pPr eaLnBrk="1" hangingPunct="1">
              <a:spcBef>
                <a:spcPct val="0"/>
              </a:spcBef>
            </a:pPr>
            <a:endParaRPr lang="nb-NO" altLang="nb-NO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nb-NO" altLang="nb-NO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Leger mer tilstede på jobb enn noen annen profesjonsgruppe. </a:t>
            </a:r>
          </a:p>
          <a:p>
            <a:pPr eaLnBrk="1" hangingPunct="1">
              <a:spcBef>
                <a:spcPct val="0"/>
              </a:spcBef>
            </a:pPr>
            <a:r>
              <a:rPr lang="nb-NO" altLang="nb-NO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Mener seg ikke syke nok. Redd for å belaste kolleger.</a:t>
            </a:r>
          </a:p>
          <a:p>
            <a:endParaRPr lang="nb-NO" altLang="nb-NO" dirty="0"/>
          </a:p>
        </p:txBody>
      </p:sp>
      <p:sp>
        <p:nvSpPr>
          <p:cNvPr id="267268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DD32EF95-8195-4FEB-ACDB-9E9873CFB734}" type="slidenum">
              <a:rPr lang="nb-NO" altLang="nb-NO" sz="1050">
                <a:solidFill>
                  <a:srgbClr val="000000"/>
                </a:solidFill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5</a:t>
            </a:fld>
            <a:endParaRPr lang="nb-NO" altLang="nb-NO" sz="1050">
              <a:solidFill>
                <a:srgbClr val="000000"/>
              </a:solidFill>
            </a:endParaRPr>
          </a:p>
        </p:txBody>
      </p:sp>
      <p:sp>
        <p:nvSpPr>
          <p:cNvPr id="267269" name="Rektangel 1"/>
          <p:cNvSpPr>
            <a:spLocks noChangeArrowheads="1"/>
          </p:cNvSpPr>
          <p:nvPr/>
        </p:nvSpPr>
        <p:spPr bwMode="auto">
          <a:xfrm>
            <a:off x="1871663" y="4354116"/>
            <a:ext cx="5832872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b-NO" altLang="nb-NO" sz="1200" i="1">
                <a:solidFill>
                  <a:srgbClr val="000000"/>
                </a:solidFill>
              </a:rPr>
              <a:t>Kivimäki 2001, Aasland 1996&amp;2005, Tyssen 2004, 2007, Bracewell 2010,</a:t>
            </a:r>
            <a:br>
              <a:rPr lang="nb-NO" altLang="nb-NO" sz="1200" i="1">
                <a:solidFill>
                  <a:srgbClr val="000000"/>
                </a:solidFill>
              </a:rPr>
            </a:br>
            <a:endParaRPr lang="nb-NO" altLang="nb-NO" sz="1350">
              <a:solidFill>
                <a:srgbClr val="000000"/>
              </a:solidFill>
            </a:endParaRP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683" y="986526"/>
            <a:ext cx="1888331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6036" y="1005576"/>
            <a:ext cx="2071688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18" y="4623978"/>
            <a:ext cx="317708" cy="28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7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CA1AF3-21DF-4901-B6EA-CFF415499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Tilbakemeldinger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0A04D8-7FDE-457C-9840-6D9EA4A65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«Lavterskel, trygt, investering for livet.» </a:t>
            </a:r>
            <a:br>
              <a:rPr lang="nb-NO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</a:br>
            <a:br>
              <a:rPr lang="nb-NO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</a:br>
            <a:r>
              <a:rPr lang="nb-NO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«Veldig godt å snakke grundig gjennom omfattende belastninger over </a:t>
            </a:r>
            <a:r>
              <a:rPr lang="nb-NO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lang tid </a:t>
            </a:r>
            <a:r>
              <a:rPr lang="nb-NO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med oppmerksom terapeut</a:t>
            </a:r>
            <a:r>
              <a:rPr lang="nb-NO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, god </a:t>
            </a:r>
            <a:r>
              <a:rPr lang="nb-NO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tid, i nydelige omgivelser. Tusen takk.»</a:t>
            </a:r>
            <a:br>
              <a:rPr lang="nb-NO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</a:br>
            <a:endParaRPr lang="nb-NO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r>
              <a:rPr lang="nb-NO" dirty="0">
                <a:latin typeface="Calibri Light" panose="020F0302020204030204" pitchFamily="34" charset="0"/>
                <a:ea typeface="Calibri" panose="020F0502020204030204" pitchFamily="34" charset="0"/>
              </a:rPr>
              <a:t>«Ble langt over forventninger, kjempefornuftig og betryggende, føler meg i stand til å gjøre endringer i praksisen og i personlige livet slik at begge blir mer tilfredsstillende.» </a:t>
            </a:r>
          </a:p>
          <a:p>
            <a:endParaRPr lang="nb-NO" dirty="0"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r>
              <a:rPr lang="nb-NO" dirty="0">
                <a:latin typeface="Calibri Light" panose="020F0302020204030204" pitchFamily="34" charset="0"/>
                <a:ea typeface="Calibri" panose="020F0502020204030204" pitchFamily="34" charset="0"/>
              </a:rPr>
              <a:t>«Følte meg godt tatt imot. Satt pris på å ikke bli møtt som "pasient".»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736907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170" name="Picture 2" descr="Gordon H. Johnsen - psykiater og predikant - Misjonskirken Norg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9148"/>
            <a:ext cx="2471440" cy="247144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/>
          <p:cNvSpPr/>
          <p:nvPr/>
        </p:nvSpPr>
        <p:spPr>
          <a:xfrm>
            <a:off x="1277634" y="1761660"/>
            <a:ext cx="6048673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altLang="nb-NO" sz="3000" dirty="0"/>
          </a:p>
          <a:p>
            <a:r>
              <a:rPr lang="nb-NO" altLang="nb-NO" sz="3000" dirty="0">
                <a:latin typeface="Harlow Solid Italic" panose="04030604020F02020D02" pitchFamily="82" charset="0"/>
              </a:rPr>
              <a:t>”Det jeg blir bevisst, </a:t>
            </a:r>
          </a:p>
          <a:p>
            <a:r>
              <a:rPr lang="nb-NO" altLang="nb-NO" sz="3000" dirty="0">
                <a:latin typeface="Harlow Solid Italic" panose="04030604020F02020D02" pitchFamily="82" charset="0"/>
              </a:rPr>
              <a:t>kan jeg ofte gjøre noe med.</a:t>
            </a:r>
          </a:p>
          <a:p>
            <a:r>
              <a:rPr lang="nb-NO" altLang="nb-NO" sz="3000" dirty="0">
                <a:latin typeface="Harlow Solid Italic" panose="04030604020F02020D02" pitchFamily="82" charset="0"/>
              </a:rPr>
              <a:t>Det som forblir ubevisst, </a:t>
            </a:r>
          </a:p>
          <a:p>
            <a:r>
              <a:rPr lang="nb-NO" altLang="nb-NO" sz="3000" dirty="0">
                <a:latin typeface="Harlow Solid Italic" panose="04030604020F02020D02" pitchFamily="82" charset="0"/>
              </a:rPr>
              <a:t>gjør ofte noe med meg”</a:t>
            </a:r>
          </a:p>
          <a:p>
            <a:endParaRPr lang="nb-NO" altLang="nb-NO" sz="3000" dirty="0">
              <a:latin typeface="Harlow Solid Italic" panose="04030604020F02020D02" pitchFamily="82" charset="0"/>
            </a:endParaRPr>
          </a:p>
          <a:p>
            <a:r>
              <a:rPr lang="nb-NO" altLang="nb-NO" sz="1500" dirty="0"/>
              <a:t>Gordon Johnsen, grunnlegger av Modum Bads Nervesanatorium</a:t>
            </a:r>
          </a:p>
        </p:txBody>
      </p:sp>
    </p:spTree>
    <p:extLst>
      <p:ext uri="{BB962C8B-B14F-4D97-AF65-F5344CB8AC3E}">
        <p14:creationId xmlns:p14="http://schemas.microsoft.com/office/powerpoint/2010/main" val="3662391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523563" y="312479"/>
            <a:ext cx="8229600" cy="857250"/>
          </a:xfrm>
        </p:spPr>
        <p:txBody>
          <a:bodyPr/>
          <a:lstStyle/>
          <a:p>
            <a:pPr lvl="0"/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Verktøy i hverdagen</a:t>
            </a: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323528" y="1063229"/>
            <a:ext cx="7380820" cy="3922571"/>
          </a:xfrm>
        </p:spPr>
        <p:txBody>
          <a:bodyPr>
            <a:normAutofit/>
          </a:bodyPr>
          <a:lstStyle/>
          <a:p>
            <a:pPr lvl="1"/>
            <a:r>
              <a:rPr lang="nb-NO" sz="1800" dirty="0"/>
              <a:t>Pustepause, gå en runde, roe ned stresshormoner. </a:t>
            </a:r>
          </a:p>
          <a:p>
            <a:pPr lvl="1"/>
            <a:r>
              <a:rPr lang="nb-NO" sz="1800" dirty="0"/>
              <a:t>Hverdagsrutiner. </a:t>
            </a:r>
          </a:p>
          <a:p>
            <a:pPr lvl="2"/>
            <a:r>
              <a:rPr lang="nb-NO" sz="1600" dirty="0"/>
              <a:t>Søvn, mat og fysisk aktivitet.</a:t>
            </a:r>
          </a:p>
          <a:p>
            <a:pPr lvl="1"/>
            <a:r>
              <a:rPr lang="nb-NO" sz="1800" dirty="0" err="1"/>
              <a:t>Tarzanmetoden</a:t>
            </a:r>
            <a:endParaRPr lang="nb-NO" sz="1800" dirty="0"/>
          </a:p>
          <a:p>
            <a:pPr lvl="1"/>
            <a:r>
              <a:rPr lang="nb-NO" sz="1800" dirty="0"/>
              <a:t>Si Tja når det er vanskelig å si Nei; tenke seg om og forberede hvordan si nei på en akseptabel måte.</a:t>
            </a:r>
          </a:p>
          <a:p>
            <a:pPr lvl="1"/>
            <a:r>
              <a:rPr lang="nb-NO" sz="1800" dirty="0"/>
              <a:t>Ta fugleperspektiv på deg selv. Vær din egen beste venn.</a:t>
            </a:r>
          </a:p>
          <a:p>
            <a:pPr lvl="1"/>
            <a:r>
              <a:rPr lang="nb-NO" sz="1800" dirty="0"/>
              <a:t>Vennskap. Minst en voksenrelasjon utenom jobb</a:t>
            </a:r>
          </a:p>
          <a:p>
            <a:pPr lvl="1"/>
            <a:r>
              <a:rPr lang="nb-NO" sz="1800" dirty="0"/>
              <a:t>Energisylinderen: Hva fyller på og hva gir lekkasje?</a:t>
            </a:r>
          </a:p>
          <a:p>
            <a:pPr lvl="1"/>
            <a:r>
              <a:rPr lang="nb-NO" sz="1800" dirty="0"/>
              <a:t>Hvilke søyler bærer taket mitt? Hvor brede, solide er de?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241" y="205979"/>
            <a:ext cx="2149759" cy="163638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18" y="4623978"/>
            <a:ext cx="317708" cy="287622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291760" y="3887004"/>
            <a:ext cx="212798" cy="5920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ktangel 7"/>
          <p:cNvSpPr/>
          <p:nvPr/>
        </p:nvSpPr>
        <p:spPr>
          <a:xfrm>
            <a:off x="7704523" y="3883918"/>
            <a:ext cx="95005" cy="5920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ktangel 8"/>
          <p:cNvSpPr/>
          <p:nvPr/>
        </p:nvSpPr>
        <p:spPr>
          <a:xfrm>
            <a:off x="7989122" y="3883918"/>
            <a:ext cx="435051" cy="5920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ktangel 9"/>
          <p:cNvSpPr/>
          <p:nvPr/>
        </p:nvSpPr>
        <p:spPr>
          <a:xfrm>
            <a:off x="8689406" y="3883918"/>
            <a:ext cx="63757" cy="59208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Likebent trekant 10"/>
          <p:cNvSpPr/>
          <p:nvPr/>
        </p:nvSpPr>
        <p:spPr>
          <a:xfrm flipH="1">
            <a:off x="7236296" y="3291830"/>
            <a:ext cx="1656183" cy="592088"/>
          </a:xfrm>
          <a:prstGeom prst="triangl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46208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>
                <a:solidFill>
                  <a:schemeClr val="accent4">
                    <a:lumMod val="50000"/>
                  </a:schemeClr>
                </a:solidFill>
              </a:rPr>
              <a:t>Til refleksjon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987574"/>
            <a:ext cx="8363272" cy="3744416"/>
          </a:xfrm>
        </p:spPr>
        <p:txBody>
          <a:bodyPr>
            <a:normAutofit fontScale="62500" lnSpcReduction="20000"/>
          </a:bodyPr>
          <a:lstStyle/>
          <a:p>
            <a:r>
              <a:rPr lang="nb-NO" b="1" dirty="0"/>
              <a:t>Hva vil være mine faresignaler?</a:t>
            </a:r>
          </a:p>
          <a:p>
            <a:r>
              <a:rPr lang="nb-NO" dirty="0"/>
              <a:t>Hva er det lurt å være obs på for min del?</a:t>
            </a:r>
          </a:p>
          <a:p>
            <a:endParaRPr lang="nb-NO" dirty="0"/>
          </a:p>
          <a:p>
            <a:r>
              <a:rPr lang="nb-NO" b="1" dirty="0"/>
              <a:t>Hva er energikildene mine?</a:t>
            </a:r>
          </a:p>
          <a:p>
            <a:r>
              <a:rPr lang="nb-NO" i="1" dirty="0"/>
              <a:t>Natur, hage, bok, spill, kaffekopp, TV-serie, pledd, båt, trening, stearinlys, snekring, badekar, </a:t>
            </a:r>
          </a:p>
          <a:p>
            <a:r>
              <a:rPr lang="nb-NO" i="1" dirty="0"/>
              <a:t>film, matlaging, teater, bøker, musikk, kunst, vedhogst, isbading, kor, gruppe, lære språk, </a:t>
            </a:r>
          </a:p>
          <a:p>
            <a:r>
              <a:rPr lang="nb-NO" i="1" dirty="0"/>
              <a:t>frivillig arbeid, strikking, fiske…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Hva tapper for energi?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Noe jeg kan redusere?</a:t>
            </a:r>
          </a:p>
          <a:p>
            <a:endParaRPr lang="nb-NO" dirty="0"/>
          </a:p>
          <a:p>
            <a:r>
              <a:rPr lang="nb-NO" b="1" dirty="0"/>
              <a:t>Hvilke søyler bærer taket mitt?</a:t>
            </a:r>
          </a:p>
          <a:p>
            <a:pPr marL="742931" lvl="1" indent="0">
              <a:buNone/>
            </a:pPr>
            <a:r>
              <a:rPr lang="nb-NO" sz="2400" dirty="0"/>
              <a:t>Kan være jobb, familie, venner, livssyn, trening, </a:t>
            </a:r>
          </a:p>
          <a:p>
            <a:pPr marL="742931" lvl="1" indent="0">
              <a:buNone/>
            </a:pPr>
            <a:r>
              <a:rPr lang="nb-NO" sz="2400" dirty="0"/>
              <a:t>hobby, engasjement i …….. </a:t>
            </a:r>
          </a:p>
          <a:p>
            <a:pPr marL="1085831" lvl="1" indent="-342900"/>
            <a:r>
              <a:rPr lang="nb-NO" sz="2400" dirty="0"/>
              <a:t>Er det noen søyler jeg ville ønsket bredere?</a:t>
            </a:r>
          </a:p>
          <a:p>
            <a:pPr marL="1085831" lvl="1" indent="-342900"/>
            <a:r>
              <a:rPr lang="nb-NO" sz="2400" dirty="0"/>
              <a:t>Er det noen søyer jeg ville ønsket smalere?</a:t>
            </a:r>
          </a:p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361960"/>
            <a:ext cx="2949067" cy="1709386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3079464"/>
            <a:ext cx="1470142" cy="10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06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Tittel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altLang="nb-NO" sz="2700" dirty="0">
                <a:solidFill>
                  <a:srgbClr val="800000"/>
                </a:solidFill>
                <a:latin typeface="Arial" panose="020B0604020202020204" pitchFamily="34" charset="0"/>
              </a:rPr>
              <a:t>Hvorfor fokus på legers helse og velvære?</a:t>
            </a:r>
            <a:endParaRPr lang="nb-NO" altLang="nb-NO" dirty="0"/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539552" y="1131590"/>
            <a:ext cx="8496944" cy="3509467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nb-NO" dirty="0"/>
          </a:p>
          <a:p>
            <a:pPr>
              <a:defRPr/>
            </a:pPr>
            <a:endParaRPr lang="nb-NO" dirty="0"/>
          </a:p>
          <a:p>
            <a:pPr>
              <a:spcBef>
                <a:spcPct val="0"/>
              </a:spcBef>
              <a:defRPr/>
            </a:pPr>
            <a:endParaRPr lang="nb-NO" altLang="nb-NO" dirty="0"/>
          </a:p>
          <a:p>
            <a:pPr>
              <a:spcBef>
                <a:spcPct val="0"/>
              </a:spcBef>
              <a:defRPr/>
            </a:pPr>
            <a:endParaRPr lang="nb-NO" altLang="nb-NO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nb-NO" altLang="nb-NO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nb-NO" altLang="nb-NO" sz="2175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nb-NO" altLang="nb-NO" sz="2175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170000"/>
              </a:lnSpc>
              <a:spcBef>
                <a:spcPct val="0"/>
              </a:spcBef>
              <a:defRPr/>
            </a:pPr>
            <a:endParaRPr lang="nb-NO" altLang="nb-NO" sz="8000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70000"/>
              </a:lnSpc>
              <a:spcBef>
                <a:spcPct val="0"/>
              </a:spcBef>
              <a:defRPr/>
            </a:pPr>
            <a:r>
              <a:rPr lang="nb-NO" altLang="nb-NO" sz="7200" dirty="0">
                <a:solidFill>
                  <a:srgbClr val="000000"/>
                </a:solidFill>
                <a:latin typeface="Times New Roman" pitchFamily="18" charset="0"/>
              </a:rPr>
              <a:t>- 87% søker </a:t>
            </a:r>
            <a:r>
              <a:rPr lang="nb-NO" altLang="nb-NO" sz="7200" u="sng" dirty="0">
                <a:solidFill>
                  <a:srgbClr val="000000"/>
                </a:solidFill>
                <a:latin typeface="Times New Roman" pitchFamily="18" charset="0"/>
              </a:rPr>
              <a:t>ikke</a:t>
            </a:r>
            <a:r>
              <a:rPr lang="nb-NO" altLang="nb-NO" sz="7200" dirty="0">
                <a:solidFill>
                  <a:srgbClr val="000000"/>
                </a:solidFill>
                <a:latin typeface="Times New Roman" pitchFamily="18" charset="0"/>
              </a:rPr>
              <a:t> hjelp for psykiske plager, 90% av allmennlegene. </a:t>
            </a:r>
            <a:r>
              <a:rPr lang="nb-NO" altLang="nb-NO" sz="4000" dirty="0">
                <a:solidFill>
                  <a:srgbClr val="000000"/>
                </a:solidFill>
                <a:latin typeface="Times New Roman" pitchFamily="18" charset="0"/>
              </a:rPr>
              <a:t>Davidson 2003 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defRPr/>
            </a:pPr>
            <a:r>
              <a:rPr lang="nb-NO" altLang="nb-NO" sz="7200" dirty="0">
                <a:solidFill>
                  <a:srgbClr val="000000"/>
                </a:solidFill>
                <a:latin typeface="Times New Roman" pitchFamily="18" charset="0"/>
              </a:rPr>
              <a:t>- Psykiske plager økt fra 11% til 17% på 4 år, men ikke økt hjelpsøkning </a:t>
            </a:r>
            <a:r>
              <a:rPr lang="nb-NO" altLang="nb-NO" sz="4000" dirty="0">
                <a:solidFill>
                  <a:srgbClr val="000000"/>
                </a:solidFill>
                <a:latin typeface="Times New Roman" pitchFamily="18" charset="0"/>
              </a:rPr>
              <a:t>Tyssen 2004, 2007</a:t>
            </a:r>
          </a:p>
          <a:p>
            <a:pPr marL="571500" indent="-571500" eaLnBrk="1" hangingPunct="1">
              <a:lnSpc>
                <a:spcPct val="170000"/>
              </a:lnSpc>
              <a:spcBef>
                <a:spcPct val="0"/>
              </a:spcBef>
              <a:buFontTx/>
              <a:buChar char="-"/>
              <a:defRPr/>
            </a:pPr>
            <a:endParaRPr lang="nb-NO" altLang="nb-NO" sz="3600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170000"/>
              </a:lnSpc>
              <a:spcBef>
                <a:spcPct val="0"/>
              </a:spcBef>
              <a:defRPr/>
            </a:pPr>
            <a:r>
              <a:rPr lang="nb-NO" altLang="nb-NO" sz="7200" dirty="0">
                <a:solidFill>
                  <a:srgbClr val="000000"/>
                </a:solidFill>
                <a:latin typeface="Times New Roman" pitchFamily="18" charset="0"/>
              </a:rPr>
              <a:t>- Legens egne positive helserelaterte atferd øker sjansen for at pasienten har positiv         helserelatert atferd </a:t>
            </a:r>
            <a:r>
              <a:rPr lang="nb-NO" altLang="nb-NO" sz="4000" dirty="0">
                <a:solidFill>
                  <a:srgbClr val="000000"/>
                </a:solidFill>
                <a:latin typeface="Times New Roman" pitchFamily="18" charset="0"/>
              </a:rPr>
              <a:t>Frank 2004</a:t>
            </a:r>
          </a:p>
          <a:p>
            <a:pPr eaLnBrk="1" hangingPunct="1">
              <a:lnSpc>
                <a:spcPct val="170000"/>
              </a:lnSpc>
              <a:spcBef>
                <a:spcPct val="0"/>
              </a:spcBef>
              <a:defRPr/>
            </a:pPr>
            <a:r>
              <a:rPr lang="nb-NO" altLang="nb-NO" sz="7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Objektivt – mer medikamentfeil hos deprimerte, </a:t>
            </a:r>
            <a:r>
              <a:rPr lang="nb-NO" altLang="nb-NO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Fahrenkopf</a:t>
            </a:r>
            <a:r>
              <a:rPr lang="nb-NO" altLang="nb-NO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2008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nb-NO" sz="42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defRPr/>
            </a:pPr>
            <a:r>
              <a:rPr lang="nb-NO" altLang="nb-NO" sz="4800" dirty="0">
                <a:solidFill>
                  <a:srgbClr val="000000"/>
                </a:solidFill>
              </a:rPr>
              <a:t>Frank 2000, </a:t>
            </a:r>
            <a:r>
              <a:rPr lang="nb-NO" altLang="nb-NO" sz="4800" dirty="0" err="1">
                <a:solidFill>
                  <a:srgbClr val="000000"/>
                </a:solidFill>
              </a:rPr>
              <a:t>Fahrenkopf</a:t>
            </a:r>
            <a:r>
              <a:rPr lang="nb-NO" altLang="nb-NO" sz="4800" dirty="0">
                <a:solidFill>
                  <a:srgbClr val="000000"/>
                </a:solidFill>
              </a:rPr>
              <a:t>  2008, </a:t>
            </a:r>
            <a:r>
              <a:rPr lang="nb-NO" altLang="nb-NO" sz="4800" dirty="0" err="1">
                <a:solidFill>
                  <a:srgbClr val="000000"/>
                </a:solidFill>
              </a:rPr>
              <a:t>Wallace</a:t>
            </a:r>
            <a:r>
              <a:rPr lang="nb-NO" altLang="nb-NO" sz="4800" dirty="0">
                <a:solidFill>
                  <a:srgbClr val="000000"/>
                </a:solidFill>
              </a:rPr>
              <a:t> 2009, Angerer 2015, </a:t>
            </a:r>
            <a:r>
              <a:rPr lang="nb-NO" altLang="nb-NO" sz="4800" dirty="0" err="1">
                <a:solidFill>
                  <a:srgbClr val="000000"/>
                </a:solidFill>
              </a:rPr>
              <a:t>Casalino</a:t>
            </a:r>
            <a:r>
              <a:rPr lang="nb-NO" altLang="nb-NO" sz="4800" dirty="0">
                <a:solidFill>
                  <a:srgbClr val="000000"/>
                </a:solidFill>
              </a:rPr>
              <a:t> 2015</a:t>
            </a:r>
            <a:endParaRPr lang="nb-NO" sz="4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nb-NO" altLang="nb-NO" sz="7200" dirty="0">
              <a:solidFill>
                <a:srgbClr val="000000"/>
              </a:solidFill>
            </a:endParaRPr>
          </a:p>
        </p:txBody>
      </p:sp>
      <p:sp>
        <p:nvSpPr>
          <p:cNvPr id="269316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fld id="{CB845833-51C2-42DE-9B0D-43D956B2141F}" type="slidenum">
              <a:rPr lang="nb-NO" altLang="nb-NO" sz="1050">
                <a:solidFill>
                  <a:srgbClr val="000000"/>
                </a:solidFill>
                <a:cs typeface="Arial" panose="020B0604020202020204" pitchFamily="34" charset="0"/>
              </a:rPr>
              <a:pPr>
                <a:spcBef>
                  <a:spcPct val="50000"/>
                </a:spcBef>
                <a:buClrTx/>
                <a:buSzTx/>
                <a:buFontTx/>
                <a:buNone/>
              </a:pPr>
              <a:t>6</a:t>
            </a:fld>
            <a:endParaRPr lang="nb-NO" altLang="nb-NO" sz="105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69317" name="Bil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67" y="1200150"/>
            <a:ext cx="2430066" cy="87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9318" name="Rektangel 1"/>
          <p:cNvSpPr>
            <a:spLocks noChangeArrowheads="1"/>
          </p:cNvSpPr>
          <p:nvPr/>
        </p:nvSpPr>
        <p:spPr bwMode="auto">
          <a:xfrm>
            <a:off x="1713310" y="4544617"/>
            <a:ext cx="6182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br>
              <a:rPr lang="nb-NO" altLang="nb-NO" sz="1200">
                <a:solidFill>
                  <a:srgbClr val="000000"/>
                </a:solidFill>
              </a:rPr>
            </a:br>
            <a:br>
              <a:rPr lang="nb-NO" altLang="nb-NO" sz="120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nb-NO" altLang="nb-NO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tel 1">
            <a:extLst>
              <a:ext uri="{FF2B5EF4-FFF2-40B4-BE49-F238E27FC236}">
                <a16:creationId xmlns:a16="http://schemas.microsoft.com/office/drawing/2014/main" id="{CB63CB7A-5460-443F-9DCD-59769FFBC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6224" y="-74544"/>
            <a:ext cx="4914007" cy="857250"/>
          </a:xfrm>
        </p:spPr>
        <p:txBody>
          <a:bodyPr/>
          <a:lstStyle/>
          <a:p>
            <a:r>
              <a:rPr lang="nb-NO" altLang="nb-NO" sz="3000" b="1" dirty="0">
                <a:solidFill>
                  <a:srgbClr val="C00000"/>
                </a:solidFill>
              </a:rPr>
              <a:t>Legers helse og velvære</a:t>
            </a:r>
          </a:p>
        </p:txBody>
      </p:sp>
      <p:sp>
        <p:nvSpPr>
          <p:cNvPr id="264195" name="Plassholder for tekst 2">
            <a:extLst>
              <a:ext uri="{FF2B5EF4-FFF2-40B4-BE49-F238E27FC236}">
                <a16:creationId xmlns:a16="http://schemas.microsoft.com/office/drawing/2014/main" id="{EDCDCD51-E95A-4F80-A955-807E1CA1EB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9592" y="411510"/>
            <a:ext cx="3786225" cy="479822"/>
          </a:xfrm>
        </p:spPr>
        <p:txBody>
          <a:bodyPr/>
          <a:lstStyle/>
          <a:p>
            <a:r>
              <a:rPr lang="nb-NO" altLang="nb-NO" dirty="0"/>
              <a:t>Helse</a:t>
            </a:r>
          </a:p>
        </p:txBody>
      </p:sp>
      <p:sp>
        <p:nvSpPr>
          <p:cNvPr id="264196" name="Plassholder for innhold 3">
            <a:extLst>
              <a:ext uri="{FF2B5EF4-FFF2-40B4-BE49-F238E27FC236}">
                <a16:creationId xmlns:a16="http://schemas.microsoft.com/office/drawing/2014/main" id="{F33BFD5B-5713-47DF-A28F-B9225651A9AE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539552" y="897564"/>
            <a:ext cx="4194466" cy="337923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dirty="0"/>
              <a:t>Selvvurdert god helse </a:t>
            </a:r>
            <a:br>
              <a:rPr lang="nb-NO" altLang="nb-NO" dirty="0"/>
            </a:br>
            <a:r>
              <a:rPr lang="nb-NO" altLang="nb-NO" dirty="0"/>
              <a:t>83-94%</a:t>
            </a:r>
            <a:br>
              <a:rPr lang="nb-NO" altLang="nb-NO" sz="825" dirty="0">
                <a:solidFill>
                  <a:schemeClr val="accent4">
                    <a:lumMod val="50000"/>
                  </a:schemeClr>
                </a:solidFill>
              </a:rPr>
            </a:br>
            <a:endParaRPr lang="nb-NO" altLang="nb-NO" dirty="0">
              <a:solidFill>
                <a:schemeClr val="accent4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dirty="0"/>
              <a:t>Stressrelaterte lidelser</a:t>
            </a:r>
            <a:br>
              <a:rPr lang="nb-NO" altLang="nb-NO" dirty="0"/>
            </a:br>
            <a:endParaRPr lang="nb-NO" alt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dirty="0"/>
              <a:t>Lavere dødelighet 0.7-0.8</a:t>
            </a:r>
            <a:br>
              <a:rPr lang="nb-NO" altLang="nb-NO" dirty="0"/>
            </a:br>
            <a:endParaRPr lang="nb-NO" alt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dirty="0"/>
              <a:t>Suicidrater leger</a:t>
            </a:r>
            <a:br>
              <a:rPr lang="nb-NO" altLang="nb-NO" dirty="0"/>
            </a:br>
            <a:r>
              <a:rPr lang="nb-NO" altLang="nb-NO" sz="1600" dirty="0"/>
              <a:t>SMR kvinner 2.3        1.46</a:t>
            </a:r>
            <a:br>
              <a:rPr lang="nb-NO" altLang="nb-NO" sz="1600" dirty="0"/>
            </a:br>
            <a:r>
              <a:rPr lang="nb-NO" altLang="nb-NO" sz="1600" dirty="0"/>
              <a:t>         menn   1.4         0.67</a:t>
            </a:r>
            <a:br>
              <a:rPr lang="nb-NO" altLang="nb-NO" sz="1200" dirty="0"/>
            </a:br>
            <a:endParaRPr lang="nb-NO" altLang="nb-NO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altLang="nb-NO" dirty="0"/>
              <a:t>Lite sykmelding</a:t>
            </a:r>
          </a:p>
          <a:p>
            <a:endParaRPr lang="nb-NO" altLang="nb-NO" dirty="0"/>
          </a:p>
          <a:p>
            <a:endParaRPr lang="nb-NO" altLang="nb-NO" dirty="0"/>
          </a:p>
        </p:txBody>
      </p:sp>
      <p:sp>
        <p:nvSpPr>
          <p:cNvPr id="93189" name="Plassholder for tekst 4">
            <a:extLst>
              <a:ext uri="{FF2B5EF4-FFF2-40B4-BE49-F238E27FC236}">
                <a16:creationId xmlns:a16="http://schemas.microsoft.com/office/drawing/2014/main" id="{228A7AC2-E560-4F25-AE33-A3A30A3A917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932040" y="519522"/>
            <a:ext cx="2671428" cy="378042"/>
          </a:xfrm>
        </p:spPr>
        <p:txBody>
          <a:bodyPr/>
          <a:lstStyle/>
          <a:p>
            <a:r>
              <a:rPr lang="nb-NO" altLang="nb-NO" dirty="0"/>
              <a:t>Arbeidsforhold</a:t>
            </a:r>
          </a:p>
        </p:txBody>
      </p:sp>
      <p:sp>
        <p:nvSpPr>
          <p:cNvPr id="93190" name="Plassholder for innhold 5">
            <a:extLst>
              <a:ext uri="{FF2B5EF4-FFF2-40B4-BE49-F238E27FC236}">
                <a16:creationId xmlns:a16="http://schemas.microsoft.com/office/drawing/2014/main" id="{876E6413-FBD9-428C-833D-ED9B3471262D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>
          <a:xfrm>
            <a:off x="4788024" y="951826"/>
            <a:ext cx="3168352" cy="2963465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993300"/>
              </a:buClr>
              <a:buFont typeface="Arial" panose="020B0604020202020204" pitchFamily="34" charset="0"/>
              <a:buChar char="•"/>
            </a:pPr>
            <a:r>
              <a:rPr lang="nb-NO" altLang="nb-NO" dirty="0"/>
              <a:t>Høy jobb tilfredshet</a:t>
            </a:r>
          </a:p>
          <a:p>
            <a:pPr>
              <a:buClr>
                <a:srgbClr val="993300"/>
              </a:buClr>
            </a:pPr>
            <a:endParaRPr lang="nb-NO" altLang="nb-NO" dirty="0"/>
          </a:p>
          <a:p>
            <a:pPr marL="285750" indent="-285750">
              <a:buClr>
                <a:srgbClr val="993300"/>
              </a:buClr>
              <a:buFont typeface="Arial" panose="020B0604020202020204" pitchFamily="34" charset="0"/>
              <a:buChar char="•"/>
            </a:pPr>
            <a:r>
              <a:rPr lang="nb-NO" altLang="nb-NO" dirty="0"/>
              <a:t>Arbeidstid 46-47 timer/uke</a:t>
            </a:r>
            <a:br>
              <a:rPr lang="nb-NO" altLang="nb-NO" dirty="0"/>
            </a:br>
            <a:endParaRPr lang="nb-NO" altLang="nb-NO" dirty="0"/>
          </a:p>
          <a:p>
            <a:pPr marL="285750" indent="-285750">
              <a:buClr>
                <a:srgbClr val="993300"/>
              </a:buClr>
              <a:buFont typeface="Arial" panose="020B0604020202020204" pitchFamily="34" charset="0"/>
              <a:buChar char="•"/>
            </a:pPr>
            <a:r>
              <a:rPr lang="nb-NO" altLang="nb-NO" dirty="0"/>
              <a:t>Opplevd stress (tidspress)</a:t>
            </a:r>
            <a:br>
              <a:rPr lang="nb-NO" altLang="nb-NO" dirty="0"/>
            </a:br>
            <a:endParaRPr lang="nb-NO" altLang="nb-NO" dirty="0"/>
          </a:p>
          <a:p>
            <a:pPr marL="285750" indent="-285750">
              <a:buClr>
                <a:srgbClr val="993300"/>
              </a:buClr>
              <a:buFont typeface="Arial" panose="020B0604020202020204" pitchFamily="34" charset="0"/>
              <a:buChar char="•"/>
            </a:pPr>
            <a:r>
              <a:rPr lang="nb-NO" altLang="nb-NO" dirty="0"/>
              <a:t>Balansen mellom jobb og privatliv er krevende</a:t>
            </a:r>
            <a:br>
              <a:rPr lang="nb-NO" altLang="nb-NO" dirty="0">
                <a:solidFill>
                  <a:srgbClr val="000000"/>
                </a:solidFill>
              </a:rPr>
            </a:br>
            <a:endParaRPr lang="nb-NO" altLang="nb-NO" dirty="0"/>
          </a:p>
        </p:txBody>
      </p:sp>
      <p:sp>
        <p:nvSpPr>
          <p:cNvPr id="264199" name="Plassholder for lysbildenummer 6">
            <a:extLst>
              <a:ext uri="{FF2B5EF4-FFF2-40B4-BE49-F238E27FC236}">
                <a16:creationId xmlns:a16="http://schemas.microsoft.com/office/drawing/2014/main" id="{D45107DC-1C7F-4735-A764-D7E4BF18A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fld id="{0D9B52B0-76F2-4DDA-BB4F-0B976A535F70}" type="slidenum">
              <a:rPr lang="nb-NO" altLang="nb-NO" sz="1050">
                <a:solidFill>
                  <a:srgbClr val="000000"/>
                </a:solidFill>
              </a:rPr>
              <a:pPr fontAlgn="base"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defRPr/>
              </a:pPr>
              <a:t>7</a:t>
            </a:fld>
            <a:endParaRPr lang="nb-NO" altLang="nb-NO" sz="1050">
              <a:solidFill>
                <a:srgbClr val="000000"/>
              </a:solidFill>
            </a:endParaRPr>
          </a:p>
        </p:txBody>
      </p:sp>
      <p:sp>
        <p:nvSpPr>
          <p:cNvPr id="264200" name="TekstSylinder 1">
            <a:extLst>
              <a:ext uri="{FF2B5EF4-FFF2-40B4-BE49-F238E27FC236}">
                <a16:creationId xmlns:a16="http://schemas.microsoft.com/office/drawing/2014/main" id="{A4F5F0BE-1032-4F42-BF61-BF077AC62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640" y="4331059"/>
            <a:ext cx="6305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lang="nb-NO" altLang="nb-NO" sz="900" dirty="0">
                <a:solidFill>
                  <a:srgbClr val="000000"/>
                </a:solidFill>
                <a:cs typeface="Arial" panose="020B0604020202020204" pitchFamily="34" charset="0"/>
              </a:rPr>
              <a:t>Aasland og Rosta 2011, 2013, 2015, Aasland 2011, Tyssen 2009, </a:t>
            </a:r>
            <a:r>
              <a:rPr lang="nb-NO" altLang="nb-NO" sz="900" dirty="0" err="1">
                <a:solidFill>
                  <a:srgbClr val="000000"/>
                </a:solidFill>
                <a:cs typeface="Arial" panose="020B0604020202020204" pitchFamily="34" charset="0"/>
              </a:rPr>
              <a:t>Schernhammer</a:t>
            </a:r>
            <a:r>
              <a:rPr lang="nb-NO" altLang="nb-NO" sz="900" dirty="0">
                <a:solidFill>
                  <a:srgbClr val="000000"/>
                </a:solidFill>
                <a:cs typeface="Arial" panose="020B0604020202020204" pitchFamily="34" charset="0"/>
              </a:rPr>
              <a:t> 2004,Hem 2011, </a:t>
            </a:r>
            <a:r>
              <a:rPr lang="nb-NO" altLang="nb-NO" sz="900" dirty="0" err="1">
                <a:solidFill>
                  <a:srgbClr val="000000"/>
                </a:solidFill>
                <a:cs typeface="Arial" panose="020B0604020202020204" pitchFamily="34" charset="0"/>
              </a:rPr>
              <a:t>Duarte</a:t>
            </a:r>
            <a:r>
              <a:rPr lang="nb-NO" altLang="nb-NO" sz="900" dirty="0">
                <a:solidFill>
                  <a:srgbClr val="000000"/>
                </a:solidFill>
                <a:cs typeface="Arial" panose="020B0604020202020204" pitchFamily="34" charset="0"/>
              </a:rPr>
              <a:t> 2020, Langballe 2011, Hertzberg 2015, Rosta 2019</a:t>
            </a:r>
            <a:endParaRPr lang="nb-NO" altLang="nb-NO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Rett pilkobling 2">
            <a:extLst>
              <a:ext uri="{FF2B5EF4-FFF2-40B4-BE49-F238E27FC236}">
                <a16:creationId xmlns:a16="http://schemas.microsoft.com/office/drawing/2014/main" id="{274851AA-7EA1-4B0F-89D2-B58AC2D33101}"/>
              </a:ext>
            </a:extLst>
          </p:cNvPr>
          <p:cNvCxnSpPr/>
          <p:nvPr/>
        </p:nvCxnSpPr>
        <p:spPr bwMode="auto">
          <a:xfrm>
            <a:off x="2339752" y="3363838"/>
            <a:ext cx="17352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Rett pilkobling 10">
            <a:extLst>
              <a:ext uri="{FF2B5EF4-FFF2-40B4-BE49-F238E27FC236}">
                <a16:creationId xmlns:a16="http://schemas.microsoft.com/office/drawing/2014/main" id="{E3ED1CD5-9CD3-40A5-86C3-BFE8EFFF512C}"/>
              </a:ext>
            </a:extLst>
          </p:cNvPr>
          <p:cNvCxnSpPr/>
          <p:nvPr/>
        </p:nvCxnSpPr>
        <p:spPr bwMode="auto">
          <a:xfrm>
            <a:off x="2339752" y="3147814"/>
            <a:ext cx="21169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6608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172B24FA-7A10-427E-9375-215BB3665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55526"/>
            <a:ext cx="6784753" cy="3816424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18" y="4623978"/>
            <a:ext cx="317708" cy="28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07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>
            <a:extLst>
              <a:ext uri="{FF2B5EF4-FFF2-40B4-BE49-F238E27FC236}">
                <a16:creationId xmlns:a16="http://schemas.microsoft.com/office/drawing/2014/main" id="{D707F4D1-38CB-4021-A8F5-AEEF4C13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3308" y="141481"/>
            <a:ext cx="4777383" cy="48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algn="ctr" defTabSz="23328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369366" algn="l"/>
                <a:tab pos="738731" algn="l"/>
                <a:tab pos="1108097" algn="l"/>
                <a:tab pos="1477462" algn="l"/>
                <a:tab pos="1846827" algn="l"/>
                <a:tab pos="2216193" algn="l"/>
                <a:tab pos="2585558" algn="l"/>
                <a:tab pos="2954924" algn="l"/>
                <a:tab pos="3324289" algn="l"/>
                <a:tab pos="3693655" algn="l"/>
                <a:tab pos="4063020" algn="l"/>
                <a:tab pos="4432385" algn="l"/>
              </a:tabLst>
              <a:defRPr/>
            </a:pPr>
            <a:r>
              <a:rPr lang="en-GB" altLang="nb-NO" sz="1575" b="1" dirty="0" err="1">
                <a:latin typeface="Arial" panose="020B0604020202020204" pitchFamily="34" charset="0"/>
              </a:rPr>
              <a:t>Jobbtilfredshet</a:t>
            </a:r>
            <a:r>
              <a:rPr lang="en-GB" altLang="nb-NO" sz="1575" b="1" dirty="0">
                <a:latin typeface="Arial" panose="020B0604020202020204" pitchFamily="34" charset="0"/>
              </a:rPr>
              <a:t> </a:t>
            </a:r>
            <a:r>
              <a:rPr lang="en-GB" altLang="nb-NO" sz="1575" b="1" dirty="0" err="1">
                <a:latin typeface="Arial" panose="020B0604020202020204" pitchFamily="34" charset="0"/>
              </a:rPr>
              <a:t>fra</a:t>
            </a:r>
            <a:r>
              <a:rPr lang="en-GB" altLang="nb-NO" sz="1575" b="1" dirty="0">
                <a:latin typeface="Arial" panose="020B0604020202020204" pitchFamily="34" charset="0"/>
              </a:rPr>
              <a:t> 2010-2019 </a:t>
            </a:r>
            <a:br>
              <a:rPr lang="en-GB" altLang="nb-NO" sz="816" b="1" dirty="0">
                <a:latin typeface="Arial" panose="020B0604020202020204" pitchFamily="34" charset="0"/>
              </a:rPr>
            </a:br>
            <a:r>
              <a:rPr lang="en-US" sz="900" b="1" dirty="0">
                <a:latin typeface="Arial" panose="020B0604020202020204" pitchFamily="34" charset="0"/>
              </a:rPr>
              <a:t>Rosta J, Aasland OG, Nylenna M </a:t>
            </a:r>
            <a:r>
              <a:rPr lang="en-GB" altLang="nb-NO" sz="900" b="1" dirty="0">
                <a:latin typeface="Arial" panose="020B0604020202020204" pitchFamily="34" charset="0"/>
              </a:rPr>
              <a:t>BMJ Open 2019 og </a:t>
            </a:r>
            <a:r>
              <a:rPr lang="en-GB" altLang="nb-NO" sz="900" b="1" dirty="0" err="1">
                <a:latin typeface="Arial" panose="020B0604020202020204" pitchFamily="34" charset="0"/>
              </a:rPr>
              <a:t>upubliserte</a:t>
            </a:r>
            <a:r>
              <a:rPr lang="en-GB" altLang="nb-NO" sz="900" b="1" dirty="0">
                <a:latin typeface="Arial" panose="020B0604020202020204" pitchFamily="34" charset="0"/>
              </a:rPr>
              <a:t> data for 2019</a:t>
            </a:r>
            <a:endParaRPr lang="en-GB" altLang="nb-NO" sz="816" b="1" dirty="0">
              <a:latin typeface="Arial" panose="020B0604020202020204" pitchFamily="34" charset="0"/>
            </a:endParaRP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76869D41-2301-463A-988D-512EB71D4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1" y="5401568"/>
            <a:ext cx="2773561" cy="195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anose="05000000000000000000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msgothic" charset="0"/>
              </a:defRPr>
            </a:lvl9pPr>
          </a:lstStyle>
          <a:p>
            <a:pPr marL="43741" indent="-43741" defTabSz="233284" hangingPunct="0">
              <a:lnSpc>
                <a:spcPct val="93000"/>
              </a:lnSpc>
              <a:buClr>
                <a:srgbClr val="000000"/>
              </a:buClr>
              <a:buSzPct val="45000"/>
              <a:tabLst>
                <a:tab pos="369366" algn="l"/>
                <a:tab pos="738731" algn="l"/>
                <a:tab pos="1108097" algn="l"/>
                <a:tab pos="1477462" algn="l"/>
                <a:tab pos="1846827" algn="l"/>
                <a:tab pos="2216193" algn="l"/>
                <a:tab pos="2585558" algn="l"/>
              </a:tabLst>
              <a:defRPr/>
            </a:pPr>
            <a:r>
              <a:rPr lang="en-GB" altLang="nb-NO" sz="510" dirty="0">
                <a:latin typeface="Arial" panose="020B0604020202020204" pitchFamily="34" charset="0"/>
              </a:rPr>
              <a:t>©2019 by British Medical Journal Publishing </a:t>
            </a:r>
            <a:r>
              <a:rPr lang="en-GB" altLang="nb-NO" sz="510" dirty="0" err="1">
                <a:latin typeface="Arial" panose="020B0604020202020204" pitchFamily="34" charset="0"/>
              </a:rPr>
              <a:t>Grop</a:t>
            </a:r>
            <a:endParaRPr lang="en-GB" altLang="nb-NO" sz="510" dirty="0">
              <a:latin typeface="Arial" panose="020B0604020202020204" pitchFamily="34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31E40E5-C603-4FAE-9B3C-4D7C5AD412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9508937"/>
              </p:ext>
            </p:extLst>
          </p:nvPr>
        </p:nvGraphicFramePr>
        <p:xfrm>
          <a:off x="1475656" y="634794"/>
          <a:ext cx="6624736" cy="3809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00405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MODUM BAD">
  <a:themeElements>
    <a:clrScheme name="MODUM BAD FARGER">
      <a:dk1>
        <a:sysClr val="windowText" lastClr="000000"/>
      </a:dk1>
      <a:lt1>
        <a:sysClr val="window" lastClr="FFFFFF"/>
      </a:lt1>
      <a:dk2>
        <a:srgbClr val="224E89"/>
      </a:dk2>
      <a:lt2>
        <a:srgbClr val="EEECE1"/>
      </a:lt2>
      <a:accent1>
        <a:srgbClr val="0096B0"/>
      </a:accent1>
      <a:accent2>
        <a:srgbClr val="79EBFF"/>
      </a:accent2>
      <a:accent3>
        <a:srgbClr val="9BBB59"/>
      </a:accent3>
      <a:accent4>
        <a:srgbClr val="FF681A"/>
      </a:accent4>
      <a:accent5>
        <a:srgbClr val="D94387"/>
      </a:accent5>
      <a:accent6>
        <a:srgbClr val="DCA300"/>
      </a:accent6>
      <a:hlink>
        <a:srgbClr val="0096B0"/>
      </a:hlink>
      <a:folHlink>
        <a:srgbClr val="D247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3430</TotalTime>
  <Words>5148</Words>
  <Application>Microsoft Office PowerPoint</Application>
  <PresentationFormat>Skjermfremvisning (16:9)</PresentationFormat>
  <Paragraphs>794</Paragraphs>
  <Slides>53</Slides>
  <Notes>28</Notes>
  <HiddenSlides>0</HiddenSlides>
  <MMClips>0</MMClips>
  <ScaleCrop>false</ScaleCrop>
  <HeadingPairs>
    <vt:vector size="8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53</vt:i4>
      </vt:variant>
    </vt:vector>
  </HeadingPairs>
  <TitlesOfParts>
    <vt:vector size="64" baseType="lpstr">
      <vt:lpstr>Arial</vt:lpstr>
      <vt:lpstr>Calibri</vt:lpstr>
      <vt:lpstr>Calibri Light</vt:lpstr>
      <vt:lpstr>GuardianSansGR-Regular</vt:lpstr>
      <vt:lpstr>GuardianSans-RegularIt</vt:lpstr>
      <vt:lpstr>Harlow Solid Italic</vt:lpstr>
      <vt:lpstr>Times New Roman</vt:lpstr>
      <vt:lpstr>Trebuchet MS</vt:lpstr>
      <vt:lpstr>Wingdings</vt:lpstr>
      <vt:lpstr>MODUM BAD</vt:lpstr>
      <vt:lpstr>Chart</vt:lpstr>
      <vt:lpstr>Legeliv og legehelse- ressurser og utfordringer Årsmøte PSL 19.8.21  </vt:lpstr>
      <vt:lpstr>PowerPoint-presentasjon</vt:lpstr>
      <vt:lpstr>Agenda</vt:lpstr>
      <vt:lpstr>Truls</vt:lpstr>
      <vt:lpstr>Hvorfor fokus på godt/helsefremmende arbeidsliv?</vt:lpstr>
      <vt:lpstr>Hvorfor fokus på legers helse og velvære?</vt:lpstr>
      <vt:lpstr>Legers helse og velvære</vt:lpstr>
      <vt:lpstr>PowerPoint-presentasjon</vt:lpstr>
      <vt:lpstr>PowerPoint-presentasjon</vt:lpstr>
      <vt:lpstr>PowerPoint-presentasjon</vt:lpstr>
      <vt:lpstr>PowerPoint-presentasjon</vt:lpstr>
      <vt:lpstr>Utbrenthet  </vt:lpstr>
      <vt:lpstr>Utbrent, utladet</vt:lpstr>
      <vt:lpstr>WHO - ICD -11</vt:lpstr>
      <vt:lpstr>Faresignaler ved langvarig stress</vt:lpstr>
      <vt:lpstr>Mer dårlige vaner.  - mister vanlig struktur på dagene</vt:lpstr>
      <vt:lpstr>Utfordring: Balanse</vt:lpstr>
      <vt:lpstr>Jobbstress - prediktorer </vt:lpstr>
      <vt:lpstr>Flytmodellen</vt:lpstr>
      <vt:lpstr>PowerPoint-presentasjon</vt:lpstr>
      <vt:lpstr>PowerPoint-presentasjon</vt:lpstr>
      <vt:lpstr>Personlighet</vt:lpstr>
      <vt:lpstr>Alvorlige livshendelser siste året (86%)</vt:lpstr>
      <vt:lpstr> Belastning – nå og tidligere</vt:lpstr>
      <vt:lpstr>Mestringsstrategier (Vitaliano)</vt:lpstr>
      <vt:lpstr>Refleksjon</vt:lpstr>
      <vt:lpstr>PowerPoint-presentasjon</vt:lpstr>
      <vt:lpstr>PowerPoint-presentasjon</vt:lpstr>
      <vt:lpstr>Tilbakemelding/støtte</vt:lpstr>
      <vt:lpstr>Hvordan legge inn muligheter for støtte på jobb</vt:lpstr>
      <vt:lpstr>PowerPoint-presentasjon</vt:lpstr>
      <vt:lpstr>Avtale SOP-Trasoppklinikken 01.09.19 – 30.08.22</vt:lpstr>
      <vt:lpstr>Avtale SOP-Trasoppklinikken</vt:lpstr>
      <vt:lpstr>PowerPoint-presentasjon</vt:lpstr>
      <vt:lpstr>PowerPoint-presentasjon</vt:lpstr>
      <vt:lpstr> DAGSRÅDGIVNING, individuelt eller med partner  09-15 på Villa Sana (Modum Bad), i Oslo og i Bergen  KARTLEGGING av nåværende situasjon - jobb og privat  SORTERING av kortsiktige og langsiktige behov  PRIORITERING av personlige utfordringer  TILTAK </vt:lpstr>
      <vt:lpstr>Videorådgivning</vt:lpstr>
      <vt:lpstr>PowerPoint-presentasjon</vt:lpstr>
      <vt:lpstr>PowerPoint-presentasjon</vt:lpstr>
      <vt:lpstr>PowerPoint-presentasjon</vt:lpstr>
      <vt:lpstr>PowerPoint-presentasjon</vt:lpstr>
      <vt:lpstr>    Hvem kommer til Villa Sana? 2020     2020</vt:lpstr>
      <vt:lpstr>Antall leger på Villa Sana</vt:lpstr>
      <vt:lpstr>PowerPoint-presentasjon</vt:lpstr>
      <vt:lpstr>Nivåer ved baseline og et-års oppfølging av  Sana-leger sammenlignet med ”unge leger” 2003  </vt:lpstr>
      <vt:lpstr> Samtalebehandling, Sykefravær, Arbeidstid </vt:lpstr>
      <vt:lpstr>Endringer fra ett til tre år</vt:lpstr>
      <vt:lpstr>PowerPoint-presentasjon</vt:lpstr>
      <vt:lpstr>PowerPoint-presentasjon</vt:lpstr>
      <vt:lpstr>Tilbakemeldinger</vt:lpstr>
      <vt:lpstr>PowerPoint-presentasjon</vt:lpstr>
      <vt:lpstr>Verktøy i hverdagen</vt:lpstr>
      <vt:lpstr>Til refleksjon</vt:lpstr>
    </vt:vector>
  </TitlesOfParts>
  <Company>Modum Bad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Hanne Skrataas</dc:creator>
  <cp:lastModifiedBy>Anna Sundberg</cp:lastModifiedBy>
  <cp:revision>184</cp:revision>
  <cp:lastPrinted>2018-04-25T08:28:42Z</cp:lastPrinted>
  <dcterms:created xsi:type="dcterms:W3CDTF">2017-02-07T07:26:33Z</dcterms:created>
  <dcterms:modified xsi:type="dcterms:W3CDTF">2021-09-06T06:37:36Z</dcterms:modified>
</cp:coreProperties>
</file>