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7" r:id="rId3"/>
    <p:sldId id="270" r:id="rId4"/>
    <p:sldId id="261" r:id="rId5"/>
    <p:sldId id="262" r:id="rId6"/>
    <p:sldId id="269" r:id="rId7"/>
    <p:sldId id="264" r:id="rId8"/>
    <p:sldId id="272" r:id="rId9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21021448"/>
        <c:axId val="2121025256"/>
      </c:barChart>
      <c:catAx>
        <c:axId val="2121021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21025256"/>
        <c:crosses val="autoZero"/>
        <c:auto val="1"/>
        <c:lblAlgn val="ctr"/>
        <c:lblOffset val="100"/>
        <c:noMultiLvlLbl val="0"/>
      </c:catAx>
      <c:valAx>
        <c:axId val="2121025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21021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619335083114599"/>
          <c:y val="0.19486111111111101"/>
          <c:w val="0.568139982502187"/>
          <c:h val="0.720887649460484"/>
        </c:manualLayout>
      </c:layout>
      <c:barChart>
        <c:barDir val="bar"/>
        <c:grouping val="clustered"/>
        <c:varyColors val="0"/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Statistikk!$Y$68:$Y$76</c:f>
              <c:strCache>
                <c:ptCount val="9"/>
                <c:pt idx="0">
                  <c:v>Psykisk sykdom</c:v>
                </c:pt>
                <c:pt idx="1">
                  <c:v>Somatisk sykdom</c:v>
                </c:pt>
                <c:pt idx="2">
                  <c:v>Rusproblemer</c:v>
                </c:pt>
                <c:pt idx="3">
                  <c:v>Problem i jobben</c:v>
                </c:pt>
                <c:pt idx="4">
                  <c:v>Problem i samliv/familie</c:v>
                </c:pt>
                <c:pt idx="5">
                  <c:v>Konflikt med arbeidsgiver</c:v>
                </c:pt>
                <c:pt idx="6">
                  <c:v>Kollegial konflikt</c:v>
                </c:pt>
                <c:pt idx="7">
                  <c:v>Part i klagesak</c:v>
                </c:pt>
                <c:pt idx="8">
                  <c:v>Språkproblemer/kulturkollisjon</c:v>
                </c:pt>
              </c:strCache>
            </c:strRef>
          </c:cat>
          <c:val>
            <c:numRef>
              <c:f>Statistikk!$AB$68:$AB$76</c:f>
              <c:numCache>
                <c:formatCode>General</c:formatCode>
                <c:ptCount val="9"/>
                <c:pt idx="0">
                  <c:v>92</c:v>
                </c:pt>
                <c:pt idx="1">
                  <c:v>17</c:v>
                </c:pt>
                <c:pt idx="2">
                  <c:v>12</c:v>
                </c:pt>
                <c:pt idx="3">
                  <c:v>112</c:v>
                </c:pt>
                <c:pt idx="4">
                  <c:v>60</c:v>
                </c:pt>
                <c:pt idx="5">
                  <c:v>50</c:v>
                </c:pt>
                <c:pt idx="6">
                  <c:v>48</c:v>
                </c:pt>
                <c:pt idx="7">
                  <c:v>27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DA-4B68-8835-16FC56DFA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21065960"/>
        <c:axId val="212106972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Statistikk!$Y$68:$Y$76</c15:sqref>
                        </c15:formulaRef>
                      </c:ext>
                    </c:extLst>
                    <c:strCache>
                      <c:ptCount val="9"/>
                      <c:pt idx="0">
                        <c:v>Psykisk sykdom</c:v>
                      </c:pt>
                      <c:pt idx="1">
                        <c:v>Somatisk sykdom</c:v>
                      </c:pt>
                      <c:pt idx="2">
                        <c:v>Rusproblemer</c:v>
                      </c:pt>
                      <c:pt idx="3">
                        <c:v>Problem i jobben</c:v>
                      </c:pt>
                      <c:pt idx="4">
                        <c:v>Problem i samliv/familie</c:v>
                      </c:pt>
                      <c:pt idx="5">
                        <c:v>Konflikt med arbeidsgiver</c:v>
                      </c:pt>
                      <c:pt idx="6">
                        <c:v>Kollegial konflikt</c:v>
                      </c:pt>
                      <c:pt idx="7">
                        <c:v>Part i klagesak</c:v>
                      </c:pt>
                      <c:pt idx="8">
                        <c:v>Språkproblemer/kulturkollisjon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Statistikk!$Z$68:$Z$76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4DA-4B68-8835-16FC56DFAEED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Statistikk!$Y$68:$Y$76</c15:sqref>
                        </c15:formulaRef>
                      </c:ext>
                    </c:extLst>
                    <c:strCache>
                      <c:ptCount val="9"/>
                      <c:pt idx="0">
                        <c:v>Psykisk sykdom</c:v>
                      </c:pt>
                      <c:pt idx="1">
                        <c:v>Somatisk sykdom</c:v>
                      </c:pt>
                      <c:pt idx="2">
                        <c:v>Rusproblemer</c:v>
                      </c:pt>
                      <c:pt idx="3">
                        <c:v>Problem i jobben</c:v>
                      </c:pt>
                      <c:pt idx="4">
                        <c:v>Problem i samliv/familie</c:v>
                      </c:pt>
                      <c:pt idx="5">
                        <c:v>Konflikt med arbeidsgiver</c:v>
                      </c:pt>
                      <c:pt idx="6">
                        <c:v>Kollegial konflikt</c:v>
                      </c:pt>
                      <c:pt idx="7">
                        <c:v>Part i klagesak</c:v>
                      </c:pt>
                      <c:pt idx="8">
                        <c:v>Språkproblemer/kulturkollisjon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Statistikk!$AA$68:$AA$76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4DA-4B68-8835-16FC56DFAEED}"/>
                  </c:ext>
                </c:extLst>
              </c15:ser>
            </c15:filteredBarSeries>
          </c:ext>
        </c:extLst>
      </c:barChart>
      <c:catAx>
        <c:axId val="2121065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21069720"/>
        <c:crosses val="autoZero"/>
        <c:auto val="1"/>
        <c:lblAlgn val="ctr"/>
        <c:lblOffset val="100"/>
        <c:noMultiLvlLbl val="0"/>
      </c:catAx>
      <c:valAx>
        <c:axId val="2121069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21065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CEB76-D48F-DF4B-9B8A-CB1298D3E9AB}" type="datetimeFigureOut">
              <a:rPr lang="nb-NO" smtClean="0"/>
              <a:t>06.09.2021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0CA11-4508-494C-B771-8EBCA8B92F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7096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Nødvendig å endre uttrykk med jevne mellomrom</a:t>
            </a:r>
          </a:p>
          <a:p>
            <a:r>
              <a:rPr lang="nb-NO" dirty="0"/>
              <a:t>Prøver å få inn en annonse i hvert nummer av Tidsskriftet</a:t>
            </a:r>
          </a:p>
          <a:p>
            <a:r>
              <a:rPr lang="nb-NO" dirty="0"/>
              <a:t>Valgte å beholde «snakkeboblen», men litt mer moderne uttrykk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2769B-A9F3-F742-9BF5-F0861E75658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9868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2769B-A9F3-F742-9BF5-F0861E75658F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876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3853-63E1-B140-92FB-F377D246E8BB}" type="datetimeFigureOut">
              <a:rPr lang="nb-NO" smtClean="0"/>
              <a:t>06.09.2021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3CB3-F2D2-464E-B897-C02A938023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6023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3853-63E1-B140-92FB-F377D246E8BB}" type="datetimeFigureOut">
              <a:rPr lang="nb-NO" smtClean="0"/>
              <a:t>06.09.2021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3CB3-F2D2-464E-B897-C02A938023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095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3853-63E1-B140-92FB-F377D246E8BB}" type="datetimeFigureOut">
              <a:rPr lang="nb-NO" smtClean="0"/>
              <a:t>06.09.2021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3CB3-F2D2-464E-B897-C02A938023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4284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hold m_kule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808285-634A-4FBB-AB9E-69A3F0CAA069}" type="datetimeFigureOut">
              <a:rPr lang="nb-NO" smtClean="0"/>
              <a:pPr/>
              <a:t>06.09.2021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D8C76D-D242-4065-9A4B-9E6F62C0970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tekst 2"/>
          <p:cNvSpPr>
            <a:spLocks noGrp="1"/>
          </p:cNvSpPr>
          <p:nvPr>
            <p:ph idx="1"/>
          </p:nvPr>
        </p:nvSpPr>
        <p:spPr>
          <a:xfrm>
            <a:off x="457200" y="1028734"/>
            <a:ext cx="8229600" cy="5097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075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tellysbilde 2_ege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sz="quarter" idx="10"/>
          </p:nvPr>
        </p:nvSpPr>
        <p:spPr>
          <a:xfrm>
            <a:off x="0" y="3404365"/>
            <a:ext cx="9144000" cy="345363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ctrTitle" hasCustomPrompt="1"/>
          </p:nvPr>
        </p:nvSpPr>
        <p:spPr>
          <a:xfrm>
            <a:off x="393700" y="932723"/>
            <a:ext cx="6858000" cy="76808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GB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393700" y="1699800"/>
            <a:ext cx="6858000" cy="821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GB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3" y="5829267"/>
            <a:ext cx="1676401" cy="41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8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tel og innhold me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211960" y="0"/>
            <a:ext cx="493204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3322712" cy="1330159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0"/>
          </p:nvPr>
        </p:nvSpPr>
        <p:spPr>
          <a:xfrm>
            <a:off x="457200" y="1796820"/>
            <a:ext cx="3322712" cy="4329345"/>
          </a:xfrm>
        </p:spPr>
        <p:txBody>
          <a:bodyPr>
            <a:normAutofit/>
          </a:bodyPr>
          <a:lstStyle>
            <a:lvl1pPr marL="285750" indent="-285750">
              <a:buFont typeface="Arial" charset="0"/>
              <a:buChar char="•"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0881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3853-63E1-B140-92FB-F377D246E8BB}" type="datetimeFigureOut">
              <a:rPr lang="nb-NO" smtClean="0"/>
              <a:t>06.09.2021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3CB3-F2D2-464E-B897-C02A938023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805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3853-63E1-B140-92FB-F377D246E8BB}" type="datetimeFigureOut">
              <a:rPr lang="nb-NO" smtClean="0"/>
              <a:t>06.09.2021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3CB3-F2D2-464E-B897-C02A938023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945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3853-63E1-B140-92FB-F377D246E8BB}" type="datetimeFigureOut">
              <a:rPr lang="nb-NO" smtClean="0"/>
              <a:t>06.09.2021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3CB3-F2D2-464E-B897-C02A938023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761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3853-63E1-B140-92FB-F377D246E8BB}" type="datetimeFigureOut">
              <a:rPr lang="nb-NO" smtClean="0"/>
              <a:t>06.09.2021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3CB3-F2D2-464E-B897-C02A938023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813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3853-63E1-B140-92FB-F377D246E8BB}" type="datetimeFigureOut">
              <a:rPr lang="nb-NO" smtClean="0"/>
              <a:t>06.09.2021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3CB3-F2D2-464E-B897-C02A938023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226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3853-63E1-B140-92FB-F377D246E8BB}" type="datetimeFigureOut">
              <a:rPr lang="nb-NO" smtClean="0"/>
              <a:t>06.09.2021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3CB3-F2D2-464E-B897-C02A938023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421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3853-63E1-B140-92FB-F377D246E8BB}" type="datetimeFigureOut">
              <a:rPr lang="nb-NO" smtClean="0"/>
              <a:t>06.09.2021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3CB3-F2D2-464E-B897-C02A938023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0933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3853-63E1-B140-92FB-F377D246E8BB}" type="datetimeFigureOut">
              <a:rPr lang="nb-NO" smtClean="0"/>
              <a:t>06.09.2021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3CB3-F2D2-464E-B897-C02A938023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843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23853-63E1-B140-92FB-F377D246E8BB}" type="datetimeFigureOut">
              <a:rPr lang="nb-NO" smtClean="0"/>
              <a:t>06.09.2021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83CB3-F2D2-464E-B897-C02A938023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99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chart" Target="../charts/chart8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" y="1174751"/>
            <a:ext cx="8902700" cy="2425700"/>
          </a:xfrm>
        </p:spPr>
        <p:txBody>
          <a:bodyPr>
            <a:normAutofit fontScale="90000"/>
          </a:bodyPr>
          <a:lstStyle/>
          <a:p>
            <a:r>
              <a:rPr lang="nb-NO" dirty="0"/>
              <a:t>Konfidensielt og lett tilgjengelig  </a:t>
            </a:r>
            <a:br>
              <a:rPr lang="nb-NO" dirty="0"/>
            </a:br>
            <a:r>
              <a:rPr lang="nb-NO" dirty="0"/>
              <a:t> En som lytter</a:t>
            </a:r>
            <a:br>
              <a:rPr lang="nb-NO" dirty="0"/>
            </a:br>
            <a:br>
              <a:rPr lang="nb-NO" dirty="0"/>
            </a:br>
            <a:r>
              <a:rPr lang="nb-NO" sz="2800" dirty="0"/>
              <a:t>Informasjon om Legeforeningens støttekollegaordning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b-NO" sz="1800" dirty="0">
              <a:latin typeface="+mj-lt"/>
            </a:endParaRPr>
          </a:p>
          <a:p>
            <a:r>
              <a:rPr lang="nb-NO" sz="2000" dirty="0">
                <a:latin typeface="+mj-lt"/>
              </a:rPr>
              <a:t>Anne Cecilie Harvei</a:t>
            </a:r>
          </a:p>
          <a:p>
            <a:r>
              <a:rPr lang="nb-NO" sz="1800" dirty="0">
                <a:latin typeface="+mj-lt"/>
              </a:rPr>
              <a:t>Avtalespesialist i psykiatri og støttekollega</a:t>
            </a:r>
          </a:p>
          <a:p>
            <a:r>
              <a:rPr lang="nb-NO" sz="1800" dirty="0">
                <a:latin typeface="+mj-lt"/>
              </a:rPr>
              <a:t>Leder av Legeforeningens Utvalg for legehelse</a:t>
            </a:r>
          </a:p>
        </p:txBody>
      </p:sp>
    </p:spTree>
    <p:extLst>
      <p:ext uri="{BB962C8B-B14F-4D97-AF65-F5344CB8AC3E}">
        <p14:creationId xmlns:p14="http://schemas.microsoft.com/office/powerpoint/2010/main" val="154904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Innskanning 1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4716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23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A5A65BAE-5021-4CCA-A0D7-A033A89A2A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4" name="Plassholder for bilde 13">
            <a:extLst>
              <a:ext uri="{FF2B5EF4-FFF2-40B4-BE49-F238E27FC236}">
                <a16:creationId xmlns:a16="http://schemas.microsoft.com/office/drawing/2014/main" id="{4435F944-9962-49E1-BC45-2DFCD3D517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 r="4306" b="7500"/>
          <a:stretch/>
        </p:blipFill>
        <p:spPr>
          <a:xfrm>
            <a:off x="298450" y="1370609"/>
            <a:ext cx="8750300" cy="4193480"/>
          </a:xfrm>
        </p:spPr>
      </p:pic>
    </p:spTree>
    <p:extLst>
      <p:ext uri="{BB962C8B-B14F-4D97-AF65-F5344CB8AC3E}">
        <p14:creationId xmlns:p14="http://schemas.microsoft.com/office/powerpoint/2010/main" val="202699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Legeforeningens støttekollegaordning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Opprettet i 1993</a:t>
            </a:r>
          </a:p>
          <a:p>
            <a:r>
              <a:rPr lang="nb-NO" dirty="0"/>
              <a:t>Etablert på bakgrunn av at legene i mindre grad enn andre søker hjelp </a:t>
            </a:r>
          </a:p>
          <a:p>
            <a:r>
              <a:rPr lang="nb-NO" dirty="0"/>
              <a:t>Støttekollegaer blir oppnevnt av lokalforeningene</a:t>
            </a:r>
          </a:p>
          <a:p>
            <a:r>
              <a:rPr lang="nb-NO" dirty="0"/>
              <a:t>Holdningsskapende, en beredskapsordning, avlastende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0973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gjør en støttekollega?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Tar imot henvendelser fra medisinerstudenter og leger som har problemer de vil diskutere med en kollega</a:t>
            </a:r>
          </a:p>
          <a:p>
            <a:r>
              <a:rPr lang="nb-NO" dirty="0"/>
              <a:t>Kan tilby inntil 3 ganger samtale med rådgiving, støtte, veiledning</a:t>
            </a:r>
          </a:p>
          <a:p>
            <a:r>
              <a:rPr lang="nb-NO" dirty="0"/>
              <a:t>Støttekollegaen har taushetsplikt</a:t>
            </a:r>
          </a:p>
          <a:p>
            <a:r>
              <a:rPr lang="nb-NO" dirty="0"/>
              <a:t>Tilbyr en likeverdig samtale mellom to kolleger, ikke en konsultasjon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5978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Årsaker til kontakt </a:t>
            </a:r>
            <a:r>
              <a:rPr lang="nb-NO" sz="2700" b="0" dirty="0"/>
              <a:t>(2020)</a:t>
            </a:r>
            <a:endParaRPr lang="nb-NO" b="0" dirty="0"/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85F7930A-0DCB-4442-A9E7-BA55EE0210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719630"/>
              </p:ext>
            </p:extLst>
          </p:nvPr>
        </p:nvGraphicFramePr>
        <p:xfrm>
          <a:off x="435271" y="960823"/>
          <a:ext cx="8229600" cy="5384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5F7930A-0DCB-4442-A9E7-BA55EE0210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918383"/>
              </p:ext>
            </p:extLst>
          </p:nvPr>
        </p:nvGraphicFramePr>
        <p:xfrm>
          <a:off x="827584" y="960824"/>
          <a:ext cx="6768752" cy="5060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6676717-01CD-4E9F-8880-812F64E181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7453782"/>
              </p:ext>
            </p:extLst>
          </p:nvPr>
        </p:nvGraphicFramePr>
        <p:xfrm>
          <a:off x="827584" y="1124744"/>
          <a:ext cx="6696744" cy="4704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6676717-01CD-4E9F-8880-812F64E181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903972"/>
              </p:ext>
            </p:extLst>
          </p:nvPr>
        </p:nvGraphicFramePr>
        <p:xfrm>
          <a:off x="683568" y="1220756"/>
          <a:ext cx="6408712" cy="4772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6676717-01CD-4E9F-8880-812F64E181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43273"/>
              </p:ext>
            </p:extLst>
          </p:nvPr>
        </p:nvGraphicFramePr>
        <p:xfrm>
          <a:off x="683568" y="1220756"/>
          <a:ext cx="7344816" cy="4964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6676717-01CD-4E9F-8880-812F64E181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697484"/>
              </p:ext>
            </p:extLst>
          </p:nvPr>
        </p:nvGraphicFramePr>
        <p:xfrm>
          <a:off x="607729" y="864812"/>
          <a:ext cx="8053311" cy="5444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14C5D090-3F38-416F-83ED-46A5B4EB00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585681"/>
              </p:ext>
            </p:extLst>
          </p:nvPr>
        </p:nvGraphicFramePr>
        <p:xfrm>
          <a:off x="569648" y="1234805"/>
          <a:ext cx="6696744" cy="4704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5CE2AD9A-1434-4BB3-9604-16E64B123B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522109"/>
              </p:ext>
            </p:extLst>
          </p:nvPr>
        </p:nvGraphicFramePr>
        <p:xfrm>
          <a:off x="533450" y="1220755"/>
          <a:ext cx="6696744" cy="4032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8793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dirty="0"/>
            </a:br>
            <a:br>
              <a:rPr lang="nb-NO" dirty="0"/>
            </a:br>
            <a:r>
              <a:rPr lang="nb-NO" dirty="0"/>
              <a:t>Hvordan kontakter jeg en støttekollega?</a:t>
            </a:r>
            <a:br>
              <a:rPr lang="nb-NO" dirty="0"/>
            </a:br>
            <a:r>
              <a:rPr lang="nb-NO" dirty="0"/>
              <a:t>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 err="1"/>
              <a:t>Legeforeningen.no</a:t>
            </a:r>
            <a:r>
              <a:rPr lang="nb-NO" dirty="0"/>
              <a:t> – Legehelse</a:t>
            </a:r>
          </a:p>
          <a:p>
            <a:endParaRPr lang="nb-NO" dirty="0"/>
          </a:p>
          <a:p>
            <a:r>
              <a:rPr lang="nb-NO" dirty="0" err="1"/>
              <a:t>www.legeforeningen.no</a:t>
            </a:r>
            <a:r>
              <a:rPr lang="nb-NO" dirty="0"/>
              <a:t>/</a:t>
            </a:r>
            <a:r>
              <a:rPr lang="nb-NO" dirty="0" err="1"/>
              <a:t>kollegastotte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5076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EFFF24EB-D556-42E9-9ACC-3F463CE54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/>
              <a:t>KJÆRE KOLLEGAER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E05553D-B534-4436-9FFA-8F8B5CCCC8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1560" y="2180862"/>
            <a:ext cx="4392488" cy="30723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br>
              <a:rPr lang="nb-NO" sz="1600" b="0" dirty="0"/>
            </a:br>
            <a:r>
              <a:rPr lang="nb-NO" sz="2000" b="0" dirty="0"/>
              <a:t>HVIS DU HAR BEHOV</a:t>
            </a:r>
          </a:p>
          <a:p>
            <a:pPr marL="0" indent="0" algn="ctr">
              <a:buNone/>
            </a:pPr>
            <a:endParaRPr lang="nb-NO" sz="2000" b="0" dirty="0"/>
          </a:p>
          <a:p>
            <a:pPr marL="0" indent="0" algn="ctr">
              <a:buNone/>
            </a:pPr>
            <a:r>
              <a:rPr lang="nb-NO" sz="2000" b="0" dirty="0"/>
              <a:t>IKKE NØL</a:t>
            </a:r>
          </a:p>
          <a:p>
            <a:pPr marL="0" indent="0" algn="ctr">
              <a:buNone/>
            </a:pPr>
            <a:endParaRPr lang="nb-NO" sz="2000" b="0" dirty="0"/>
          </a:p>
          <a:p>
            <a:pPr marL="0" indent="0" algn="ctr">
              <a:buNone/>
            </a:pPr>
            <a:r>
              <a:rPr lang="nb-NO" sz="2000" b="0" dirty="0"/>
              <a:t>KONTAKT EN STØTTEKOLLEGA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7" name="Plassholder for bilde 6">
            <a:extLst>
              <a:ext uri="{FF2B5EF4-FFF2-40B4-BE49-F238E27FC236}">
                <a16:creationId xmlns:a16="http://schemas.microsoft.com/office/drawing/2014/main" id="{662E6120-8717-49F3-AB9C-A99B53F9F0C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646" r="9646"/>
          <a:stretch>
            <a:fillRect/>
          </a:stretch>
        </p:blipFill>
        <p:spPr>
          <a:xfrm>
            <a:off x="5364090" y="1604798"/>
            <a:ext cx="3018598" cy="41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5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176</Words>
  <Application>Microsoft Office PowerPoint</Application>
  <PresentationFormat>Skjermfremvisning (4:3)</PresentationFormat>
  <Paragraphs>34</Paragraphs>
  <Slides>8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Office-tema</vt:lpstr>
      <vt:lpstr>Konfidensielt og lett tilgjengelig    En som lytter  Informasjon om Legeforeningens støttekollegaordning</vt:lpstr>
      <vt:lpstr>PowerPoint-presentasjon</vt:lpstr>
      <vt:lpstr>PowerPoint-presentasjon</vt:lpstr>
      <vt:lpstr>Legeforeningens støttekollegaordning</vt:lpstr>
      <vt:lpstr>Hva gjør en støttekollega?</vt:lpstr>
      <vt:lpstr>Årsaker til kontakt (2020)</vt:lpstr>
      <vt:lpstr>  Hvordan kontakter jeg en støttekollega?  </vt:lpstr>
      <vt:lpstr>KJÆRE KOLLEGAER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Konfidensielt og lett tilgjengelig.    En som lytter Informasjon om Legeforeningens støttekollegaordning</dc:title>
  <dc:creator>Anne Cecilie Harvei</dc:creator>
  <cp:lastModifiedBy>Anna Sundberg</cp:lastModifiedBy>
  <cp:revision>14</cp:revision>
  <dcterms:created xsi:type="dcterms:W3CDTF">2021-08-15T16:14:11Z</dcterms:created>
  <dcterms:modified xsi:type="dcterms:W3CDTF">2021-09-06T06:32:10Z</dcterms:modified>
</cp:coreProperties>
</file>