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6858000" cy="9144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6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vrundet rektangel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BF71-F085-4D51-8A1F-2BDC91A932B0}" type="datetimeFigureOut">
              <a:rPr lang="nb-NO" smtClean="0"/>
              <a:pPr/>
              <a:t>07.06.2015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81DF59-1D2E-4A0E-A2A6-91734A976A9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BF71-F085-4D51-8A1F-2BDC91A932B0}" type="datetimeFigureOut">
              <a:rPr lang="nb-NO" smtClean="0"/>
              <a:pPr/>
              <a:t>07.06.2015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DF59-1D2E-4A0E-A2A6-91734A976A9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BF71-F085-4D51-8A1F-2BDC91A932B0}" type="datetimeFigureOut">
              <a:rPr lang="nb-NO" smtClean="0"/>
              <a:pPr/>
              <a:t>07.06.2015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DF59-1D2E-4A0E-A2A6-91734A976A9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BF71-F085-4D51-8A1F-2BDC91A932B0}" type="datetimeFigureOut">
              <a:rPr lang="nb-NO" smtClean="0"/>
              <a:pPr/>
              <a:t>07.06.2015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DF59-1D2E-4A0E-A2A6-91734A976A9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vrundet rektangel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BF71-F085-4D51-8A1F-2BDC91A932B0}" type="datetimeFigureOut">
              <a:rPr lang="nb-NO" smtClean="0"/>
              <a:pPr/>
              <a:t>07.06.2015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Rektangel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B081DF59-1D2E-4A0E-A2A6-91734A976A9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BF71-F085-4D51-8A1F-2BDC91A932B0}" type="datetimeFigureOut">
              <a:rPr lang="nb-NO" smtClean="0"/>
              <a:pPr/>
              <a:t>07.06.2015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DF59-1D2E-4A0E-A2A6-91734A976A9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BF71-F085-4D51-8A1F-2BDC91A932B0}" type="datetimeFigureOut">
              <a:rPr lang="nb-NO" smtClean="0"/>
              <a:pPr/>
              <a:t>07.06.2015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DF59-1D2E-4A0E-A2A6-91734A976A9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BF71-F085-4D51-8A1F-2BDC91A932B0}" type="datetimeFigureOut">
              <a:rPr lang="nb-NO" smtClean="0"/>
              <a:pPr/>
              <a:t>07.06.2015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DF59-1D2E-4A0E-A2A6-91734A976A9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BF71-F085-4D51-8A1F-2BDC91A932B0}" type="datetimeFigureOut">
              <a:rPr lang="nb-NO" smtClean="0"/>
              <a:pPr/>
              <a:t>07.06.2015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DF59-1D2E-4A0E-A2A6-91734A976A9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vrundet rektangel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BF71-F085-4D51-8A1F-2BDC91A932B0}" type="datetimeFigureOut">
              <a:rPr lang="nb-NO" smtClean="0"/>
              <a:pPr/>
              <a:t>07.06.2015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DF59-1D2E-4A0E-A2A6-91734A976A9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BF71-F085-4D51-8A1F-2BDC91A932B0}" type="datetimeFigureOut">
              <a:rPr lang="nb-NO" smtClean="0"/>
              <a:pPr/>
              <a:t>07.06.2015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B081DF59-1D2E-4A0E-A2A6-91734A976A9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Rektangel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vrundet rektangel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36BF71-F085-4D51-8A1F-2BDC91A932B0}" type="datetimeFigureOut">
              <a:rPr lang="nb-NO" smtClean="0"/>
              <a:pPr/>
              <a:t>07.06.2015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81DF59-1D2E-4A0E-A2A6-91734A976A97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20688" y="4139952"/>
            <a:ext cx="5616624" cy="4752528"/>
          </a:xfrm>
        </p:spPr>
        <p:txBody>
          <a:bodyPr>
            <a:normAutofit/>
          </a:bodyPr>
          <a:lstStyle/>
          <a:p>
            <a:pPr algn="l"/>
            <a:r>
              <a:rPr lang="nb-NO" sz="1500" b="1" dirty="0" smtClean="0"/>
              <a:t>Arrangør: </a:t>
            </a:r>
            <a:r>
              <a:rPr lang="nb-NO" sz="1500" dirty="0" smtClean="0"/>
              <a:t>Norsk forening for rus og avhengighetsmedisin (NFRAM) og Spesialitetskomiteen i rus- og avhengighetsmedisin</a:t>
            </a:r>
          </a:p>
          <a:p>
            <a:pPr algn="l"/>
            <a:r>
              <a:rPr lang="nb-NO" sz="1500" b="1" dirty="0" smtClean="0"/>
              <a:t>Målgruppe: </a:t>
            </a:r>
            <a:r>
              <a:rPr lang="nb-NO" sz="1500" dirty="0" smtClean="0"/>
              <a:t>Leger som vil søke godkjenning etter overgangsregler i spesialiteten i rus- og avhengighetsmedisin. Kurset må være gjennomført før man søker om godkjenning etter overgangsreglene.</a:t>
            </a:r>
          </a:p>
          <a:p>
            <a:pPr algn="l"/>
            <a:r>
              <a:rPr lang="nb-NO" sz="1500" b="1" dirty="0" smtClean="0"/>
              <a:t>Antall plasser:</a:t>
            </a:r>
            <a:r>
              <a:rPr lang="nb-NO" sz="1500" dirty="0" smtClean="0"/>
              <a:t> 60</a:t>
            </a:r>
          </a:p>
          <a:p>
            <a:pPr algn="l"/>
            <a:r>
              <a:rPr lang="nb-NO" sz="1500" b="1" dirty="0" smtClean="0"/>
              <a:t>Påmelding</a:t>
            </a:r>
            <a:r>
              <a:rPr lang="nb-NO" sz="1500" dirty="0" smtClean="0"/>
              <a:t>: innen 8.mai  til </a:t>
            </a:r>
            <a:r>
              <a:rPr lang="nb-NO" sz="1500" dirty="0" err="1" smtClean="0"/>
              <a:t>runtst@ous-hf.no</a:t>
            </a:r>
            <a:endParaRPr lang="nb-NO" sz="1500" dirty="0" smtClean="0"/>
          </a:p>
          <a:p>
            <a:pPr algn="l"/>
            <a:r>
              <a:rPr lang="nb-NO" sz="1500" b="1" dirty="0" smtClean="0"/>
              <a:t>Formål: </a:t>
            </a:r>
            <a:r>
              <a:rPr lang="nb-NO" sz="1500" dirty="0" smtClean="0"/>
              <a:t>Gi en fortettet, dog ikke fullstendig oppsummering og oversikt over fagfeltet rus og avhengighetsmedisin.</a:t>
            </a:r>
          </a:p>
          <a:p>
            <a:pPr algn="l"/>
            <a:r>
              <a:rPr lang="nb-NO" sz="1500" b="1" dirty="0" smtClean="0"/>
              <a:t>Kurskomité: </a:t>
            </a:r>
            <a:r>
              <a:rPr lang="nb-NO" sz="1500" dirty="0" smtClean="0"/>
              <a:t>Reidar Høifødt, overlege UNN, Rune Strøm , overlege Oslo universitetssykehus, Guri </a:t>
            </a:r>
            <a:r>
              <a:rPr lang="nb-NO" sz="1500" dirty="0" smtClean="0"/>
              <a:t>Spilhaug, leder i NFRAM (Norsk forening for rus- og avhengighetsmedisin)</a:t>
            </a:r>
            <a:endParaRPr lang="nb-NO" sz="1500" dirty="0" smtClean="0"/>
          </a:p>
          <a:p>
            <a:pPr algn="l"/>
            <a:r>
              <a:rPr lang="nb-NO" sz="1500" b="1" dirty="0" smtClean="0"/>
              <a:t>Kursavgift: </a:t>
            </a:r>
            <a:r>
              <a:rPr lang="nb-NO" sz="1500" dirty="0" smtClean="0"/>
              <a:t>kr. 2000,-</a:t>
            </a:r>
          </a:p>
          <a:p>
            <a:pPr algn="l"/>
            <a:r>
              <a:rPr lang="nb-NO" sz="1500" b="1" dirty="0" smtClean="0"/>
              <a:t>Arbeidsform:</a:t>
            </a:r>
            <a:r>
              <a:rPr lang="nb-NO" sz="1500" dirty="0" smtClean="0"/>
              <a:t> Forelesninger, med diskusjon og gruppearbeid der deltakerne vil blitt invitert til å bidra med egne erfaringer.</a:t>
            </a:r>
            <a:endParaRPr lang="nb-NO" sz="1500" b="1" dirty="0" smtClean="0"/>
          </a:p>
          <a:p>
            <a:pPr algn="l"/>
            <a:endParaRPr lang="nb-NO" sz="2000" dirty="0" smtClean="0"/>
          </a:p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04664" y="1619672"/>
            <a:ext cx="6172200" cy="2104049"/>
          </a:xfrm>
        </p:spPr>
        <p:txBody>
          <a:bodyPr>
            <a:normAutofit fontScale="90000"/>
          </a:bodyPr>
          <a:lstStyle/>
          <a:p>
            <a:pPr algn="l"/>
            <a:r>
              <a:rPr lang="nb-NO" sz="1800" dirty="0" smtClean="0">
                <a:solidFill>
                  <a:schemeClr val="tx2"/>
                </a:solidFill>
              </a:rPr>
              <a:t>program</a:t>
            </a: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2200" b="1" dirty="0" smtClean="0"/>
              <a:t>OBLIGATORISK OVERGANGSKURS FOR SPESIALITETEN I </a:t>
            </a:r>
            <a:br>
              <a:rPr lang="nb-NO" sz="2200" b="1" dirty="0" smtClean="0"/>
            </a:br>
            <a:r>
              <a:rPr lang="nb-NO" sz="2200" b="1" dirty="0" smtClean="0"/>
              <a:t>RUS- OG AVHENGIGHETSMEDISIN</a:t>
            </a:r>
            <a:br>
              <a:rPr lang="nb-NO" sz="2200" b="1" dirty="0" smtClean="0"/>
            </a:br>
            <a:r>
              <a:rPr lang="nb-NO" sz="2000" b="1" dirty="0" smtClean="0"/>
              <a:t/>
            </a:r>
            <a:br>
              <a:rPr lang="nb-NO" sz="2000" b="1" dirty="0" smtClean="0"/>
            </a:br>
            <a:r>
              <a:rPr lang="nb-NO" sz="2000" b="1" dirty="0" smtClean="0"/>
              <a:t>Dato:   	</a:t>
            </a:r>
            <a:r>
              <a:rPr lang="nb-NO" sz="1800" b="1" dirty="0" smtClean="0"/>
              <a:t>01. – 05.06.2015</a:t>
            </a:r>
            <a:br>
              <a:rPr lang="nb-NO" sz="1800" b="1" dirty="0" smtClean="0"/>
            </a:br>
            <a:r>
              <a:rPr lang="nb-NO" sz="1800" b="1" dirty="0" smtClean="0"/>
              <a:t>Sted: 	Tromsø, </a:t>
            </a:r>
            <a:r>
              <a:rPr lang="nb-NO" sz="1800" b="1" dirty="0" err="1" smtClean="0"/>
              <a:t>Scandic</a:t>
            </a:r>
            <a:r>
              <a:rPr lang="nb-NO" sz="1800" b="1" dirty="0" smtClean="0"/>
              <a:t> Grand hotell</a:t>
            </a:r>
            <a:endParaRPr lang="nb-NO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4664" y="323528"/>
            <a:ext cx="5829300" cy="1008112"/>
          </a:xfrm>
        </p:spPr>
        <p:txBody>
          <a:bodyPr>
            <a:normAutofit/>
          </a:bodyPr>
          <a:lstStyle/>
          <a:p>
            <a:pPr algn="ctr"/>
            <a:r>
              <a:rPr lang="nb-NO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Mandag 01.juni 2015</a:t>
            </a:r>
            <a:r>
              <a:rPr lang="nb-NO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nb-NO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nb-NO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548681" y="1419484"/>
            <a:ext cx="576064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0900 - 1000        Ankomst, registrering .  Kaffe/te og wienerbrød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ORDSTYRER	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Formiddag: Reidar Høifødt		Ettermiddag: Guri Spilhaug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1000 - 1015	Velkommen til overgangskurset, praktiske opplysninger.</a:t>
            </a:r>
            <a:r>
              <a:rPr kumimoji="0" lang="nb-NO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	v/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Reidar Høifødt, kursleder og medlem i spesialitetskomiteen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1015 – 1045	Bakgrunnen for den nye spesialiteten.                                                                	v/Guri </a:t>
            </a:r>
            <a:r>
              <a:rPr kumimoji="0" lang="nb-NO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Spilhaug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leder for Norsk Forening for rus- og avhengighetsmedisin	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1045 - 1130	Hvordan forstår vi rus- og avhengighetslidelser, i går, i dag og i morgen? - 	v/ Helge Waal, professor emeritus Seraf	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1130 - 1200	Spesialist i rus- og avhengighetsmedisin: Ansvarsområde, kompetanse og 	rolle. v/Rune Strøm, leder av spesialitetskomiteen 	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1200 – 1400	Lunsj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1400 – 1445	Grunnleggende </a:t>
            </a:r>
            <a:r>
              <a:rPr kumimoji="0" lang="nb-NO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nevrobiologi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.                                                                                                                   	v/Jørg Mørland, professor emeritus Folkehelseinstituttet			</a:t>
            </a: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1445 – 1600	Følgetilstander og kliniske ”syndromer” etter langvarig rusmiddelbruk. </a:t>
            </a: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(Forlenget abstinens, reduserte kognitive funksjoner, </a:t>
            </a:r>
            <a:r>
              <a:rPr kumimoji="0" lang="nb-NO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stressmestring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mm). </a:t>
            </a: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v/Jørg Mørland og Helge Waal og debatt med bidrag fra salen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1600 – 1615	Kaffe/te og frukt								</a:t>
            </a: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1615 – 1645	Gjeldende nasjonale faglige retningslinjer.</a:t>
            </a:r>
            <a:r>
              <a:rPr kumimoji="0" lang="nb-NO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	v/ Gabrielle </a:t>
            </a:r>
            <a:r>
              <a:rPr kumimoji="0" lang="nb-NO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Welle-Strand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seniorrådgiver Helsedirektoratet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1700-1830	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Gruppearbeid I – Tema: Hvordan gjør vi det hos oss – rolleforståelse. 	Utfordringer i 	TSB.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sz="12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19.00	</a:t>
            </a:r>
            <a:r>
              <a:rPr kumimoji="0" lang="nb-NO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Get</a:t>
            </a:r>
            <a:r>
              <a:rPr kumimoji="0" lang="nb-NO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nb-NO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together</a:t>
            </a:r>
            <a:r>
              <a:rPr kumimoji="0" lang="nb-NO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på </a:t>
            </a:r>
            <a:r>
              <a:rPr kumimoji="0" lang="nb-NO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Polaria</a:t>
            </a: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4664" y="323528"/>
            <a:ext cx="5829300" cy="1008112"/>
          </a:xfrm>
        </p:spPr>
        <p:txBody>
          <a:bodyPr>
            <a:normAutofit/>
          </a:bodyPr>
          <a:lstStyle/>
          <a:p>
            <a:pPr algn="ctr"/>
            <a:r>
              <a:rPr lang="nb-NO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Tirsdag  02.juni 2015</a:t>
            </a:r>
            <a:r>
              <a:rPr lang="nb-NO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b-NO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nb-NO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764704" y="1754189"/>
            <a:ext cx="5616624" cy="663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ORDSTYRER	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Formiddag	Reidar Høifødt		Ettermiddag:  Rune Strøm</a:t>
            </a:r>
          </a:p>
          <a:p>
            <a:pPr>
              <a:buNone/>
            </a:pPr>
            <a:endParaRPr lang="nb-NO" sz="1200" dirty="0" smtClean="0">
              <a:latin typeface="Calibri" pitchFamily="34" charset="0"/>
            </a:endParaRP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0830 – 0915	</a:t>
            </a:r>
            <a:r>
              <a:rPr lang="nb-NO" sz="1200" dirty="0" err="1" smtClean="0">
                <a:latin typeface="Calibri" pitchFamily="34" charset="0"/>
              </a:rPr>
              <a:t>Opioidavhengighetens</a:t>
            </a:r>
            <a:r>
              <a:rPr lang="nb-NO" sz="1200" dirty="0" smtClean="0">
                <a:latin typeface="Calibri" pitchFamily="34" charset="0"/>
              </a:rPr>
              <a:t>  </a:t>
            </a:r>
            <a:r>
              <a:rPr lang="nb-NO" sz="1200" dirty="0" err="1" smtClean="0">
                <a:latin typeface="Calibri" pitchFamily="34" charset="0"/>
              </a:rPr>
              <a:t>nevrobiologi</a:t>
            </a:r>
            <a:r>
              <a:rPr lang="nb-NO" sz="1200" dirty="0" smtClean="0">
                <a:latin typeface="Calibri" pitchFamily="34" charset="0"/>
              </a:rPr>
              <a:t>.  Jørg Mørland professor emeritus 	Folkehelseinstituttet 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0915 – 1000	Diagnostisering og behandling av opioidavhengighet, i og utenfor LAR. 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		v/ ved Minna K. Hansen, overlege UNN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1000 – 1015 	Pause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1015 – 1100	Dilemmaer og strategier i LAR, livslang </a:t>
            </a:r>
            <a:r>
              <a:rPr lang="nb-NO" sz="1200" dirty="0" err="1" smtClean="0">
                <a:latin typeface="Calibri" pitchFamily="34" charset="0"/>
              </a:rPr>
              <a:t>vs</a:t>
            </a:r>
            <a:r>
              <a:rPr lang="nb-NO" sz="1200" dirty="0" smtClean="0">
                <a:latin typeface="Calibri" pitchFamily="34" charset="0"/>
              </a:rPr>
              <a:t> exit. Kontroll </a:t>
            </a:r>
            <a:r>
              <a:rPr lang="nb-NO" sz="1200" dirty="0" err="1" smtClean="0">
                <a:latin typeface="Calibri" pitchFamily="34" charset="0"/>
              </a:rPr>
              <a:t>vs</a:t>
            </a:r>
            <a:r>
              <a:rPr lang="nb-NO" sz="1200" dirty="0" smtClean="0">
                <a:latin typeface="Calibri" pitchFamily="34" charset="0"/>
              </a:rPr>
              <a:t> samarbeid. 	Overdoseprevensjon. v/Minna K. Hansen overlege  UNN.  		Diskusjon i plenum.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1100 – 1200	 Russpesialisten og forholdet til kommunale rustiltak og kommunen for 	øvrig. Tromsø som eksempel.                                                                                  	v/Inger Hilde Trandem, kommuneoverlege Tromsø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1200 – 1315	Lunsj 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1315 - 1400?	Førerkortregler og forsvarlig praksis	</a:t>
            </a:r>
          </a:p>
          <a:p>
            <a:pPr lvl="2">
              <a:buNone/>
            </a:pPr>
            <a:r>
              <a:rPr lang="nb-NO" sz="400" dirty="0" smtClean="0">
                <a:latin typeface="Calibri" pitchFamily="34" charset="0"/>
              </a:rPr>
              <a:t>	</a:t>
            </a:r>
            <a:r>
              <a:rPr lang="nb-NO" sz="1100" dirty="0" smtClean="0">
                <a:latin typeface="Calibri" pitchFamily="34" charset="0"/>
              </a:rPr>
              <a:t>	</a:t>
            </a:r>
            <a:r>
              <a:rPr lang="nb-NO" sz="1200" dirty="0" smtClean="0">
                <a:latin typeface="Calibri" pitchFamily="34" charset="0"/>
              </a:rPr>
              <a:t>v/ Eli Løkken, ass. </a:t>
            </a:r>
            <a:r>
              <a:rPr lang="nb-NO" sz="1200" dirty="0" err="1" smtClean="0">
                <a:latin typeface="Calibri" pitchFamily="34" charset="0"/>
              </a:rPr>
              <a:t>Fylkeslege</a:t>
            </a:r>
            <a:r>
              <a:rPr lang="nb-NO" sz="1200" dirty="0" smtClean="0">
                <a:latin typeface="Calibri" pitchFamily="34" charset="0"/>
              </a:rPr>
              <a:t> i Nordland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1400 – 1445	 Alkohol. </a:t>
            </a:r>
            <a:r>
              <a:rPr lang="nb-NO" sz="1200" dirty="0" err="1" smtClean="0">
                <a:latin typeface="Calibri" pitchFamily="34" charset="0"/>
              </a:rPr>
              <a:t>Nevrobiologi</a:t>
            </a:r>
            <a:r>
              <a:rPr lang="nb-NO" sz="1200" dirty="0" smtClean="0">
                <a:latin typeface="Calibri" pitchFamily="34" charset="0"/>
              </a:rPr>
              <a:t> og farmakologi. Akutt tilstander og langvarig bruk.  	v/Svein Skjøtskift, overlege Helse Bergen 1445 – 1500</a:t>
            </a:r>
            <a:r>
              <a:rPr lang="nb-NO" sz="1100" dirty="0" smtClean="0">
                <a:latin typeface="Calibri" pitchFamily="34" charset="0"/>
              </a:rPr>
              <a:t>	</a:t>
            </a:r>
          </a:p>
          <a:p>
            <a:pPr>
              <a:buNone/>
            </a:pPr>
            <a:r>
              <a:rPr lang="nb-NO" sz="1100" dirty="0">
                <a:latin typeface="Calibri" pitchFamily="34" charset="0"/>
              </a:rPr>
              <a:t>	</a:t>
            </a:r>
            <a:r>
              <a:rPr lang="nb-NO" sz="1100" dirty="0" smtClean="0">
                <a:latin typeface="Calibri" pitchFamily="34" charset="0"/>
              </a:rPr>
              <a:t>	 </a:t>
            </a:r>
            <a:r>
              <a:rPr lang="fr-FR" sz="1100" dirty="0" smtClean="0">
                <a:latin typeface="Calibri" pitchFamily="34" charset="0"/>
              </a:rPr>
              <a:t>Pause	</a:t>
            </a:r>
            <a:endParaRPr lang="nb-NO" sz="11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1200" dirty="0" smtClean="0">
                <a:latin typeface="Calibri" pitchFamily="34" charset="0"/>
              </a:rPr>
              <a:t>1500 -  1600	Behandling av alkoholavhengighet. Måtehold vs avhold, minimal 	intervensjon vs lengre varende terapi, bruk av medikamenter, 	familieterapi vs nettverksintervensjoner.                                                         	Klinikk og kommentarer.   				v/Svein Skjøtskift, overlege Helse Bergen.                    		Diskusjon i plenum.</a:t>
            </a:r>
            <a:endParaRPr lang="nb-NO" sz="12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1200" dirty="0" smtClean="0">
                <a:latin typeface="Calibri" pitchFamily="34" charset="0"/>
              </a:rPr>
              <a:t>1600 -  1700	Gruppearbeid.                                                                                                    	Erfaring med behandling av alkoholproblemer.</a:t>
            </a:r>
            <a:r>
              <a:rPr lang="nb-NO" sz="1200" dirty="0" smtClean="0">
                <a:latin typeface="Calibri" pitchFamily="34" charset="0"/>
              </a:rPr>
              <a:t>	</a:t>
            </a:r>
          </a:p>
          <a:p>
            <a:endParaRPr lang="nb-NO" sz="1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4664" y="323528"/>
            <a:ext cx="5829300" cy="1008112"/>
          </a:xfrm>
        </p:spPr>
        <p:txBody>
          <a:bodyPr>
            <a:normAutofit/>
          </a:bodyPr>
          <a:lstStyle/>
          <a:p>
            <a:pPr algn="ctr"/>
            <a:r>
              <a:rPr lang="nb-NO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Onsdag  03. juni 2015</a:t>
            </a:r>
            <a:r>
              <a:rPr lang="nb-NO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b-NO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nb-NO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548681" y="1057842"/>
            <a:ext cx="5832648" cy="727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ORDSTYRER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Formiddag: Rune Tore Strøm		Ettermiddag: Reidar Høifødt 	</a:t>
            </a:r>
          </a:p>
          <a:p>
            <a:pPr>
              <a:buNone/>
            </a:pPr>
            <a:endParaRPr lang="nb-NO" sz="1200" dirty="0" smtClean="0">
              <a:latin typeface="Calibri" pitchFamily="34" charset="0"/>
            </a:endParaRP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0830– 0915	Testing av biologisk materiale.                                                                                        	v/ Lena Aronsen, overlege UNN 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0915 – 1030	Laboratorieprøver ved ruslidelser.                                                                                	v/Lena Aronsen, overlege UNN  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1030 – 1045	Pause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1045 – 1130	ROP – rus – og psykiske lidelser.                                                                    	v/Lars Lien, leder av nasjonal kompetansetjeneste </a:t>
            </a:r>
            <a:r>
              <a:rPr lang="nb-NO" sz="1200" dirty="0" err="1" smtClean="0">
                <a:latin typeface="Calibri" pitchFamily="34" charset="0"/>
              </a:rPr>
              <a:t>RoP</a:t>
            </a:r>
            <a:r>
              <a:rPr lang="nb-NO" sz="12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1130 – 1215	Integrert behandling av ruslidelser og psykiske lidelser. v/</a:t>
            </a:r>
            <a:r>
              <a:rPr lang="nb-NO" sz="1200" dirty="0" err="1" smtClean="0">
                <a:latin typeface="Calibri" pitchFamily="34" charset="0"/>
              </a:rPr>
              <a:t>LarsLien</a:t>
            </a:r>
            <a:r>
              <a:rPr lang="nb-NO" sz="1200" dirty="0" smtClean="0">
                <a:latin typeface="Calibri" pitchFamily="34" charset="0"/>
              </a:rPr>
              <a:t>, leder av 	nasjonalt kompetansesenter </a:t>
            </a:r>
            <a:r>
              <a:rPr lang="nb-NO" sz="1200" dirty="0" err="1" smtClean="0">
                <a:latin typeface="Calibri" pitchFamily="34" charset="0"/>
              </a:rPr>
              <a:t>RoP</a:t>
            </a:r>
            <a:r>
              <a:rPr lang="nb-NO" sz="1200" dirty="0" smtClean="0">
                <a:latin typeface="Calibri" pitchFamily="34" charset="0"/>
              </a:rPr>
              <a:t>. Diskusjon i plenum		 	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1200 – 1300	Lunsj		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1300 – 1345	Amfetamin/kokain og andre sentralstimulerende stoffer. </a:t>
            </a:r>
            <a:r>
              <a:rPr lang="nb-NO" sz="1200" dirty="0" err="1" smtClean="0">
                <a:latin typeface="Calibri" pitchFamily="34" charset="0"/>
              </a:rPr>
              <a:t>Nevrobiologi</a:t>
            </a:r>
            <a:r>
              <a:rPr lang="nb-NO" sz="1200" dirty="0" smtClean="0">
                <a:latin typeface="Calibri" pitchFamily="34" charset="0"/>
              </a:rPr>
              <a:t>, 	farmakologi.                                                                                                                         	v/ Jørgen </a:t>
            </a:r>
            <a:r>
              <a:rPr lang="nb-NO" sz="1200" dirty="0" err="1" smtClean="0">
                <a:latin typeface="Calibri" pitchFamily="34" charset="0"/>
              </a:rPr>
              <a:t>Bramness</a:t>
            </a:r>
            <a:r>
              <a:rPr lang="nb-NO" sz="1200" dirty="0" smtClean="0">
                <a:latin typeface="Calibri" pitchFamily="34" charset="0"/>
              </a:rPr>
              <a:t>, professor, forskningsdirektør Seraf/UiO 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1345 – 1430	Diagnostisering og behandling.                                                                                           	v/Jørgen Bramnes, professor, 	forskningsdirektør Seraf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		Diskusjon</a:t>
            </a:r>
            <a:r>
              <a:rPr lang="nb-NO" sz="1200" dirty="0">
                <a:latin typeface="Calibri" pitchFamily="34" charset="0"/>
              </a:rPr>
              <a:t> </a:t>
            </a:r>
            <a:r>
              <a:rPr lang="nb-NO" sz="1200" dirty="0" smtClean="0">
                <a:latin typeface="Calibri" pitchFamily="34" charset="0"/>
              </a:rPr>
              <a:t>i plenum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1430 – 1515	Cannabis. </a:t>
            </a:r>
            <a:r>
              <a:rPr lang="nb-NO" sz="1200" dirty="0" err="1" smtClean="0">
                <a:latin typeface="Calibri" pitchFamily="34" charset="0"/>
              </a:rPr>
              <a:t>Nevrobiologi</a:t>
            </a:r>
            <a:r>
              <a:rPr lang="nb-NO" sz="1200" dirty="0" smtClean="0">
                <a:latin typeface="Calibri" pitchFamily="34" charset="0"/>
              </a:rPr>
              <a:t> og farmakologi.                                                               	v/Jørgen </a:t>
            </a:r>
            <a:r>
              <a:rPr lang="nb-NO" sz="1200" dirty="0" err="1" smtClean="0">
                <a:latin typeface="Calibri" pitchFamily="34" charset="0"/>
              </a:rPr>
              <a:t>Bramness</a:t>
            </a:r>
            <a:r>
              <a:rPr lang="nb-NO" sz="1200" dirty="0" smtClean="0">
                <a:latin typeface="Calibri" pitchFamily="34" charset="0"/>
              </a:rPr>
              <a:t> professor,  forskningsdirektør Seraf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1515 – 1530	Pause 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1530 – 1615	Fastlegen og spesialisten i rusmedisin; forventninger, krav og samarbeid. 	v/Svein  Steinert, </a:t>
            </a:r>
            <a:r>
              <a:rPr lang="nb-NO" sz="1200" dirty="0" err="1" smtClean="0">
                <a:latin typeface="Calibri" pitchFamily="34" charset="0"/>
              </a:rPr>
              <a:t>fylkeslege</a:t>
            </a:r>
            <a:r>
              <a:rPr lang="nb-NO" sz="1200" dirty="0" smtClean="0">
                <a:latin typeface="Calibri" pitchFamily="34" charset="0"/>
              </a:rPr>
              <a:t> i Troms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1615 - 1730	Diagnostisering og behandling av cannabisavhengighet. Ut av tåka. 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		v/ Helga Tveit psykologspesialist Sørlandet sykehus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		Hvor farlig er cannabis? Cannabis som medikament. Cannabis som 	inngangsport til annen rus. Langvarige og kortvarige virkninger. 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		Diskusjon</a:t>
            </a:r>
            <a:r>
              <a:rPr lang="nb-NO" sz="1200" dirty="0">
                <a:latin typeface="Calibri" pitchFamily="34" charset="0"/>
              </a:rPr>
              <a:t> </a:t>
            </a:r>
            <a:r>
              <a:rPr lang="nb-NO" sz="1200" dirty="0" smtClean="0">
                <a:latin typeface="Calibri" pitchFamily="34" charset="0"/>
              </a:rPr>
              <a:t>i plenum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		</a:t>
            </a:r>
            <a:endParaRPr lang="nb-NO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4664" y="323528"/>
            <a:ext cx="5829300" cy="1008112"/>
          </a:xfrm>
        </p:spPr>
        <p:txBody>
          <a:bodyPr>
            <a:normAutofit/>
          </a:bodyPr>
          <a:lstStyle/>
          <a:p>
            <a:pPr algn="ctr"/>
            <a:r>
              <a:rPr lang="nb-NO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Torsdag 04.juni 2015</a:t>
            </a:r>
            <a:r>
              <a:rPr lang="nb-NO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b-NO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nb-NO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692697" y="1781117"/>
            <a:ext cx="5616623" cy="635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ORDSTYRER	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Formiddag:     Guri </a:t>
            </a:r>
            <a:r>
              <a:rPr lang="nb-NO" sz="1200" dirty="0" err="1" smtClean="0">
                <a:latin typeface="Calibri" pitchFamily="34" charset="0"/>
              </a:rPr>
              <a:t>Spilhaug</a:t>
            </a:r>
            <a:r>
              <a:rPr lang="nb-NO" sz="1200" dirty="0" smtClean="0">
                <a:latin typeface="Calibri" pitchFamily="34" charset="0"/>
              </a:rPr>
              <a:t>		Ettermiddag:  Reidar </a:t>
            </a:r>
            <a:r>
              <a:rPr lang="nb-NO" sz="1200" dirty="0" err="1" smtClean="0">
                <a:latin typeface="Calibri" pitchFamily="34" charset="0"/>
              </a:rPr>
              <a:t>Høifødt</a:t>
            </a:r>
            <a:endParaRPr lang="nb-NO" sz="1200" dirty="0" smtClean="0">
              <a:latin typeface="Calibri" pitchFamily="34" charset="0"/>
            </a:endParaRPr>
          </a:p>
          <a:p>
            <a:pPr>
              <a:buNone/>
            </a:pPr>
            <a:endParaRPr lang="nb-NO" sz="1200" dirty="0" smtClean="0">
              <a:latin typeface="Calibri" pitchFamily="34" charset="0"/>
            </a:endParaRP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0830 – 0945    Rusrelaterte leverlidelser. 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		v/ Hege Kileng, overlege gastroenterologisk avdeling  UNN 		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0945 – 1000	Pause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1000 – 1100	</a:t>
            </a:r>
            <a:r>
              <a:rPr lang="nb-NO" sz="1200" dirty="0" err="1" smtClean="0">
                <a:latin typeface="Calibri" pitchFamily="34" charset="0"/>
              </a:rPr>
              <a:t>Benzodiazepiner</a:t>
            </a:r>
            <a:r>
              <a:rPr lang="nb-NO" sz="1200" dirty="0" smtClean="0">
                <a:latin typeface="Calibri" pitchFamily="34" charset="0"/>
              </a:rPr>
              <a:t>. </a:t>
            </a:r>
            <a:r>
              <a:rPr lang="nb-NO" sz="1200" dirty="0" err="1" smtClean="0">
                <a:latin typeface="Calibri" pitchFamily="34" charset="0"/>
              </a:rPr>
              <a:t>Nevrobiologi</a:t>
            </a:r>
            <a:r>
              <a:rPr lang="nb-NO" sz="1200" dirty="0" smtClean="0">
                <a:latin typeface="Calibri" pitchFamily="34" charset="0"/>
              </a:rPr>
              <a:t> og farmakologi.                                                   	v/Jørgen Bramnes , professor, forskningsdirektør Seraf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1100 -  1200	Videre om benzo: 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		Diagnostisering og behandling. Diskusjon i plenum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1215 – 1400	Lunsj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1400 -  1445	”Speakers corner” Deltakernes egne hjertesaker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1445 – 1530	Etiske problemstillinger. Tvang </a:t>
            </a:r>
            <a:r>
              <a:rPr lang="nb-NO" sz="1200" dirty="0" err="1" smtClean="0">
                <a:latin typeface="Calibri" pitchFamily="34" charset="0"/>
              </a:rPr>
              <a:t>vs</a:t>
            </a:r>
            <a:r>
              <a:rPr lang="nb-NO" sz="1200" dirty="0" smtClean="0">
                <a:latin typeface="Calibri" pitchFamily="34" charset="0"/>
              </a:rPr>
              <a:t> frivillig. Nødverge. Pasientrettigheter. 	Tvangshjemlet behandling.	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1530 – 1545	Pause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1545 – 1630	Akutte rusmiddelforgiftninger.                                                               	Undersøkelser, differensialdiagnoser og tiltak.                                                 	v/Odd Martin </a:t>
            </a:r>
            <a:r>
              <a:rPr lang="nb-NO" sz="1200" dirty="0" err="1" smtClean="0">
                <a:latin typeface="Calibri" pitchFamily="34" charset="0"/>
              </a:rPr>
              <a:t>Vallersnes</a:t>
            </a:r>
            <a:r>
              <a:rPr lang="nb-NO" sz="1200" dirty="0" smtClean="0">
                <a:latin typeface="Calibri" pitchFamily="34" charset="0"/>
              </a:rPr>
              <a:t>, overlege Oslo legevakt.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 1630 – 1715	Akuttbehandling/øyeblikkelig hjelp i TSB. 			v/Rune Tore Strøm, overlege Oslo universitetssykehus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1715 – 1800	Videre om akutte tilstander: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		Diskusjon: Rus , psykose og akuttbehandling </a:t>
            </a:r>
          </a:p>
          <a:p>
            <a:pPr>
              <a:buNone/>
            </a:pPr>
            <a:endParaRPr lang="nb-NO" sz="1200" dirty="0" smtClean="0">
              <a:latin typeface="Calibri" pitchFamily="34" charset="0"/>
            </a:endParaRPr>
          </a:p>
          <a:p>
            <a:pPr>
              <a:buNone/>
            </a:pPr>
            <a:endParaRPr lang="nb-NO" sz="1200" dirty="0" smtClean="0">
              <a:latin typeface="Calibri" pitchFamily="34" charset="0"/>
            </a:endParaRP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2000 ----	Festmiddag på Fjellstua </a:t>
            </a:r>
            <a:endParaRPr lang="nb-NO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4664" y="323528"/>
            <a:ext cx="5829300" cy="1008112"/>
          </a:xfrm>
        </p:spPr>
        <p:txBody>
          <a:bodyPr>
            <a:normAutofit/>
          </a:bodyPr>
          <a:lstStyle/>
          <a:p>
            <a:pPr algn="ctr"/>
            <a:r>
              <a:rPr lang="nb-NO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Fredag   05.juni  2015</a:t>
            </a:r>
            <a:r>
              <a:rPr lang="nb-NO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b-NO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nb-NO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620688" y="2001486"/>
            <a:ext cx="5544616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ORDSTYRER	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Formiddag:	Reidar Høifødt		Ettermiddag: 	Guri  Spilhaug</a:t>
            </a:r>
          </a:p>
          <a:p>
            <a:pPr>
              <a:buNone/>
            </a:pPr>
            <a:endParaRPr lang="nb-NO" sz="1200" dirty="0" smtClean="0">
              <a:latin typeface="Calibri" pitchFamily="34" charset="0"/>
            </a:endParaRP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0830 – 0915	Gravide rusmiddelbrukere og gravide i LAR.                                                                                    	v/Yngvar </a:t>
            </a:r>
            <a:r>
              <a:rPr lang="nb-NO" sz="1200" dirty="0" err="1" smtClean="0">
                <a:latin typeface="Calibri" pitchFamily="34" charset="0"/>
              </a:rPr>
              <a:t>Thorjussen</a:t>
            </a:r>
            <a:r>
              <a:rPr lang="nb-NO" sz="1200" dirty="0" smtClean="0">
                <a:latin typeface="Calibri" pitchFamily="34" charset="0"/>
              </a:rPr>
              <a:t>, overlege </a:t>
            </a:r>
            <a:r>
              <a:rPr lang="nb-NO" sz="1200" dirty="0" err="1" smtClean="0">
                <a:latin typeface="Calibri" pitchFamily="34" charset="0"/>
              </a:rPr>
              <a:t>Borgestadklinikken</a:t>
            </a:r>
            <a:endParaRPr lang="nb-NO" sz="1200" dirty="0" smtClean="0">
              <a:latin typeface="Calibri" pitchFamily="34" charset="0"/>
            </a:endParaRP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0915 – 1000	Hvordan ivaretar vi somatisk helse hos våre pasienter 	</a:t>
            </a:r>
          </a:p>
          <a:p>
            <a:pPr>
              <a:buNone/>
            </a:pPr>
            <a:r>
              <a:rPr lang="nb-NO" sz="1200" dirty="0">
                <a:latin typeface="Calibri" pitchFamily="34" charset="0"/>
              </a:rPr>
              <a:t>	</a:t>
            </a:r>
            <a:r>
              <a:rPr lang="nb-NO" sz="1200" dirty="0" smtClean="0">
                <a:latin typeface="Calibri" pitchFamily="34" charset="0"/>
              </a:rPr>
              <a:t>	v/Knut Boe Kielland, overlege og forsker, </a:t>
            </a:r>
            <a:r>
              <a:rPr lang="nb-NO" sz="1200" dirty="0" err="1" smtClean="0">
                <a:latin typeface="Calibri" pitchFamily="34" charset="0"/>
              </a:rPr>
              <a:t>nasj</a:t>
            </a:r>
            <a:r>
              <a:rPr lang="nb-NO" sz="1200" dirty="0" smtClean="0">
                <a:latin typeface="Calibri" pitchFamily="34" charset="0"/>
              </a:rPr>
              <a:t> komp </a:t>
            </a:r>
            <a:r>
              <a:rPr lang="nb-NO" sz="1200" dirty="0" err="1" smtClean="0">
                <a:latin typeface="Calibri" pitchFamily="34" charset="0"/>
              </a:rPr>
              <a:t>tj</a:t>
            </a:r>
            <a:r>
              <a:rPr lang="nb-NO" sz="1200" dirty="0" smtClean="0">
                <a:latin typeface="Calibri" pitchFamily="34" charset="0"/>
              </a:rPr>
              <a:t> </a:t>
            </a:r>
            <a:r>
              <a:rPr lang="nb-NO" sz="1200" dirty="0" err="1" smtClean="0">
                <a:latin typeface="Calibri" pitchFamily="34" charset="0"/>
              </a:rPr>
              <a:t>RoP</a:t>
            </a:r>
            <a:r>
              <a:rPr lang="nb-NO" sz="12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1000 – 1015	Pause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1015 – 11.00	 Oversikt over pasientrettigheter for rusmiddelpasienter.                         	 Innføring i regelverk for tilbakehold etter Helse- og 	omsorgstjenestelovens §§ 10-2, 10-3, 10-4.                                                         	v/Karl Harald Søvig, professor juridisk fakultet Universitetet i Bergen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11.15 – 11.45	Samarbeidsteam i kommunen og med kommunen.                                        	Rapport og evaluering av AAT.                                                                                                 	v/Anne Landheim, forskningsleder nasjonal kompetansetjeneste ROP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		 Diskusjon. Samarbeid TSB – kommunen.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11.45 – 1300	utsjekking og Lunsj	</a:t>
            </a: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1300 – 13.45	ACT team forts. Anne Landheim</a:t>
            </a:r>
          </a:p>
          <a:p>
            <a:pPr>
              <a:buNone/>
            </a:pPr>
            <a:endParaRPr lang="nb-NO" sz="1200" dirty="0">
              <a:latin typeface="Calibri" pitchFamily="34" charset="0"/>
            </a:endParaRPr>
          </a:p>
          <a:p>
            <a:pPr>
              <a:buNone/>
            </a:pPr>
            <a:r>
              <a:rPr lang="nb-NO" sz="1200" dirty="0" smtClean="0">
                <a:latin typeface="Calibri" pitchFamily="34" charset="0"/>
              </a:rPr>
              <a:t>14.00 – 14.30	Avslutning og utdeling av kursbevis  ved Guri Spilhaug.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lligh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illighet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illighe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934</TotalTime>
  <Words>166</Words>
  <Application>Microsoft Office PowerPoint</Application>
  <PresentationFormat>Skjermfremvisning (4:3)</PresentationFormat>
  <Paragraphs>110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Billighet</vt:lpstr>
      <vt:lpstr>program  OBLIGATORISK OVERGANGSKURS FOR SPESIALITETEN I  RUS- OG AVHENGIGHETSMEDISIN  Dato:    01. – 05.06.2015 Sted:  Tromsø, Scandic Grand hotell</vt:lpstr>
      <vt:lpstr>Mandag 01.juni 2015 </vt:lpstr>
      <vt:lpstr>Tirsdag  02.juni 2015 </vt:lpstr>
      <vt:lpstr>Onsdag  03. juni 2015 </vt:lpstr>
      <vt:lpstr>Torsdag 04.juni 2015 </vt:lpstr>
      <vt:lpstr>Fredag   05.juni  2015 </vt:lpstr>
    </vt:vector>
  </TitlesOfParts>
  <Company>Helse Nord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Foreløpig program pr 21.4.2015  OBLIGATORISK OVERGANGSKURS FOR SPESIALITETEN I  RUS- OG AVHENGIGHETSMEDISIN,    01. – 05.06.2015  Sted: Tromsø, Scandic Grand hotell</dc:title>
  <dc:creator>vbj1003unn</dc:creator>
  <cp:lastModifiedBy>Skjøtskift, Svein</cp:lastModifiedBy>
  <cp:revision>50</cp:revision>
  <dcterms:created xsi:type="dcterms:W3CDTF">2015-04-21T09:30:13Z</dcterms:created>
  <dcterms:modified xsi:type="dcterms:W3CDTF">2015-06-07T09:35:36Z</dcterms:modified>
</cp:coreProperties>
</file>