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7" r:id="rId5"/>
    <p:sldId id="268" r:id="rId6"/>
    <p:sldId id="280" r:id="rId7"/>
    <p:sldId id="270" r:id="rId8"/>
    <p:sldId id="285" r:id="rId9"/>
    <p:sldId id="287" r:id="rId10"/>
    <p:sldId id="290" r:id="rId11"/>
    <p:sldId id="293" r:id="rId12"/>
    <p:sldId id="295" r:id="rId13"/>
    <p:sldId id="286" r:id="rId14"/>
    <p:sldId id="296" r:id="rId15"/>
    <p:sldId id="274" r:id="rId16"/>
    <p:sldId id="298" r:id="rId17"/>
    <p:sldId id="297" r:id="rId18"/>
    <p:sldId id="300" r:id="rId19"/>
    <p:sldId id="281" r:id="rId20"/>
    <p:sldId id="30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067462-0C34-4860-8982-1D8A4939A519}" v="43" dt="2021-04-18T23:58:24.569"/>
    <p1510:client id="{6C6AC402-7ED1-4734-A8CB-161FD1CF4163}" v="3" dt="2021-04-19T20:43:32.2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Relationship Id="rId30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ktoria Pozdniakova" userId="3530bf370c28ee8c" providerId="LiveId" clId="{2A067462-0C34-4860-8982-1D8A4939A519}"/>
    <pc:docChg chg="custSel delSld modSld">
      <pc:chgData name="Viktoria Pozdniakova" userId="3530bf370c28ee8c" providerId="LiveId" clId="{2A067462-0C34-4860-8982-1D8A4939A519}" dt="2021-04-19T00:15:47.502" v="213" actId="478"/>
      <pc:docMkLst>
        <pc:docMk/>
      </pc:docMkLst>
      <pc:sldChg chg="modSp mod">
        <pc:chgData name="Viktoria Pozdniakova" userId="3530bf370c28ee8c" providerId="LiveId" clId="{2A067462-0C34-4860-8982-1D8A4939A519}" dt="2021-04-18T23:03:46.789" v="28" actId="27636"/>
        <pc:sldMkLst>
          <pc:docMk/>
          <pc:sldMk cId="2864223975" sldId="258"/>
        </pc:sldMkLst>
        <pc:spChg chg="mod">
          <ac:chgData name="Viktoria Pozdniakova" userId="3530bf370c28ee8c" providerId="LiveId" clId="{2A067462-0C34-4860-8982-1D8A4939A519}" dt="2021-04-18T23:03:46.789" v="28" actId="27636"/>
          <ac:spMkLst>
            <pc:docMk/>
            <pc:sldMk cId="2864223975" sldId="258"/>
            <ac:spMk id="7" creationId="{27CE3DF2-CA80-4D9E-A4B3-8F97932C59C5}"/>
          </ac:spMkLst>
        </pc:spChg>
      </pc:sldChg>
      <pc:sldChg chg="modSp">
        <pc:chgData name="Viktoria Pozdniakova" userId="3530bf370c28ee8c" providerId="LiveId" clId="{2A067462-0C34-4860-8982-1D8A4939A519}" dt="2021-04-18T23:42:09.221" v="100" actId="20577"/>
        <pc:sldMkLst>
          <pc:docMk/>
          <pc:sldMk cId="3397005114" sldId="266"/>
        </pc:sldMkLst>
        <pc:spChg chg="mod">
          <ac:chgData name="Viktoria Pozdniakova" userId="3530bf370c28ee8c" providerId="LiveId" clId="{2A067462-0C34-4860-8982-1D8A4939A519}" dt="2021-04-18T23:42:09.221" v="100" actId="20577"/>
          <ac:spMkLst>
            <pc:docMk/>
            <pc:sldMk cId="3397005114" sldId="266"/>
            <ac:spMk id="13" creationId="{709107BF-CE9A-48D5-8BEC-5D1FD28C5EDC}"/>
          </ac:spMkLst>
        </pc:spChg>
      </pc:sldChg>
      <pc:sldChg chg="modSp mod">
        <pc:chgData name="Viktoria Pozdniakova" userId="3530bf370c28ee8c" providerId="LiveId" clId="{2A067462-0C34-4860-8982-1D8A4939A519}" dt="2021-04-18T23:42:26.269" v="105" actId="1076"/>
        <pc:sldMkLst>
          <pc:docMk/>
          <pc:sldMk cId="3073089935" sldId="268"/>
        </pc:sldMkLst>
        <pc:spChg chg="mod">
          <ac:chgData name="Viktoria Pozdniakova" userId="3530bf370c28ee8c" providerId="LiveId" clId="{2A067462-0C34-4860-8982-1D8A4939A519}" dt="2021-04-18T23:42:26.269" v="105" actId="1076"/>
          <ac:spMkLst>
            <pc:docMk/>
            <pc:sldMk cId="3073089935" sldId="268"/>
            <ac:spMk id="8" creationId="{A3FB33DA-6D82-4705-98F0-B60D98727A22}"/>
          </ac:spMkLst>
        </pc:spChg>
        <pc:spChg chg="mod">
          <ac:chgData name="Viktoria Pozdniakova" userId="3530bf370c28ee8c" providerId="LiveId" clId="{2A067462-0C34-4860-8982-1D8A4939A519}" dt="2021-04-18T23:42:24.079" v="104" actId="1076"/>
          <ac:spMkLst>
            <pc:docMk/>
            <pc:sldMk cId="3073089935" sldId="268"/>
            <ac:spMk id="9" creationId="{0FBAABF9-FAC7-466B-A594-3DFB4436FD7C}"/>
          </ac:spMkLst>
        </pc:spChg>
        <pc:spChg chg="mod">
          <ac:chgData name="Viktoria Pozdniakova" userId="3530bf370c28ee8c" providerId="LiveId" clId="{2A067462-0C34-4860-8982-1D8A4939A519}" dt="2021-04-18T23:42:22.144" v="103" actId="1076"/>
          <ac:spMkLst>
            <pc:docMk/>
            <pc:sldMk cId="3073089935" sldId="268"/>
            <ac:spMk id="11" creationId="{E57C15EC-00E7-49D2-AA0E-146483A65F64}"/>
          </ac:spMkLst>
        </pc:spChg>
        <pc:spChg chg="mod">
          <ac:chgData name="Viktoria Pozdniakova" userId="3530bf370c28ee8c" providerId="LiveId" clId="{2A067462-0C34-4860-8982-1D8A4939A519}" dt="2021-04-18T23:09:56.643" v="70" actId="20577"/>
          <ac:spMkLst>
            <pc:docMk/>
            <pc:sldMk cId="3073089935" sldId="268"/>
            <ac:spMk id="20" creationId="{408DADC6-9945-4AA0-B678-6EB7E8EF6D29}"/>
          </ac:spMkLst>
        </pc:spChg>
        <pc:spChg chg="mod">
          <ac:chgData name="Viktoria Pozdniakova" userId="3530bf370c28ee8c" providerId="LiveId" clId="{2A067462-0C34-4860-8982-1D8A4939A519}" dt="2021-04-18T23:10:55.905" v="90" actId="20577"/>
          <ac:spMkLst>
            <pc:docMk/>
            <pc:sldMk cId="3073089935" sldId="268"/>
            <ac:spMk id="23" creationId="{186B55F7-A1FF-4F9B-992A-A847491C4C51}"/>
          </ac:spMkLst>
        </pc:spChg>
      </pc:sldChg>
      <pc:sldChg chg="modSp mod">
        <pc:chgData name="Viktoria Pozdniakova" userId="3530bf370c28ee8c" providerId="LiveId" clId="{2A067462-0C34-4860-8982-1D8A4939A519}" dt="2021-04-18T23:29:36.203" v="93" actId="20577"/>
        <pc:sldMkLst>
          <pc:docMk/>
          <pc:sldMk cId="902874501" sldId="270"/>
        </pc:sldMkLst>
        <pc:spChg chg="mod">
          <ac:chgData name="Viktoria Pozdniakova" userId="3530bf370c28ee8c" providerId="LiveId" clId="{2A067462-0C34-4860-8982-1D8A4939A519}" dt="2021-04-18T23:29:36.203" v="93" actId="20577"/>
          <ac:spMkLst>
            <pc:docMk/>
            <pc:sldMk cId="902874501" sldId="270"/>
            <ac:spMk id="2" creationId="{5B8E2CB7-E7A9-452A-846F-D53A0BFAD5C1}"/>
          </ac:spMkLst>
        </pc:spChg>
      </pc:sldChg>
      <pc:sldChg chg="addSp modSp mod modAnim">
        <pc:chgData name="Viktoria Pozdniakova" userId="3530bf370c28ee8c" providerId="LiveId" clId="{2A067462-0C34-4860-8982-1D8A4939A519}" dt="2021-04-18T23:58:24.569" v="212"/>
        <pc:sldMkLst>
          <pc:docMk/>
          <pc:sldMk cId="3829551081" sldId="281"/>
        </pc:sldMkLst>
        <pc:spChg chg="mod">
          <ac:chgData name="Viktoria Pozdniakova" userId="3530bf370c28ee8c" providerId="LiveId" clId="{2A067462-0C34-4860-8982-1D8A4939A519}" dt="2021-04-18T23:49:32.373" v="204" actId="1076"/>
          <ac:spMkLst>
            <pc:docMk/>
            <pc:sldMk cId="3829551081" sldId="281"/>
            <ac:spMk id="2" creationId="{EBBD893F-B9C3-48A9-975D-D0477A91F033}"/>
          </ac:spMkLst>
        </pc:spChg>
        <pc:spChg chg="add mod">
          <ac:chgData name="Viktoria Pozdniakova" userId="3530bf370c28ee8c" providerId="LiveId" clId="{2A067462-0C34-4860-8982-1D8A4939A519}" dt="2021-04-18T23:50:19.085" v="206" actId="113"/>
          <ac:spMkLst>
            <pc:docMk/>
            <pc:sldMk cId="3829551081" sldId="281"/>
            <ac:spMk id="6" creationId="{1FFAAF09-745C-4EC9-8C87-F4C1CF93A801}"/>
          </ac:spMkLst>
        </pc:spChg>
      </pc:sldChg>
      <pc:sldChg chg="modSp mod">
        <pc:chgData name="Viktoria Pozdniakova" userId="3530bf370c28ee8c" providerId="LiveId" clId="{2A067462-0C34-4860-8982-1D8A4939A519}" dt="2021-04-18T23:05:59.837" v="69" actId="20577"/>
        <pc:sldMkLst>
          <pc:docMk/>
          <pc:sldMk cId="4205467298" sldId="286"/>
        </pc:sldMkLst>
        <pc:spChg chg="mod">
          <ac:chgData name="Viktoria Pozdniakova" userId="3530bf370c28ee8c" providerId="LiveId" clId="{2A067462-0C34-4860-8982-1D8A4939A519}" dt="2021-04-18T23:05:59.837" v="69" actId="20577"/>
          <ac:spMkLst>
            <pc:docMk/>
            <pc:sldMk cId="4205467298" sldId="286"/>
            <ac:spMk id="2" creationId="{063D2DD9-A213-4CE9-A9E1-409A7D122953}"/>
          </ac:spMkLst>
        </pc:spChg>
      </pc:sldChg>
      <pc:sldChg chg="del">
        <pc:chgData name="Viktoria Pozdniakova" userId="3530bf370c28ee8c" providerId="LiveId" clId="{2A067462-0C34-4860-8982-1D8A4939A519}" dt="2021-04-18T23:43:07.503" v="106" actId="47"/>
        <pc:sldMkLst>
          <pc:docMk/>
          <pc:sldMk cId="3763912707" sldId="291"/>
        </pc:sldMkLst>
      </pc:sldChg>
      <pc:sldChg chg="modSp mod">
        <pc:chgData name="Viktoria Pozdniakova" userId="3530bf370c28ee8c" providerId="LiveId" clId="{2A067462-0C34-4860-8982-1D8A4939A519}" dt="2021-04-18T22:54:17.766" v="5" actId="20577"/>
        <pc:sldMkLst>
          <pc:docMk/>
          <pc:sldMk cId="3584795689" sldId="293"/>
        </pc:sldMkLst>
        <pc:spChg chg="mod">
          <ac:chgData name="Viktoria Pozdniakova" userId="3530bf370c28ee8c" providerId="LiveId" clId="{2A067462-0C34-4860-8982-1D8A4939A519}" dt="2021-04-18T22:54:17.766" v="5" actId="20577"/>
          <ac:spMkLst>
            <pc:docMk/>
            <pc:sldMk cId="3584795689" sldId="293"/>
            <ac:spMk id="2" creationId="{92DAD59D-1603-4F3D-8141-3BDA5AEEEC47}"/>
          </ac:spMkLst>
        </pc:spChg>
      </pc:sldChg>
      <pc:sldChg chg="delSp mod delAnim">
        <pc:chgData name="Viktoria Pozdniakova" userId="3530bf370c28ee8c" providerId="LiveId" clId="{2A067462-0C34-4860-8982-1D8A4939A519}" dt="2021-04-19T00:15:47.502" v="213" actId="478"/>
        <pc:sldMkLst>
          <pc:docMk/>
          <pc:sldMk cId="1101784827" sldId="297"/>
        </pc:sldMkLst>
        <pc:picChg chg="del">
          <ac:chgData name="Viktoria Pozdniakova" userId="3530bf370c28ee8c" providerId="LiveId" clId="{2A067462-0C34-4860-8982-1D8A4939A519}" dt="2021-04-19T00:15:47.502" v="213" actId="478"/>
          <ac:picMkLst>
            <pc:docMk/>
            <pc:sldMk cId="1101784827" sldId="297"/>
            <ac:picMk id="18" creationId="{1A9C0C7D-E72C-4C5C-B4C2-0264F3EE4FDE}"/>
          </ac:picMkLst>
        </pc:picChg>
      </pc:sldChg>
      <pc:sldChg chg="modSp mod">
        <pc:chgData name="Viktoria Pozdniakova" userId="3530bf370c28ee8c" providerId="LiveId" clId="{2A067462-0C34-4860-8982-1D8A4939A519}" dt="2021-04-18T23:00:00.527" v="18" actId="2711"/>
        <pc:sldMkLst>
          <pc:docMk/>
          <pc:sldMk cId="279690443" sldId="298"/>
        </pc:sldMkLst>
        <pc:spChg chg="mod">
          <ac:chgData name="Viktoria Pozdniakova" userId="3530bf370c28ee8c" providerId="LiveId" clId="{2A067462-0C34-4860-8982-1D8A4939A519}" dt="2021-04-18T23:00:00.527" v="18" actId="2711"/>
          <ac:spMkLst>
            <pc:docMk/>
            <pc:sldMk cId="279690443" sldId="298"/>
            <ac:spMk id="18" creationId="{DA984BA7-4852-433D-90EF-0E235444DCBA}"/>
          </ac:spMkLst>
        </pc:spChg>
      </pc:sldChg>
      <pc:sldChg chg="modSp">
        <pc:chgData name="Viktoria Pozdniakova" userId="3530bf370c28ee8c" providerId="LiveId" clId="{2A067462-0C34-4860-8982-1D8A4939A519}" dt="2021-04-18T23:02:29.424" v="19" actId="20577"/>
        <pc:sldMkLst>
          <pc:docMk/>
          <pc:sldMk cId="4109298390" sldId="300"/>
        </pc:sldMkLst>
        <pc:spChg chg="mod">
          <ac:chgData name="Viktoria Pozdniakova" userId="3530bf370c28ee8c" providerId="LiveId" clId="{2A067462-0C34-4860-8982-1D8A4939A519}" dt="2021-04-18T23:02:29.424" v="19" actId="20577"/>
          <ac:spMkLst>
            <pc:docMk/>
            <pc:sldMk cId="4109298390" sldId="300"/>
            <ac:spMk id="6" creationId="{EA5AD86F-3587-4FD5-9E4C-34F6A2C821A1}"/>
          </ac:spMkLst>
        </pc:spChg>
      </pc:sldChg>
      <pc:sldChg chg="addSp delSp modSp mod">
        <pc:chgData name="Viktoria Pozdniakova" userId="3530bf370c28ee8c" providerId="LiveId" clId="{2A067462-0C34-4860-8982-1D8A4939A519}" dt="2021-04-18T23:50:26.852" v="208" actId="1076"/>
        <pc:sldMkLst>
          <pc:docMk/>
          <pc:sldMk cId="3377418667" sldId="301"/>
        </pc:sldMkLst>
        <pc:spChg chg="mod">
          <ac:chgData name="Viktoria Pozdniakova" userId="3530bf370c28ee8c" providerId="LiveId" clId="{2A067462-0C34-4860-8982-1D8A4939A519}" dt="2021-04-18T23:50:26.852" v="208" actId="1076"/>
          <ac:spMkLst>
            <pc:docMk/>
            <pc:sldMk cId="3377418667" sldId="301"/>
            <ac:spMk id="2" creationId="{3E226DFC-7C1E-491F-A793-3A0311B41B4A}"/>
          </ac:spMkLst>
        </pc:spChg>
        <pc:spChg chg="add del mod">
          <ac:chgData name="Viktoria Pozdniakova" userId="3530bf370c28ee8c" providerId="LiveId" clId="{2A067462-0C34-4860-8982-1D8A4939A519}" dt="2021-04-18T23:50:23.753" v="207" actId="478"/>
          <ac:spMkLst>
            <pc:docMk/>
            <pc:sldMk cId="3377418667" sldId="301"/>
            <ac:spMk id="8" creationId="{E9BE9E96-FB53-4C9D-A6BB-430BEF26902F}"/>
          </ac:spMkLst>
        </pc:spChg>
        <pc:picChg chg="del mod">
          <ac:chgData name="Viktoria Pozdniakova" userId="3530bf370c28ee8c" providerId="LiveId" clId="{2A067462-0C34-4860-8982-1D8A4939A519}" dt="2021-04-18T23:45:43.416" v="108" actId="478"/>
          <ac:picMkLst>
            <pc:docMk/>
            <pc:sldMk cId="3377418667" sldId="301"/>
            <ac:picMk id="7" creationId="{3E63C27D-247B-4C36-9A94-34106D7D8AD4}"/>
          </ac:picMkLst>
        </pc:picChg>
      </pc:sldChg>
    </pc:docChg>
  </pc:docChgLst>
  <pc:docChgLst>
    <pc:chgData name="Viktoria Pozdniakova" userId="3530bf370c28ee8c" providerId="LiveId" clId="{6C6AC402-7ED1-4734-A8CB-161FD1CF4163}"/>
    <pc:docChg chg="modSld">
      <pc:chgData name="Viktoria Pozdniakova" userId="3530bf370c28ee8c" providerId="LiveId" clId="{6C6AC402-7ED1-4734-A8CB-161FD1CF4163}" dt="2021-04-19T22:06:37.114" v="9" actId="20577"/>
      <pc:docMkLst>
        <pc:docMk/>
      </pc:docMkLst>
      <pc:sldChg chg="modSp mod">
        <pc:chgData name="Viktoria Pozdniakova" userId="3530bf370c28ee8c" providerId="LiveId" clId="{6C6AC402-7ED1-4734-A8CB-161FD1CF4163}" dt="2021-04-19T20:30:30.578" v="1" actId="5793"/>
        <pc:sldMkLst>
          <pc:docMk/>
          <pc:sldMk cId="2864223975" sldId="258"/>
        </pc:sldMkLst>
        <pc:spChg chg="mod">
          <ac:chgData name="Viktoria Pozdniakova" userId="3530bf370c28ee8c" providerId="LiveId" clId="{6C6AC402-7ED1-4734-A8CB-161FD1CF4163}" dt="2021-04-19T20:30:30.578" v="1" actId="5793"/>
          <ac:spMkLst>
            <pc:docMk/>
            <pc:sldMk cId="2864223975" sldId="258"/>
            <ac:spMk id="7" creationId="{27CE3DF2-CA80-4D9E-A4B3-8F97932C59C5}"/>
          </ac:spMkLst>
        </pc:spChg>
      </pc:sldChg>
      <pc:sldChg chg="modSp mod">
        <pc:chgData name="Viktoria Pozdniakova" userId="3530bf370c28ee8c" providerId="LiveId" clId="{6C6AC402-7ED1-4734-A8CB-161FD1CF4163}" dt="2021-04-19T22:06:37.114" v="9" actId="20577"/>
        <pc:sldMkLst>
          <pc:docMk/>
          <pc:sldMk cId="902874501" sldId="270"/>
        </pc:sldMkLst>
        <pc:spChg chg="mod">
          <ac:chgData name="Viktoria Pozdniakova" userId="3530bf370c28ee8c" providerId="LiveId" clId="{6C6AC402-7ED1-4734-A8CB-161FD1CF4163}" dt="2021-04-19T22:06:37.114" v="9" actId="20577"/>
          <ac:spMkLst>
            <pc:docMk/>
            <pc:sldMk cId="902874501" sldId="270"/>
            <ac:spMk id="2" creationId="{5B8E2CB7-E7A9-452A-846F-D53A0BFAD5C1}"/>
          </ac:spMkLst>
        </pc:spChg>
      </pc:sldChg>
      <pc:sldChg chg="modSp">
        <pc:chgData name="Viktoria Pozdniakova" userId="3530bf370c28ee8c" providerId="LiveId" clId="{6C6AC402-7ED1-4734-A8CB-161FD1CF4163}" dt="2021-04-19T20:31:23.601" v="3" actId="313"/>
        <pc:sldMkLst>
          <pc:docMk/>
          <pc:sldMk cId="487848036" sldId="274"/>
        </pc:sldMkLst>
        <pc:spChg chg="mod">
          <ac:chgData name="Viktoria Pozdniakova" userId="3530bf370c28ee8c" providerId="LiveId" clId="{6C6AC402-7ED1-4734-A8CB-161FD1CF4163}" dt="2021-04-19T20:31:23.601" v="3" actId="313"/>
          <ac:spMkLst>
            <pc:docMk/>
            <pc:sldMk cId="487848036" sldId="274"/>
            <ac:spMk id="23" creationId="{C751FBAA-590E-472A-ABBE-74AFA09C9F06}"/>
          </ac:spMkLst>
        </pc:spChg>
      </pc:sldChg>
      <pc:sldChg chg="modSp">
        <pc:chgData name="Viktoria Pozdniakova" userId="3530bf370c28ee8c" providerId="LiveId" clId="{6C6AC402-7ED1-4734-A8CB-161FD1CF4163}" dt="2021-04-19T20:43:32.241" v="4" actId="20577"/>
        <pc:sldMkLst>
          <pc:docMk/>
          <pc:sldMk cId="279690443" sldId="298"/>
        </pc:sldMkLst>
        <pc:spChg chg="mod">
          <ac:chgData name="Viktoria Pozdniakova" userId="3530bf370c28ee8c" providerId="LiveId" clId="{6C6AC402-7ED1-4734-A8CB-161FD1CF4163}" dt="2021-04-19T20:43:32.241" v="4" actId="20577"/>
          <ac:spMkLst>
            <pc:docMk/>
            <pc:sldMk cId="279690443" sldId="298"/>
            <ac:spMk id="18" creationId="{DA984BA7-4852-433D-90EF-0E235444DCB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139BE-C85E-4F52-87A1-59E59EC23C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EC4C94-9104-4367-AF15-7A439CEED5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DE8C2-61EA-48E0-A3E6-90D5E2E9F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F8E6-6CD4-42A5-8584-F5AC01EC312C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D4BFB-964C-4336-BAE0-09E468BFD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732D8-7B13-4EB8-9BBA-47DC7CB85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6C4E-2005-46B6-8331-64CADC61E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3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8CF1E-E4A4-4C04-992E-6A9E213E2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F59D44-BC9D-4177-BDB6-D76C502A56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BF6BC-B734-430E-B9F1-4525A3F17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F8E6-6CD4-42A5-8584-F5AC01EC312C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6AFBF-EF80-45BC-97DA-F357DBBB3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AFD41-D2D5-4E63-AB47-0A25FC34E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6C4E-2005-46B6-8331-64CADC61E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3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4796F3-A360-4C7D-AFED-65AB68FB9C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50C1F-A1E8-4036-A5AD-E6F032F644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4D6E2-7E82-4F98-8EB9-0E36AE58A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F8E6-6CD4-42A5-8584-F5AC01EC312C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5A999-0A28-48C2-A437-024F739D4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A0E23-BFB8-494D-9789-5478B5091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6C4E-2005-46B6-8331-64CADC61E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3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476B0-8F34-4D95-B39F-3B047A9CB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805BF-C827-40A3-8833-512AB39B3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E7D9A-82D2-4F2D-9A88-61ABDFC2E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F8E6-6CD4-42A5-8584-F5AC01EC312C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D8765-C372-452C-94F5-8C3F007A0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6BE89-E5CF-4198-A108-3EE2640F2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6C4E-2005-46B6-8331-64CADC61E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7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E6803-E992-4F4D-9F7A-B1B3CB914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0FD00-260B-45CE-BD54-6F0B865ED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C14BE-3F23-44ED-813D-CED51D2BB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F8E6-6CD4-42A5-8584-F5AC01EC312C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4A61C-C5C0-44D2-BEDE-CE67B04EE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C20EE-5C7A-4991-9353-6A583C66E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6C4E-2005-46B6-8331-64CADC61E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5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6DD0C-E40D-4B3E-A806-99ED46F2F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C00D1-6085-4197-8F2E-610E50BE14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FCA001-842C-4A70-900C-3174B64B9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CF2EE3-2407-4786-8AFD-CB59172BB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F8E6-6CD4-42A5-8584-F5AC01EC312C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20B87C-F6F2-44FB-A6DF-E4ED1E63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EB9A81-6A2D-4376-9363-419411182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6C4E-2005-46B6-8331-64CADC61E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82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ED39D-D5ED-46CC-86CB-E952F6A0A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1D29B0-BC78-4C9E-A49C-9D92B4D5B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0F743-4058-48E9-B281-97B12E208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8A9430-43F1-4BA4-8F0F-A4368F9B52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16AAD3-501E-4B2B-B898-D8CF2D13FA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40FFBF-A073-4E84-9CA4-40FE40366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F8E6-6CD4-42A5-8584-F5AC01EC312C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C36289-759B-44F5-A462-07FC9F8C3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8465F8-4EC1-4634-8FAE-04332821B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6C4E-2005-46B6-8331-64CADC61E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01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EB9E5-B195-4A33-A050-90F1D4590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EA59CC-515D-40A5-932E-AA765B82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F8E6-6CD4-42A5-8584-F5AC01EC312C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12373E-DDE9-4BBB-AF2B-459C7C824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A0668-1FD1-48FB-8BD9-21E67351D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6C4E-2005-46B6-8331-64CADC61E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90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7D40C9-B62D-4399-A278-E245C94FD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F8E6-6CD4-42A5-8584-F5AC01EC312C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D08168-DF54-44A2-AC39-9ED63983B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353263-633E-43DA-82F2-2224BF406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6C4E-2005-46B6-8331-64CADC61E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68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80CF5-E281-4768-87D8-50D4A1EFF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01185-AC87-4905-9736-5072AB255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EE97D2-3AE2-4463-8576-F19945D84B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16745-EE99-46C0-9D39-A85FF2E01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F8E6-6CD4-42A5-8584-F5AC01EC312C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162884-53C5-4AC8-8214-02F8A45A3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20E31-E046-4921-BF3F-47B99912C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6C4E-2005-46B6-8331-64CADC61E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29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60B81-B5E2-47AF-BC5F-F9CB70F46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B7CF65-587A-4F98-9289-F3A070A5F1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6F5418-3DE3-4560-B992-A89C4DFEA9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BC689-670D-4498-A601-66450066F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F8E6-6CD4-42A5-8584-F5AC01EC312C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D65194-7E73-4359-A7BC-095CFD4EC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B4A05F-3871-4714-80DF-0D5A5A9E2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6C4E-2005-46B6-8331-64CADC61E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3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F610B5-AEC1-4296-95DD-DC76852F8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FB696-1E4F-4CA0-8AA9-4C44861A1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05BDD-6797-49A1-9C4A-104858B500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3F8E6-6CD4-42A5-8584-F5AC01EC312C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5B621-21EA-400C-AA1F-E029029316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FBFDD-6945-42C3-A40C-0C0F765CBB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96C4E-2005-46B6-8331-64CADC61E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1FF90-0F01-44C0-8F6E-99113098B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6963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nb-NO" b="1" i="0" dirty="0">
                <a:solidFill>
                  <a:srgbClr val="333333"/>
                </a:solidFill>
                <a:effectLst/>
                <a:latin typeface="Whitney SSm A"/>
              </a:rPr>
              <a:t>Nasjonale retningslinjer som driver for flere radiologiske undersøkelser</a:t>
            </a:r>
            <a:br>
              <a:rPr lang="nb-NO" b="1" i="0" dirty="0">
                <a:solidFill>
                  <a:srgbClr val="333333"/>
                </a:solidFill>
                <a:effectLst/>
                <a:latin typeface="Whitney SSm A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5706D0-712C-4E96-8E2E-53288DBFE0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/>
          <a:lstStyle/>
          <a:p>
            <a:r>
              <a:rPr lang="nb-NO" dirty="0"/>
              <a:t>Viktoria Pozdniakova</a:t>
            </a:r>
          </a:p>
          <a:p>
            <a:r>
              <a:rPr lang="nb-NO" dirty="0"/>
              <a:t>Radiolog, Nesteleder i Norsk Radiologisk Forening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761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B904E06-A53E-42C4-887D-64F660370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nb-NO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Sammensatt problem – hvem tar skylden?</a:t>
            </a:r>
            <a:endParaRPr lang="en-US" sz="32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41E04B0-38A4-4069-BA95-9FE04BE9B6FB}"/>
              </a:ext>
            </a:extLst>
          </p:cNvPr>
          <p:cNvSpPr txBox="1">
            <a:spLocks/>
          </p:cNvSpPr>
          <p:nvPr/>
        </p:nvSpPr>
        <p:spPr>
          <a:xfrm>
            <a:off x="-924673" y="1587398"/>
            <a:ext cx="4067763" cy="601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3200" b="1" dirty="0"/>
              <a:t>Radiolog?</a:t>
            </a:r>
            <a:endParaRPr lang="en-US" sz="3200" b="1" dirty="0"/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9C29F42F-825C-4821-9C6D-F1BE9FB21F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9984" y="1471583"/>
            <a:ext cx="6598023" cy="4963115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2DAD59D-1603-4F3D-8141-3BDA5AEEEC47}"/>
              </a:ext>
            </a:extLst>
          </p:cNvPr>
          <p:cNvSpPr txBox="1"/>
          <p:nvPr/>
        </p:nvSpPr>
        <p:spPr>
          <a:xfrm>
            <a:off x="390221" y="2558266"/>
            <a:ext cx="41730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-store regionale variasjoner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BF440D-EFFF-4D33-AAE4-BB4FBCA5FA34}"/>
              </a:ext>
            </a:extLst>
          </p:cNvPr>
          <p:cNvSpPr txBox="1"/>
          <p:nvPr/>
        </p:nvSpPr>
        <p:spPr>
          <a:xfrm>
            <a:off x="8260423" y="6111533"/>
            <a:ext cx="40240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dirty="0"/>
              <a:t>Riksrevisjonens undersøkelse av bruken av poliklinisk bildediagnostikk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789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B904E06-A53E-42C4-887D-64F660370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nb-NO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Sammensatt problem – hvem tar skylden?</a:t>
            </a:r>
            <a:endParaRPr lang="en-US" sz="32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41E04B0-38A4-4069-BA95-9FE04BE9B6FB}"/>
              </a:ext>
            </a:extLst>
          </p:cNvPr>
          <p:cNvSpPr txBox="1">
            <a:spLocks/>
          </p:cNvSpPr>
          <p:nvPr/>
        </p:nvSpPr>
        <p:spPr>
          <a:xfrm>
            <a:off x="-924673" y="1587398"/>
            <a:ext cx="4067763" cy="601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3200" b="1" dirty="0"/>
              <a:t>Radiolog?</a:t>
            </a:r>
            <a:endParaRPr lang="en-US" sz="32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DAD59D-1603-4F3D-8141-3BDA5AEEEC47}"/>
              </a:ext>
            </a:extLst>
          </p:cNvPr>
          <p:cNvSpPr txBox="1"/>
          <p:nvPr/>
        </p:nvSpPr>
        <p:spPr>
          <a:xfrm>
            <a:off x="390221" y="2558266"/>
            <a:ext cx="791248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-store regionale variasjoner</a:t>
            </a:r>
          </a:p>
          <a:p>
            <a:r>
              <a:rPr lang="nb-NO" sz="2800" dirty="0"/>
              <a:t>-gjentatte undersøkelser</a:t>
            </a:r>
          </a:p>
          <a:p>
            <a:r>
              <a:rPr lang="nb-NO" sz="2800" dirty="0"/>
              <a:t>-økt forbruk av CT og MR </a:t>
            </a:r>
          </a:p>
          <a:p>
            <a:r>
              <a:rPr lang="nb-NO" sz="2800" dirty="0"/>
              <a:t>-</a:t>
            </a:r>
            <a:r>
              <a:rPr lang="nb-NO" sz="2800" dirty="0" err="1"/>
              <a:t>insidentalomer</a:t>
            </a:r>
            <a:endParaRPr lang="nb-NO" sz="2800" dirty="0"/>
          </a:p>
          <a:p>
            <a:r>
              <a:rPr lang="nb-NO" sz="2800" dirty="0"/>
              <a:t>-dårlig tilgang til tidligere undersøkelser </a:t>
            </a:r>
          </a:p>
          <a:p>
            <a:r>
              <a:rPr lang="nb-NO" sz="2800" dirty="0"/>
              <a:t>-overforbruk – 25-30% undersøkelser er ikke indisert </a:t>
            </a:r>
          </a:p>
          <a:p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035F9C-D2D1-4FF4-86EC-9F9F11F14533}"/>
              </a:ext>
            </a:extLst>
          </p:cNvPr>
          <p:cNvSpPr txBox="1"/>
          <p:nvPr/>
        </p:nvSpPr>
        <p:spPr>
          <a:xfrm>
            <a:off x="8260423" y="6111533"/>
            <a:ext cx="40240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dirty="0"/>
              <a:t>Riksrevisjonens undersøkelse av bruken av poliklinisk bildediagnostikk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795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B904E06-A53E-42C4-887D-64F660370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nb-NO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Sammensatt problem – hvem tar skylden?</a:t>
            </a:r>
            <a:endParaRPr lang="en-US" sz="32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41E04B0-38A4-4069-BA95-9FE04BE9B6FB}"/>
              </a:ext>
            </a:extLst>
          </p:cNvPr>
          <p:cNvSpPr txBox="1">
            <a:spLocks/>
          </p:cNvSpPr>
          <p:nvPr/>
        </p:nvSpPr>
        <p:spPr>
          <a:xfrm>
            <a:off x="-924673" y="1587398"/>
            <a:ext cx="4067763" cy="601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3200" b="1" dirty="0"/>
              <a:t>Radiolog?</a:t>
            </a:r>
            <a:endParaRPr lang="en-US" sz="3200" b="1" dirty="0"/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9C7E165E-3AC9-416C-BF43-3D59416682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48271"/>
          <a:stretch/>
        </p:blipFill>
        <p:spPr>
          <a:xfrm>
            <a:off x="2795374" y="1741510"/>
            <a:ext cx="7575843" cy="3785945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6FE5C85-422C-4DA0-B286-944D9C58F03A}"/>
              </a:ext>
            </a:extLst>
          </p:cNvPr>
          <p:cNvSpPr txBox="1"/>
          <p:nvPr/>
        </p:nvSpPr>
        <p:spPr>
          <a:xfrm>
            <a:off x="8260423" y="6111533"/>
            <a:ext cx="40240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dirty="0"/>
              <a:t>Riksrevisjonens undersøkelse av bruken av poliklinisk bildediagnostikk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482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B904E06-A53E-42C4-887D-64F660370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nb-NO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Sammensatt problem – hvem tar skylden?</a:t>
            </a:r>
            <a:endParaRPr lang="en-US" sz="32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1FAA69B-B169-4015-B74F-F6100EAE80F8}"/>
              </a:ext>
            </a:extLst>
          </p:cNvPr>
          <p:cNvSpPr txBox="1">
            <a:spLocks/>
          </p:cNvSpPr>
          <p:nvPr/>
        </p:nvSpPr>
        <p:spPr>
          <a:xfrm>
            <a:off x="-205484" y="1520575"/>
            <a:ext cx="3060896" cy="627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3200" b="1" dirty="0"/>
              <a:t>Økonomi?</a:t>
            </a:r>
            <a:endParaRPr lang="en-US" sz="32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3D2DD9-A213-4CE9-A9E1-409A7D122953}"/>
              </a:ext>
            </a:extLst>
          </p:cNvPr>
          <p:cNvSpPr txBox="1"/>
          <p:nvPr/>
        </p:nvSpPr>
        <p:spPr>
          <a:xfrm>
            <a:off x="556532" y="2445249"/>
            <a:ext cx="10451772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-dyr behandling – økt vekt av diagnostikken for diagnose og oppfølging</a:t>
            </a:r>
          </a:p>
          <a:p>
            <a:r>
              <a:rPr lang="nb-NO" sz="2800" dirty="0"/>
              <a:t>-«lønnsomme» aktiviteter uten vitenskapelig dokumentasjon</a:t>
            </a:r>
          </a:p>
          <a:p>
            <a:r>
              <a:rPr lang="nb-NO" sz="2800" dirty="0"/>
              <a:t>-behov for målbare resultater – ikke alt kan måles i kroner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467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B904E06-A53E-42C4-887D-64F660370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nb-NO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Skal vi slutte å ta bilder?</a:t>
            </a:r>
            <a:endParaRPr lang="en-US" sz="32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85CBAF-1376-40CB-9624-46F8220F5A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3869" r="21737" b="-1"/>
          <a:stretch/>
        </p:blipFill>
        <p:spPr>
          <a:xfrm>
            <a:off x="0" y="1396588"/>
            <a:ext cx="5898038" cy="42747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B921B95-22E6-47CB-9870-FA0C42F51A83}"/>
              </a:ext>
            </a:extLst>
          </p:cNvPr>
          <p:cNvSpPr txBox="1"/>
          <p:nvPr/>
        </p:nvSpPr>
        <p:spPr>
          <a:xfrm>
            <a:off x="484564" y="5814423"/>
            <a:ext cx="5076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/>
              <a:t>Nasjonale retningslinjer for tykktarmkreft 2017</a:t>
            </a:r>
            <a:endParaRPr lang="en-US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21CE0DA-3383-416F-A924-602CED1DED6A}"/>
              </a:ext>
            </a:extLst>
          </p:cNvPr>
          <p:cNvSpPr txBox="1"/>
          <p:nvPr/>
        </p:nvSpPr>
        <p:spPr>
          <a:xfrm>
            <a:off x="6215864" y="5814423"/>
            <a:ext cx="5076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/>
              <a:t>Nasjonale retningslinjer for tykktarmkreft 2020</a:t>
            </a:r>
            <a:endParaRPr lang="en-US" sz="20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C312BEB-DE5F-43A4-B505-3314A68579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864" y="1573561"/>
            <a:ext cx="4890499" cy="401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17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B904E06-A53E-42C4-887D-64F660370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nb-NO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Hvorda</a:t>
            </a:r>
            <a:r>
              <a:rPr lang="nb-NO" sz="3200" b="1" dirty="0">
                <a:solidFill>
                  <a:schemeClr val="bg1"/>
                </a:solidFill>
              </a:rPr>
              <a:t>n skal vi løse problemet?</a:t>
            </a:r>
            <a:endParaRPr lang="en-US" sz="32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925FD2D-1C21-4691-9CE8-36750CAE4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266" y="2387243"/>
            <a:ext cx="285750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528801-FCE9-45D6-8408-3B2BA152B434}"/>
              </a:ext>
            </a:extLst>
          </p:cNvPr>
          <p:cNvSpPr txBox="1"/>
          <p:nvPr/>
        </p:nvSpPr>
        <p:spPr>
          <a:xfrm>
            <a:off x="5729787" y="4915431"/>
            <a:ext cx="2348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«It </a:t>
            </a:r>
            <a:r>
              <a:rPr lang="nb-NO" dirty="0" err="1"/>
              <a:t>takes</a:t>
            </a:r>
            <a:r>
              <a:rPr lang="nb-NO" dirty="0"/>
              <a:t> </a:t>
            </a:r>
            <a:r>
              <a:rPr lang="nb-NO" dirty="0" err="1"/>
              <a:t>two</a:t>
            </a:r>
            <a:r>
              <a:rPr lang="nb-NO" dirty="0"/>
              <a:t> to tango»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2A09AEE-BE57-4D6E-B5B2-73E7E1E2F389}"/>
              </a:ext>
            </a:extLst>
          </p:cNvPr>
          <p:cNvSpPr txBox="1">
            <a:spLocks/>
          </p:cNvSpPr>
          <p:nvPr/>
        </p:nvSpPr>
        <p:spPr>
          <a:xfrm>
            <a:off x="8423096" y="1603731"/>
            <a:ext cx="4067763" cy="601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3200" b="1" dirty="0"/>
              <a:t>Henviser</a:t>
            </a:r>
            <a:endParaRPr lang="en-US" sz="3200" b="1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F11144F-E62E-4736-969F-B3FEC6F8B297}"/>
              </a:ext>
            </a:extLst>
          </p:cNvPr>
          <p:cNvSpPr txBox="1">
            <a:spLocks/>
          </p:cNvSpPr>
          <p:nvPr/>
        </p:nvSpPr>
        <p:spPr>
          <a:xfrm>
            <a:off x="-583038" y="1603731"/>
            <a:ext cx="4067763" cy="601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3200" b="1" dirty="0"/>
              <a:t>Radiolog</a:t>
            </a:r>
            <a:endParaRPr lang="en-US" sz="3200" b="1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C56EC3DD-88B7-40D7-A506-C49B750B64F4}"/>
              </a:ext>
            </a:extLst>
          </p:cNvPr>
          <p:cNvSpPr txBox="1">
            <a:spLocks/>
          </p:cNvSpPr>
          <p:nvPr/>
        </p:nvSpPr>
        <p:spPr>
          <a:xfrm>
            <a:off x="221071" y="3121896"/>
            <a:ext cx="5327195" cy="19782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400" dirty="0">
                <a:latin typeface="+mn-lt"/>
              </a:rPr>
              <a:t>-bedre kommunikasjon med henviser</a:t>
            </a:r>
          </a:p>
          <a:p>
            <a:r>
              <a:rPr lang="nb-NO" sz="2400" dirty="0">
                <a:latin typeface="+mn-lt"/>
              </a:rPr>
              <a:t>-intern kvalitetssikring </a:t>
            </a:r>
          </a:p>
          <a:p>
            <a:r>
              <a:rPr lang="nb-NO" sz="2400" dirty="0">
                <a:latin typeface="+mn-lt"/>
              </a:rPr>
              <a:t>-standardisering i RHF</a:t>
            </a:r>
          </a:p>
          <a:p>
            <a:r>
              <a:rPr lang="nb-NO" sz="2400" dirty="0">
                <a:latin typeface="+mn-lt"/>
              </a:rPr>
              <a:t>-radiolog skal inkluderes i referansegrupper</a:t>
            </a:r>
          </a:p>
          <a:p>
            <a:r>
              <a:rPr lang="nb-NO" sz="2400" dirty="0">
                <a:latin typeface="+mn-lt"/>
              </a:rPr>
              <a:t>-felles IKT-system</a:t>
            </a:r>
          </a:p>
          <a:p>
            <a:r>
              <a:rPr lang="nb-NO" sz="2400" dirty="0">
                <a:latin typeface="+mn-lt"/>
              </a:rPr>
              <a:t>-minimalisere ressursene som </a:t>
            </a:r>
          </a:p>
          <a:p>
            <a:r>
              <a:rPr lang="nb-NO" sz="2400" dirty="0">
                <a:latin typeface="+mn-lt"/>
              </a:rPr>
              <a:t>brukes på letting etter tilfeldige bifunn</a:t>
            </a:r>
          </a:p>
          <a:p>
            <a:endParaRPr lang="nb-NO" sz="2000" dirty="0"/>
          </a:p>
          <a:p>
            <a:endParaRPr lang="en-US" sz="200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C751FBAA-590E-472A-ABBE-74AFA09C9F06}"/>
              </a:ext>
            </a:extLst>
          </p:cNvPr>
          <p:cNvSpPr txBox="1">
            <a:spLocks/>
          </p:cNvSpPr>
          <p:nvPr/>
        </p:nvSpPr>
        <p:spPr>
          <a:xfrm>
            <a:off x="8587287" y="2861900"/>
            <a:ext cx="4067763" cy="20535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400" dirty="0">
                <a:latin typeface="+mn-lt"/>
              </a:rPr>
              <a:t>-tilgengelig for radiolog</a:t>
            </a:r>
          </a:p>
          <a:p>
            <a:r>
              <a:rPr lang="nb-NO" sz="2400" dirty="0">
                <a:latin typeface="+mn-lt"/>
              </a:rPr>
              <a:t>-kvalitet på henvisninger</a:t>
            </a:r>
          </a:p>
          <a:p>
            <a:r>
              <a:rPr lang="nb-NO" sz="2400" dirty="0">
                <a:latin typeface="+mn-lt"/>
              </a:rPr>
              <a:t>-oppdatering</a:t>
            </a:r>
          </a:p>
          <a:p>
            <a:r>
              <a:rPr lang="nb-NO" sz="2400" dirty="0">
                <a:latin typeface="+mn-lt"/>
              </a:rPr>
              <a:t>-klinisk beslutningsstøtte</a:t>
            </a:r>
          </a:p>
          <a:p>
            <a:r>
              <a:rPr lang="nb-NO" sz="2400" dirty="0">
                <a:latin typeface="+mn-lt"/>
              </a:rPr>
              <a:t>-sjekklister</a:t>
            </a:r>
          </a:p>
          <a:p>
            <a:r>
              <a:rPr lang="nb-NO" sz="2400" dirty="0">
                <a:latin typeface="+mn-lt"/>
              </a:rPr>
              <a:t>-kritisk bruk av anbefalinger</a:t>
            </a:r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48784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B904E06-A53E-42C4-887D-64F660370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nb-NO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Hvorda</a:t>
            </a:r>
            <a:r>
              <a:rPr lang="nb-NO" sz="3200" b="1" dirty="0">
                <a:solidFill>
                  <a:schemeClr val="bg1"/>
                </a:solidFill>
              </a:rPr>
              <a:t>n skal vi løse problemet?</a:t>
            </a:r>
            <a:endParaRPr lang="en-US" sz="32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301D73D-46E9-452F-A167-30FFAEC19EE2}"/>
              </a:ext>
            </a:extLst>
          </p:cNvPr>
          <p:cNvSpPr txBox="1">
            <a:spLocks/>
          </p:cNvSpPr>
          <p:nvPr/>
        </p:nvSpPr>
        <p:spPr>
          <a:xfrm>
            <a:off x="8437385" y="1611387"/>
            <a:ext cx="4067763" cy="601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3200" b="1" dirty="0"/>
              <a:t>Pasient</a:t>
            </a:r>
            <a:endParaRPr lang="en-US" sz="3200" b="1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925FD2D-1C21-4691-9CE8-36750CAE4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987" y="2374864"/>
            <a:ext cx="285750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528801-FCE9-45D6-8408-3B2BA152B434}"/>
              </a:ext>
            </a:extLst>
          </p:cNvPr>
          <p:cNvSpPr txBox="1"/>
          <p:nvPr/>
        </p:nvSpPr>
        <p:spPr>
          <a:xfrm>
            <a:off x="5751761" y="4978365"/>
            <a:ext cx="2348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«It </a:t>
            </a:r>
            <a:r>
              <a:rPr lang="nb-NO" dirty="0" err="1"/>
              <a:t>takes</a:t>
            </a:r>
            <a:r>
              <a:rPr lang="nb-NO" dirty="0"/>
              <a:t> </a:t>
            </a:r>
            <a:r>
              <a:rPr lang="nb-NO" dirty="0" err="1"/>
              <a:t>two</a:t>
            </a:r>
            <a:r>
              <a:rPr lang="nb-NO" dirty="0"/>
              <a:t> to tango»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16D30C6-CCB3-4FE9-B069-D79C0CBD0466}"/>
              </a:ext>
            </a:extLst>
          </p:cNvPr>
          <p:cNvSpPr txBox="1">
            <a:spLocks/>
          </p:cNvSpPr>
          <p:nvPr/>
        </p:nvSpPr>
        <p:spPr>
          <a:xfrm>
            <a:off x="-356772" y="1569358"/>
            <a:ext cx="4067763" cy="601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3200" b="1" dirty="0"/>
              <a:t>System</a:t>
            </a:r>
            <a:endParaRPr lang="en-US" sz="3200" b="1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7F0E313-7B3B-4432-9281-63977F3724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0095" y="1870067"/>
            <a:ext cx="662068" cy="396222"/>
          </a:xfrm>
          <a:prstGeom prst="rect">
            <a:avLst/>
          </a:prstGeom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388AACF7-DAE1-4E33-B5AF-02E642BF3E1A}"/>
              </a:ext>
            </a:extLst>
          </p:cNvPr>
          <p:cNvSpPr txBox="1">
            <a:spLocks/>
          </p:cNvSpPr>
          <p:nvPr/>
        </p:nvSpPr>
        <p:spPr>
          <a:xfrm>
            <a:off x="8124237" y="3124021"/>
            <a:ext cx="4067763" cy="6014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400" dirty="0">
                <a:latin typeface="+mn-lt"/>
              </a:rPr>
              <a:t>-opplysningskampanjer</a:t>
            </a:r>
          </a:p>
          <a:p>
            <a:r>
              <a:rPr lang="nb-NO" sz="2400" dirty="0">
                <a:latin typeface="+mn-lt"/>
              </a:rPr>
              <a:t>-opplæring</a:t>
            </a:r>
          </a:p>
          <a:p>
            <a:r>
              <a:rPr lang="nb-NO" sz="2400" dirty="0">
                <a:latin typeface="+mn-lt"/>
              </a:rPr>
              <a:t>-veiledning </a:t>
            </a:r>
          </a:p>
          <a:p>
            <a:r>
              <a:rPr lang="nb-NO" sz="2400" dirty="0">
                <a:latin typeface="+mn-lt"/>
              </a:rPr>
              <a:t>-redusere antall «helsesjekk»</a:t>
            </a:r>
          </a:p>
          <a:p>
            <a:endParaRPr lang="en-US" sz="2000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DA984BA7-4852-433D-90EF-0E235444DCBA}"/>
              </a:ext>
            </a:extLst>
          </p:cNvPr>
          <p:cNvSpPr txBox="1">
            <a:spLocks/>
          </p:cNvSpPr>
          <p:nvPr/>
        </p:nvSpPr>
        <p:spPr>
          <a:xfrm>
            <a:off x="309660" y="3239194"/>
            <a:ext cx="4940435" cy="15745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000" dirty="0">
                <a:latin typeface="+mn-lt"/>
              </a:rPr>
              <a:t>-</a:t>
            </a:r>
            <a:r>
              <a:rPr lang="nb-NO" sz="2000" dirty="0" err="1">
                <a:latin typeface="+mn-lt"/>
              </a:rPr>
              <a:t>desinvestement</a:t>
            </a:r>
            <a:r>
              <a:rPr lang="nb-NO" sz="2000" dirty="0">
                <a:latin typeface="+mn-lt"/>
              </a:rPr>
              <a:t> – hva kan fases ut</a:t>
            </a:r>
          </a:p>
          <a:p>
            <a:r>
              <a:rPr lang="nb-NO" sz="2000" dirty="0">
                <a:latin typeface="+mn-lt"/>
              </a:rPr>
              <a:t>-dokumentert nytte ved innføring av nye screeningsmetoder</a:t>
            </a:r>
          </a:p>
          <a:p>
            <a:r>
              <a:rPr lang="nb-NO" sz="2000" dirty="0">
                <a:latin typeface="+mn-lt"/>
              </a:rPr>
              <a:t>-utprøving først på lokalt nivå</a:t>
            </a:r>
          </a:p>
          <a:p>
            <a:r>
              <a:rPr lang="nb-NO" sz="2000" dirty="0">
                <a:latin typeface="+mn-lt"/>
              </a:rPr>
              <a:t>-lokale forskjeller bør vektlegges</a:t>
            </a:r>
          </a:p>
          <a:p>
            <a:r>
              <a:rPr lang="nb-NO" sz="2000" dirty="0">
                <a:latin typeface="+mn-lt"/>
              </a:rPr>
              <a:t>-regelmessig oppdatering av anbefalinger</a:t>
            </a:r>
          </a:p>
          <a:p>
            <a:r>
              <a:rPr lang="nb-NO" sz="2000">
                <a:latin typeface="+mn-lt"/>
              </a:rPr>
              <a:t>-</a:t>
            </a:r>
            <a:r>
              <a:rPr lang="nb-NO" sz="2000" dirty="0">
                <a:latin typeface="+mn-lt"/>
              </a:rPr>
              <a:t>økt støtte til finansiering av uavhengig legemiddelforskning, spesielt av nye kostbare </a:t>
            </a:r>
          </a:p>
          <a:p>
            <a:r>
              <a:rPr lang="nb-NO" sz="2000" dirty="0">
                <a:latin typeface="+mn-lt"/>
              </a:rPr>
              <a:t>medikamenter </a:t>
            </a:r>
            <a:endParaRPr lang="en-US" sz="2000" dirty="0">
              <a:latin typeface="+mn-lt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9656B8B9-3E64-49E0-B6D7-85535998D441}"/>
              </a:ext>
            </a:extLst>
          </p:cNvPr>
          <p:cNvSpPr txBox="1">
            <a:spLocks/>
          </p:cNvSpPr>
          <p:nvPr/>
        </p:nvSpPr>
        <p:spPr>
          <a:xfrm>
            <a:off x="4248317" y="5461157"/>
            <a:ext cx="6552866" cy="15745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969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21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B904E06-A53E-42C4-887D-64F660370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nb-NO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Hvorda</a:t>
            </a:r>
            <a:r>
              <a:rPr lang="nb-NO" sz="3200" b="1" dirty="0">
                <a:solidFill>
                  <a:schemeClr val="bg1"/>
                </a:solidFill>
              </a:rPr>
              <a:t>n skal vi løse problemet?</a:t>
            </a:r>
            <a:endParaRPr lang="en-US" sz="32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7C964FF-8E89-49D4-BD8D-9604171D6EFB}"/>
              </a:ext>
            </a:extLst>
          </p:cNvPr>
          <p:cNvSpPr txBox="1">
            <a:spLocks/>
          </p:cNvSpPr>
          <p:nvPr/>
        </p:nvSpPr>
        <p:spPr>
          <a:xfrm>
            <a:off x="-757698" y="1538306"/>
            <a:ext cx="4067763" cy="601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3200" b="1" dirty="0"/>
              <a:t>De private</a:t>
            </a:r>
            <a:endParaRPr lang="en-US" sz="32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BA3327-FA61-42A8-B70B-7DCAB0971482}"/>
              </a:ext>
            </a:extLst>
          </p:cNvPr>
          <p:cNvSpPr txBox="1"/>
          <p:nvPr/>
        </p:nvSpPr>
        <p:spPr>
          <a:xfrm>
            <a:off x="556532" y="268155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F5649C-99E2-4077-9B04-BA81972DAE19}"/>
              </a:ext>
            </a:extLst>
          </p:cNvPr>
          <p:cNvSpPr txBox="1"/>
          <p:nvPr/>
        </p:nvSpPr>
        <p:spPr>
          <a:xfrm>
            <a:off x="297950" y="2275749"/>
            <a:ext cx="116200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dirty="0"/>
              <a:t>Private røntgeninstitutter har i perioden 2006–2015 utført i gjennomsnitt </a:t>
            </a:r>
            <a:r>
              <a:rPr lang="nb-NO" b="1" dirty="0"/>
              <a:t>65% </a:t>
            </a:r>
            <a:r>
              <a:rPr lang="nb-NO" dirty="0"/>
              <a:t>av MR-undersøkelsene og </a:t>
            </a:r>
            <a:r>
              <a:rPr lang="nb-NO" b="1" dirty="0"/>
              <a:t>29% </a:t>
            </a:r>
            <a:r>
              <a:rPr lang="nb-NO" dirty="0"/>
              <a:t>av CT-undersøkelsene.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357669-7701-4B5C-9E9C-F388F7206A42}"/>
              </a:ext>
            </a:extLst>
          </p:cNvPr>
          <p:cNvSpPr txBox="1"/>
          <p:nvPr/>
        </p:nvSpPr>
        <p:spPr>
          <a:xfrm>
            <a:off x="8260423" y="6111533"/>
            <a:ext cx="40240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dirty="0"/>
              <a:t>Riksrevisjonens undersøkelse av bruken av poliklinisk bildediagnostikk 2017</a:t>
            </a:r>
            <a:endParaRPr lang="en-US" dirty="0"/>
          </a:p>
        </p:txBody>
      </p:sp>
      <p:pic>
        <p:nvPicPr>
          <p:cNvPr id="16" name="Content Placeholder 4">
            <a:extLst>
              <a:ext uri="{FF2B5EF4-FFF2-40B4-BE49-F238E27FC236}">
                <a16:creationId xmlns:a16="http://schemas.microsoft.com/office/drawing/2014/main" id="{850D614A-61ED-4E89-A04B-F828E1276F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74" t="302" r="8572" b="-302"/>
          <a:stretch/>
        </p:blipFill>
        <p:spPr>
          <a:xfrm>
            <a:off x="109592" y="3074055"/>
            <a:ext cx="5406775" cy="2663306"/>
          </a:xfr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A33BC97-D68A-4267-B07A-07995738A2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-345" r="6102" b="1"/>
          <a:stretch/>
        </p:blipFill>
        <p:spPr>
          <a:xfrm>
            <a:off x="5516367" y="3050447"/>
            <a:ext cx="6623406" cy="223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78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B904E06-A53E-42C4-887D-64F660370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nb-NO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Hvorda</a:t>
            </a:r>
            <a:r>
              <a:rPr lang="nb-NO" sz="3200" b="1" dirty="0">
                <a:solidFill>
                  <a:schemeClr val="bg1"/>
                </a:solidFill>
              </a:rPr>
              <a:t>n skal vi løse problemet?</a:t>
            </a:r>
            <a:endParaRPr lang="en-US" sz="32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7C964FF-8E89-49D4-BD8D-9604171D6EFB}"/>
              </a:ext>
            </a:extLst>
          </p:cNvPr>
          <p:cNvSpPr txBox="1">
            <a:spLocks/>
          </p:cNvSpPr>
          <p:nvPr/>
        </p:nvSpPr>
        <p:spPr>
          <a:xfrm>
            <a:off x="-757698" y="1538306"/>
            <a:ext cx="4067763" cy="601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3200" b="1" dirty="0"/>
              <a:t>De private</a:t>
            </a:r>
            <a:endParaRPr lang="en-US" sz="32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BA3327-FA61-42A8-B70B-7DCAB0971482}"/>
              </a:ext>
            </a:extLst>
          </p:cNvPr>
          <p:cNvSpPr txBox="1"/>
          <p:nvPr/>
        </p:nvSpPr>
        <p:spPr>
          <a:xfrm>
            <a:off x="556532" y="268155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5AD86F-3587-4FD5-9E4C-34F6A2C821A1}"/>
              </a:ext>
            </a:extLst>
          </p:cNvPr>
          <p:cNvSpPr txBox="1"/>
          <p:nvPr/>
        </p:nvSpPr>
        <p:spPr>
          <a:xfrm>
            <a:off x="556532" y="2496620"/>
            <a:ext cx="781156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-RHF skal følge opp kvaliteten på tilbudet de kjøper</a:t>
            </a:r>
          </a:p>
          <a:p>
            <a:r>
              <a:rPr lang="nb-NO" sz="2400" dirty="0"/>
              <a:t>-ingen av RHF har kontrollert behov for utført undersøkelser</a:t>
            </a:r>
          </a:p>
          <a:p>
            <a:r>
              <a:rPr lang="nb-NO" sz="2400" dirty="0"/>
              <a:t>-tillitsbasert kontroll</a:t>
            </a:r>
          </a:p>
          <a:p>
            <a:r>
              <a:rPr lang="nb-NO" dirty="0"/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7AC177-7527-459C-9AA5-6B548A8DADD1}"/>
              </a:ext>
            </a:extLst>
          </p:cNvPr>
          <p:cNvSpPr txBox="1"/>
          <p:nvPr/>
        </p:nvSpPr>
        <p:spPr>
          <a:xfrm>
            <a:off x="556532" y="3807114"/>
            <a:ext cx="808291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-standardisering (i samme RHF)?</a:t>
            </a:r>
          </a:p>
          <a:p>
            <a:r>
              <a:rPr lang="nb-NO" sz="2400" dirty="0"/>
              <a:t>-system for kommunikasjon mellom private aktører og fastleger</a:t>
            </a:r>
          </a:p>
          <a:p>
            <a:r>
              <a:rPr lang="nb-NO" sz="2400" dirty="0"/>
              <a:t>-kommunikasjon med RHF</a:t>
            </a:r>
          </a:p>
          <a:p>
            <a:r>
              <a:rPr lang="nb-NO" sz="2400" dirty="0"/>
              <a:t>-private skal inkluderes i referansegrupper</a:t>
            </a:r>
          </a:p>
          <a:p>
            <a:r>
              <a:rPr lang="nb-NO" sz="2400" dirty="0"/>
              <a:t>-overordnet kontroll av markedsføring ved helsetilbud</a:t>
            </a:r>
          </a:p>
          <a:p>
            <a:r>
              <a:rPr lang="nb-NO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9298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B904E06-A53E-42C4-887D-64F660370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nb-NO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Konklusjon</a:t>
            </a:r>
            <a:endParaRPr lang="en-US" sz="32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301D73D-46E9-452F-A167-30FFAEC19EE2}"/>
              </a:ext>
            </a:extLst>
          </p:cNvPr>
          <p:cNvSpPr txBox="1">
            <a:spLocks/>
          </p:cNvSpPr>
          <p:nvPr/>
        </p:nvSpPr>
        <p:spPr>
          <a:xfrm>
            <a:off x="-924673" y="1587398"/>
            <a:ext cx="4067763" cy="601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2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BD893F-B9C3-48A9-975D-D0477A91F033}"/>
              </a:ext>
            </a:extLst>
          </p:cNvPr>
          <p:cNvSpPr txBox="1"/>
          <p:nvPr/>
        </p:nvSpPr>
        <p:spPr>
          <a:xfrm>
            <a:off x="678698" y="2939226"/>
            <a:ext cx="1083460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/>
              <a:t>-</a:t>
            </a:r>
            <a:r>
              <a:rPr lang="nb-NO" sz="2400" dirty="0"/>
              <a:t>Nasjonale retningslinjer ofte fører til økt forbruk av radiologiske undersøkelser.</a:t>
            </a:r>
          </a:p>
          <a:p>
            <a:endParaRPr lang="nb-NO" sz="2400" dirty="0"/>
          </a:p>
          <a:p>
            <a:r>
              <a:rPr lang="nb-NO" sz="2400" dirty="0"/>
              <a:t>-sammensatt problem med flere aktører som bidrar: pasient, radiolog, henviser, økonomi og system.</a:t>
            </a:r>
          </a:p>
          <a:p>
            <a:endParaRPr lang="nb-NO" sz="2400" dirty="0"/>
          </a:p>
          <a:p>
            <a:r>
              <a:rPr lang="nb-NO" sz="2400" dirty="0"/>
              <a:t>-det er et potensial for forbedring: bedre kommunikasjon, vitenskapelig dokumentasjon, standardisering av tilbudet og tiltak, individuell vurdering og avveiing av nytte/kost.</a:t>
            </a: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FFAAF09-745C-4EC9-8C87-F4C1CF93A801}"/>
              </a:ext>
            </a:extLst>
          </p:cNvPr>
          <p:cNvSpPr txBox="1">
            <a:spLocks/>
          </p:cNvSpPr>
          <p:nvPr/>
        </p:nvSpPr>
        <p:spPr>
          <a:xfrm>
            <a:off x="563344" y="1396588"/>
            <a:ext cx="113161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3600" b="1" dirty="0"/>
              <a:t>«Det er uetisk å ta bilder av andres rygg for å dekke sin egen».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2955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B904E06-A53E-42C4-887D-64F660370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Hvorfor</a:t>
            </a:r>
            <a:r>
              <a:rPr lang="en-US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bruker</a:t>
            </a:r>
            <a:r>
              <a:rPr lang="en-US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vi </a:t>
            </a:r>
            <a:r>
              <a:rPr lang="en-US" sz="3200" b="1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retningslinjer</a:t>
            </a:r>
            <a:r>
              <a:rPr lang="en-US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7CE3DF2-CA80-4D9E-A4B3-8F97932C5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nb-NO" sz="2800" dirty="0">
                <a:solidFill>
                  <a:srgbClr val="212121"/>
                </a:solidFill>
                <a:latin typeface="Work Sans"/>
              </a:rPr>
              <a:t>Nasjonale faglige retningslinjer er et virkemiddel for å bidra til at helse- og omsorgstjenestene:</a:t>
            </a:r>
          </a:p>
          <a:p>
            <a:pPr marL="0" indent="0" algn="l">
              <a:buNone/>
            </a:pPr>
            <a:endParaRPr lang="nb-NO" sz="2800" dirty="0">
              <a:solidFill>
                <a:srgbClr val="212121"/>
              </a:solidFill>
              <a:latin typeface="Work Sans"/>
            </a:endParaRPr>
          </a:p>
          <a:p>
            <a:pPr marL="0" indent="0" algn="l">
              <a:buNone/>
            </a:pPr>
            <a:r>
              <a:rPr lang="nb-NO" sz="2800" dirty="0">
                <a:solidFill>
                  <a:srgbClr val="212121"/>
                </a:solidFill>
                <a:latin typeface="Work Sans"/>
              </a:rPr>
              <a:t>-har god kvalitet</a:t>
            </a:r>
          </a:p>
          <a:p>
            <a:pPr marL="0" indent="0" algn="l">
              <a:buNone/>
            </a:pPr>
            <a:r>
              <a:rPr lang="nb-NO" sz="2800" dirty="0">
                <a:solidFill>
                  <a:srgbClr val="212121"/>
                </a:solidFill>
                <a:latin typeface="Work Sans"/>
              </a:rPr>
              <a:t>-ikke har uønsket variasjon i tjenestetilbudet</a:t>
            </a:r>
          </a:p>
          <a:p>
            <a:pPr marL="0" indent="0" algn="l">
              <a:buNone/>
            </a:pPr>
            <a:r>
              <a:rPr lang="nb-NO" sz="2800" dirty="0">
                <a:solidFill>
                  <a:srgbClr val="212121"/>
                </a:solidFill>
                <a:latin typeface="Work Sans"/>
              </a:rPr>
              <a:t>-gjør riktige prioriteringer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CFC680-0428-4804-99D8-37E9B17E1C3D}"/>
              </a:ext>
            </a:extLst>
          </p:cNvPr>
          <p:cNvSpPr txBox="1"/>
          <p:nvPr/>
        </p:nvSpPr>
        <p:spPr>
          <a:xfrm>
            <a:off x="10048126" y="6332717"/>
            <a:ext cx="2866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helsebiblioteket.no</a:t>
            </a:r>
          </a:p>
        </p:txBody>
      </p:sp>
    </p:spTree>
    <p:extLst>
      <p:ext uri="{BB962C8B-B14F-4D97-AF65-F5344CB8AC3E}">
        <p14:creationId xmlns:p14="http://schemas.microsoft.com/office/powerpoint/2010/main" val="2864223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26DFC-7C1E-491F-A793-3A0311B41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265" y="2103437"/>
            <a:ext cx="10515600" cy="1325563"/>
          </a:xfrm>
        </p:spPr>
        <p:txBody>
          <a:bodyPr/>
          <a:lstStyle/>
          <a:p>
            <a:pPr algn="ctr"/>
            <a:r>
              <a:rPr lang="nb-NO" b="1" dirty="0"/>
              <a:t>Takk for oppmerksomheten!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7741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B904E06-A53E-42C4-887D-64F660370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Hvorfor bruker vi retningslinjer?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0C78BB-4AB9-43E7-B700-1850087FEF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2095" y="2101106"/>
            <a:ext cx="6169347" cy="322348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61C5DC1-5D10-4EB0-9150-56CCEDEB7C74}"/>
              </a:ext>
            </a:extLst>
          </p:cNvPr>
          <p:cNvSpPr txBox="1"/>
          <p:nvPr/>
        </p:nvSpPr>
        <p:spPr>
          <a:xfrm>
            <a:off x="7344311" y="6242612"/>
            <a:ext cx="4847689" cy="376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Fremtidens</a:t>
            </a:r>
            <a:r>
              <a:rPr lang="en-US" dirty="0"/>
              <a:t> </a:t>
            </a:r>
            <a:r>
              <a:rPr lang="en-US" dirty="0" err="1"/>
              <a:t>kreftkostnader</a:t>
            </a:r>
            <a:r>
              <a:rPr lang="en-US" dirty="0"/>
              <a:t>. Oslo Economics 2019.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3E3B4F-E210-48C4-9643-E767C43E312D}"/>
              </a:ext>
            </a:extLst>
          </p:cNvPr>
          <p:cNvSpPr txBox="1"/>
          <p:nvPr/>
        </p:nvSpPr>
        <p:spPr>
          <a:xfrm>
            <a:off x="7767258" y="2031254"/>
            <a:ext cx="2938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/>
              <a:t>Alvorlig sykdom</a:t>
            </a:r>
            <a:endParaRPr lang="en-US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2FB07E8-ABBE-42E2-9A78-39BC4241643C}"/>
              </a:ext>
            </a:extLst>
          </p:cNvPr>
          <p:cNvSpPr txBox="1"/>
          <p:nvPr/>
        </p:nvSpPr>
        <p:spPr>
          <a:xfrm>
            <a:off x="7767257" y="2850940"/>
            <a:ext cx="2938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/>
              <a:t>Tidlig deteksjon </a:t>
            </a:r>
            <a:endParaRPr lang="en-US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9107BF-CE9A-48D5-8BEC-5D1FD28C5EDC}"/>
              </a:ext>
            </a:extLst>
          </p:cNvPr>
          <p:cNvSpPr txBox="1"/>
          <p:nvPr/>
        </p:nvSpPr>
        <p:spPr>
          <a:xfrm>
            <a:off x="7767257" y="3699527"/>
            <a:ext cx="4315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/>
              <a:t>Med minst mulige ressurser</a:t>
            </a:r>
            <a:endParaRPr lang="en-US" sz="2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0D24DB-D161-4E76-A06F-AFC05A4B2C1B}"/>
              </a:ext>
            </a:extLst>
          </p:cNvPr>
          <p:cNvSpPr txBox="1"/>
          <p:nvPr/>
        </p:nvSpPr>
        <p:spPr>
          <a:xfrm>
            <a:off x="7767257" y="4519213"/>
            <a:ext cx="4027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/>
              <a:t>Øke overlevelse med god livskvalitet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700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B904E06-A53E-42C4-887D-64F660370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nb-NO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Hvordan fungerer det i praksis?</a:t>
            </a:r>
            <a:endParaRPr lang="en-US" sz="32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20A5D9-F192-4003-B0BB-62A34AFF46EA}"/>
              </a:ext>
            </a:extLst>
          </p:cNvPr>
          <p:cNvSpPr txBox="1"/>
          <p:nvPr/>
        </p:nvSpPr>
        <p:spPr>
          <a:xfrm>
            <a:off x="9565241" y="6349429"/>
            <a:ext cx="245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Autier</a:t>
            </a:r>
            <a:r>
              <a:rPr lang="en-US" dirty="0"/>
              <a:t> P. et al, BMJ 2017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9F406A8-08DF-4CF6-97BE-DCD040EBB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730" y="1982914"/>
            <a:ext cx="10454528" cy="346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89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B904E06-A53E-42C4-887D-64F660370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nb-NO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Hvordan fungerer det i praksis?</a:t>
            </a:r>
            <a:endParaRPr lang="en-US" sz="32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FB33DA-6D82-4705-98F0-B60D98727A22}"/>
              </a:ext>
            </a:extLst>
          </p:cNvPr>
          <p:cNvSpPr txBox="1"/>
          <p:nvPr/>
        </p:nvSpPr>
        <p:spPr>
          <a:xfrm>
            <a:off x="243156" y="1767910"/>
            <a:ext cx="2938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/>
              <a:t>Alvorlig sykdom</a:t>
            </a:r>
            <a:endParaRPr lang="en-US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BAABF9-FAC7-466B-A594-3DFB4436FD7C}"/>
              </a:ext>
            </a:extLst>
          </p:cNvPr>
          <p:cNvSpPr txBox="1"/>
          <p:nvPr/>
        </p:nvSpPr>
        <p:spPr>
          <a:xfrm>
            <a:off x="243156" y="2712481"/>
            <a:ext cx="2938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/>
              <a:t>Tidlig deteksjon </a:t>
            </a:r>
            <a:endParaRPr lang="en-US" sz="28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7C15EC-00E7-49D2-AA0E-146483A65F64}"/>
              </a:ext>
            </a:extLst>
          </p:cNvPr>
          <p:cNvSpPr txBox="1"/>
          <p:nvPr/>
        </p:nvSpPr>
        <p:spPr>
          <a:xfrm>
            <a:off x="243156" y="3653685"/>
            <a:ext cx="4756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/>
              <a:t>Med minst mulige ressurser</a:t>
            </a:r>
            <a:endParaRPr lang="en-US" sz="28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16C44B-D649-4F6F-83BA-DC81BA91625B}"/>
              </a:ext>
            </a:extLst>
          </p:cNvPr>
          <p:cNvSpPr txBox="1"/>
          <p:nvPr/>
        </p:nvSpPr>
        <p:spPr>
          <a:xfrm>
            <a:off x="246573" y="4495750"/>
            <a:ext cx="48596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/>
              <a:t>Øke overlevelse med god livskvalitet</a:t>
            </a:r>
            <a:endParaRPr lang="en-US" sz="28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3755B43-8043-4478-B63F-1E4E7F035872}"/>
              </a:ext>
            </a:extLst>
          </p:cNvPr>
          <p:cNvSpPr txBox="1"/>
          <p:nvPr/>
        </p:nvSpPr>
        <p:spPr>
          <a:xfrm>
            <a:off x="5659345" y="1670645"/>
            <a:ext cx="4316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Hva slags? Hvilket stadiet?</a:t>
            </a:r>
            <a:endParaRPr lang="en-US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D2C35CF-5912-4902-9A5F-3BAB71DF4218}"/>
              </a:ext>
            </a:extLst>
          </p:cNvPr>
          <p:cNvSpPr txBox="1"/>
          <p:nvPr/>
        </p:nvSpPr>
        <p:spPr>
          <a:xfrm>
            <a:off x="5659343" y="2572112"/>
            <a:ext cx="4060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Hvor tidlig? For hvem?</a:t>
            </a:r>
            <a:endParaRPr lang="en-US" sz="2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8DADC6-9945-4AA0-B678-6EB7E8EF6D29}"/>
              </a:ext>
            </a:extLst>
          </p:cNvPr>
          <p:cNvSpPr txBox="1"/>
          <p:nvPr/>
        </p:nvSpPr>
        <p:spPr>
          <a:xfrm>
            <a:off x="5659342" y="3434956"/>
            <a:ext cx="6289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Hvilken modalitet? Hvor ofte? Hvilken protokoll? Kontrast?</a:t>
            </a:r>
            <a:endParaRPr lang="en-US" sz="2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C2184E4-DAB2-4119-9E23-592039F05612}"/>
              </a:ext>
            </a:extLst>
          </p:cNvPr>
          <p:cNvSpPr txBox="1"/>
          <p:nvPr/>
        </p:nvSpPr>
        <p:spPr>
          <a:xfrm>
            <a:off x="5659342" y="4559880"/>
            <a:ext cx="6532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For hvem? Vitenskapelig dokumentert? Kost/nytte?</a:t>
            </a:r>
            <a:endParaRPr lang="en-US" sz="2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C02F21E-1C89-4367-926B-49CBF3C898AB}"/>
              </a:ext>
            </a:extLst>
          </p:cNvPr>
          <p:cNvSpPr txBox="1"/>
          <p:nvPr/>
        </p:nvSpPr>
        <p:spPr>
          <a:xfrm>
            <a:off x="246573" y="5821470"/>
            <a:ext cx="51781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/>
              <a:t>Hva skjer etter diagnose og oppfølging?</a:t>
            </a:r>
            <a:endParaRPr lang="en-US" sz="2800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86B55F7-A1FF-4F9B-992A-A847491C4C51}"/>
              </a:ext>
            </a:extLst>
          </p:cNvPr>
          <p:cNvSpPr txBox="1"/>
          <p:nvPr/>
        </p:nvSpPr>
        <p:spPr>
          <a:xfrm>
            <a:off x="5659342" y="5821470"/>
            <a:ext cx="5178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Oppdatering? Eksklusjon? Inklusjon?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308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B904E06-A53E-42C4-887D-64F660370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nb-NO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Sammensatt problem – hvem tar skylden?</a:t>
            </a:r>
            <a:endParaRPr lang="en-US" sz="32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C45E517-CE3A-4047-9432-3190C0807DFE}"/>
              </a:ext>
            </a:extLst>
          </p:cNvPr>
          <p:cNvSpPr txBox="1">
            <a:spLocks/>
          </p:cNvSpPr>
          <p:nvPr/>
        </p:nvSpPr>
        <p:spPr>
          <a:xfrm>
            <a:off x="-924673" y="1587398"/>
            <a:ext cx="4067763" cy="601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3200" b="1" dirty="0"/>
              <a:t>Pasient?</a:t>
            </a:r>
            <a:endParaRPr lang="en-US" sz="32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8A9DEC-7399-4F6C-BF23-16245BAB608B}"/>
              </a:ext>
            </a:extLst>
          </p:cNvPr>
          <p:cNvSpPr txBox="1"/>
          <p:nvPr/>
        </p:nvSpPr>
        <p:spPr>
          <a:xfrm>
            <a:off x="330501" y="2746834"/>
            <a:ext cx="1195199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/>
              <a:t>-styrkede pasientrettigheter – defensiv medisin</a:t>
            </a:r>
          </a:p>
          <a:p>
            <a:r>
              <a:rPr lang="nb-NO" sz="2800" dirty="0"/>
              <a:t>-«opplyste» pasienten - Dr. Google</a:t>
            </a:r>
          </a:p>
          <a:p>
            <a:r>
              <a:rPr lang="nb-NO" sz="2800" dirty="0"/>
              <a:t>-tilgang til helseopplysninger</a:t>
            </a:r>
          </a:p>
          <a:p>
            <a:r>
              <a:rPr lang="nb-NO" sz="2800" dirty="0"/>
              <a:t>-kommersiell tilbud – «helsesjekk» hos de private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3596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B904E06-A53E-42C4-887D-64F660370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nb-NO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Sammensatt problem – hvem tar skylden?</a:t>
            </a:r>
            <a:endParaRPr lang="en-US" sz="32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F4561E3-373D-4463-B1EB-CBA5E90B7673}"/>
              </a:ext>
            </a:extLst>
          </p:cNvPr>
          <p:cNvSpPr txBox="1">
            <a:spLocks/>
          </p:cNvSpPr>
          <p:nvPr/>
        </p:nvSpPr>
        <p:spPr>
          <a:xfrm>
            <a:off x="-924673" y="1587398"/>
            <a:ext cx="4067763" cy="601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3200" b="1" dirty="0"/>
              <a:t>Henviser?</a:t>
            </a:r>
            <a:endParaRPr lang="en-US" sz="32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8E2CB7-E7A9-452A-846F-D53A0BFAD5C1}"/>
              </a:ext>
            </a:extLst>
          </p:cNvPr>
          <p:cNvSpPr txBox="1"/>
          <p:nvPr/>
        </p:nvSpPr>
        <p:spPr>
          <a:xfrm>
            <a:off x="556532" y="2589088"/>
            <a:ext cx="567738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-kvalitet på henvisninger</a:t>
            </a:r>
          </a:p>
          <a:p>
            <a:r>
              <a:rPr lang="nb-NO" sz="2800" dirty="0"/>
              <a:t>-«sjekk for sikkerhets skyld»</a:t>
            </a:r>
            <a:r>
              <a:rPr lang="en-US" sz="2800" dirty="0"/>
              <a:t> -</a:t>
            </a:r>
            <a:r>
              <a:rPr lang="nb-NO" sz="2800" dirty="0"/>
              <a:t> erfaring</a:t>
            </a:r>
          </a:p>
          <a:p>
            <a:r>
              <a:rPr lang="nb-NO" sz="2800" dirty="0"/>
              <a:t>-opportunistisk screening</a:t>
            </a:r>
          </a:p>
          <a:p>
            <a:r>
              <a:rPr lang="nb-NO" sz="2800" dirty="0"/>
              <a:t>-kunnskap </a:t>
            </a:r>
            <a:r>
              <a:rPr lang="nb-NO" sz="2800"/>
              <a:t>om nytte</a:t>
            </a:r>
            <a:endParaRPr lang="nb-NO" sz="2800" dirty="0"/>
          </a:p>
          <a:p>
            <a:r>
              <a:rPr lang="nb-NO" sz="2800" dirty="0"/>
              <a:t>-kjennskap til alle retningslinjer</a:t>
            </a:r>
          </a:p>
        </p:txBody>
      </p:sp>
    </p:spTree>
    <p:extLst>
      <p:ext uri="{BB962C8B-B14F-4D97-AF65-F5344CB8AC3E}">
        <p14:creationId xmlns:p14="http://schemas.microsoft.com/office/powerpoint/2010/main" val="902874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B904E06-A53E-42C4-887D-64F660370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nb-NO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Sammensatt problem – hvem tar skylden?</a:t>
            </a:r>
            <a:endParaRPr lang="en-US" sz="32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F4561E3-373D-4463-B1EB-CBA5E90B7673}"/>
              </a:ext>
            </a:extLst>
          </p:cNvPr>
          <p:cNvSpPr txBox="1">
            <a:spLocks/>
          </p:cNvSpPr>
          <p:nvPr/>
        </p:nvSpPr>
        <p:spPr>
          <a:xfrm>
            <a:off x="-924673" y="1587398"/>
            <a:ext cx="4067763" cy="601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3200" b="1" dirty="0"/>
              <a:t>Henviser?</a:t>
            </a:r>
            <a:endParaRPr lang="en-US" sz="3200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670234-67D4-4980-AF88-F3BD14DBD4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090" y="2221994"/>
            <a:ext cx="6258728" cy="116121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960F3F3-A13B-4E51-94F6-C24BCD657479}"/>
              </a:ext>
            </a:extLst>
          </p:cNvPr>
          <p:cNvSpPr txBox="1"/>
          <p:nvPr/>
        </p:nvSpPr>
        <p:spPr>
          <a:xfrm>
            <a:off x="3349456" y="3801397"/>
            <a:ext cx="5845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Hos pasienten med positiv SN bør lyskene kontrolleres jevnlig, enten ved CT eller UL</a:t>
            </a:r>
            <a:endParaRPr lang="en-US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20E7EE4-185A-4406-9014-EC87089AA0E9}"/>
              </a:ext>
            </a:extLst>
          </p:cNvPr>
          <p:cNvSpPr txBox="1"/>
          <p:nvPr/>
        </p:nvSpPr>
        <p:spPr>
          <a:xfrm>
            <a:off x="9941883" y="6332142"/>
            <a:ext cx="2250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helsedirektoratet.no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74FF931-83EE-4753-AE7E-E939861E1BD7}"/>
              </a:ext>
            </a:extLst>
          </p:cNvPr>
          <p:cNvSpPr txBox="1"/>
          <p:nvPr/>
        </p:nvSpPr>
        <p:spPr>
          <a:xfrm>
            <a:off x="5058561" y="5077109"/>
            <a:ext cx="2074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/>
              <a:t>CT eller UL?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1414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B904E06-A53E-42C4-887D-64F660370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nb-NO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Sammensatt problem – hvem tar skylden?</a:t>
            </a:r>
            <a:endParaRPr lang="en-US" sz="32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F4561E3-373D-4463-B1EB-CBA5E90B7673}"/>
              </a:ext>
            </a:extLst>
          </p:cNvPr>
          <p:cNvSpPr txBox="1">
            <a:spLocks/>
          </p:cNvSpPr>
          <p:nvPr/>
        </p:nvSpPr>
        <p:spPr>
          <a:xfrm>
            <a:off x="-924673" y="1587398"/>
            <a:ext cx="4067763" cy="601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3200" b="1" dirty="0"/>
              <a:t>Henviser?</a:t>
            </a:r>
            <a:endParaRPr lang="en-US" sz="3200" b="1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97ABA8C-321F-4A21-912C-EF92A27FE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145" y="2188816"/>
            <a:ext cx="7365580" cy="164465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F086B53-5B18-46F3-9D86-33971074E2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1078"/>
          <a:stretch/>
        </p:blipFill>
        <p:spPr>
          <a:xfrm>
            <a:off x="4113109" y="1696615"/>
            <a:ext cx="3965780" cy="4874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610E45B-D3D0-4562-B76E-EFCB6D5964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4688" y="4669185"/>
            <a:ext cx="9299956" cy="1161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A100B08-DE50-4227-B20D-214DD8AFFF72}"/>
              </a:ext>
            </a:extLst>
          </p:cNvPr>
          <p:cNvSpPr txBox="1"/>
          <p:nvPr/>
        </p:nvSpPr>
        <p:spPr>
          <a:xfrm>
            <a:off x="1595941" y="4000514"/>
            <a:ext cx="8740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Spesifisitet med UL lever  - 88%, PPV 45% - kompensert med CT/MR  </a:t>
            </a:r>
            <a:endParaRPr lang="en-US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186045-6538-498B-B589-9F7E05D74CAA}"/>
              </a:ext>
            </a:extLst>
          </p:cNvPr>
          <p:cNvSpPr txBox="1"/>
          <p:nvPr/>
        </p:nvSpPr>
        <p:spPr>
          <a:xfrm>
            <a:off x="9123953" y="6167189"/>
            <a:ext cx="317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helsedirektoratet.no</a:t>
            </a:r>
          </a:p>
          <a:p>
            <a:r>
              <a:rPr lang="en-US" dirty="0"/>
              <a:t>Choudhary M et al, JAMA 2016</a:t>
            </a:r>
          </a:p>
        </p:txBody>
      </p:sp>
    </p:spTree>
    <p:extLst>
      <p:ext uri="{BB962C8B-B14F-4D97-AF65-F5344CB8AC3E}">
        <p14:creationId xmlns:p14="http://schemas.microsoft.com/office/powerpoint/2010/main" val="180253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DE7A4688A0ED84387D9CF4D6E4B30C1" ma:contentTypeVersion="8" ma:contentTypeDescription="Opprett et nytt dokument." ma:contentTypeScope="" ma:versionID="4a958308d1f4c69a19e9fc7ee355ef3d">
  <xsd:schema xmlns:xsd="http://www.w3.org/2001/XMLSchema" xmlns:xs="http://www.w3.org/2001/XMLSchema" xmlns:p="http://schemas.microsoft.com/office/2006/metadata/properties" xmlns:ns2="100d5558-8b0e-4a59-afda-4939471d6015" xmlns:ns3="99cddc23-78e1-43c6-a762-26510c364559" targetNamespace="http://schemas.microsoft.com/office/2006/metadata/properties" ma:root="true" ma:fieldsID="2d8446539826ebd03d1a1e149cd8f724" ns2:_="" ns3:_="">
    <xsd:import namespace="100d5558-8b0e-4a59-afda-4939471d6015"/>
    <xsd:import namespace="99cddc23-78e1-43c6-a762-26510c3645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0d5558-8b0e-4a59-afda-4939471d60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cddc23-78e1-43c6-a762-26510c36455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E71582-36A8-4F38-8DCE-97B18CE2588B}"/>
</file>

<file path=customXml/itemProps2.xml><?xml version="1.0" encoding="utf-8"?>
<ds:datastoreItem xmlns:ds="http://schemas.openxmlformats.org/officeDocument/2006/customXml" ds:itemID="{05142E6B-2901-4500-AD12-9EA0287635A7}"/>
</file>

<file path=customXml/itemProps3.xml><?xml version="1.0" encoding="utf-8"?>
<ds:datastoreItem xmlns:ds="http://schemas.openxmlformats.org/officeDocument/2006/customXml" ds:itemID="{3F139511-1A5F-40E5-8C8A-0128E2D29249}"/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759</Words>
  <Application>Microsoft Office PowerPoint</Application>
  <PresentationFormat>Widescreen</PresentationFormat>
  <Paragraphs>132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Whitney SSm A</vt:lpstr>
      <vt:lpstr>Work Sans</vt:lpstr>
      <vt:lpstr>Office Theme</vt:lpstr>
      <vt:lpstr>Nasjonale retningslinjer som driver for flere radiologiske undersøkelser </vt:lpstr>
      <vt:lpstr>Hvorfor bruker vi retningslinjer?</vt:lpstr>
      <vt:lpstr>Hvorfor bruker vi retningslinjer?</vt:lpstr>
      <vt:lpstr>Hvordan fungerer det i praksis?</vt:lpstr>
      <vt:lpstr>Hvordan fungerer det i praksis?</vt:lpstr>
      <vt:lpstr>Sammensatt problem – hvem tar skylden?</vt:lpstr>
      <vt:lpstr>Sammensatt problem – hvem tar skylden?</vt:lpstr>
      <vt:lpstr>Sammensatt problem – hvem tar skylden?</vt:lpstr>
      <vt:lpstr>Sammensatt problem – hvem tar skylden?</vt:lpstr>
      <vt:lpstr>Sammensatt problem – hvem tar skylden?</vt:lpstr>
      <vt:lpstr>Sammensatt problem – hvem tar skylden?</vt:lpstr>
      <vt:lpstr>Sammensatt problem – hvem tar skylden?</vt:lpstr>
      <vt:lpstr>Sammensatt problem – hvem tar skylden?</vt:lpstr>
      <vt:lpstr>Skal vi slutte å ta bilder?</vt:lpstr>
      <vt:lpstr>Hvordan skal vi løse problemet?</vt:lpstr>
      <vt:lpstr>Hvordan skal vi løse problemet?</vt:lpstr>
      <vt:lpstr>Hvordan skal vi løse problemet?</vt:lpstr>
      <vt:lpstr>Hvordan skal vi løse problemet?</vt:lpstr>
      <vt:lpstr>Konklusjon</vt:lpstr>
      <vt:lpstr>Takk for oppmerksomheten!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Nasjonale retningslinjer som driver for flere radiologiske undersøkelser </dc:title>
  <dc:creator>Viktoria Pozdniakova</dc:creator>
  <cp:lastModifiedBy>Viktoria Pozdniakova</cp:lastModifiedBy>
  <cp:revision>4</cp:revision>
  <dcterms:created xsi:type="dcterms:W3CDTF">2021-04-18T11:20:07Z</dcterms:created>
  <dcterms:modified xsi:type="dcterms:W3CDTF">2021-04-19T22:06:39Z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0x0101003DE7A4688A0ED84387D9CF4D6E4B30C1</vt:lpwstr>
  </property>
</Properties>
</file>