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2" r:id="rId3"/>
    <p:sldId id="258" r:id="rId4"/>
    <p:sldId id="259" r:id="rId5"/>
    <p:sldId id="260" r:id="rId6"/>
    <p:sldId id="261" r:id="rId7"/>
    <p:sldId id="265" r:id="rId8"/>
    <p:sldId id="274" r:id="rId9"/>
    <p:sldId id="266" r:id="rId10"/>
    <p:sldId id="275" r:id="rId11"/>
    <p:sldId id="277" r:id="rId12"/>
    <p:sldId id="278" r:id="rId13"/>
    <p:sldId id="279" r:id="rId14"/>
    <p:sldId id="280" r:id="rId15"/>
    <p:sldId id="281" r:id="rId16"/>
    <p:sldId id="267" r:id="rId17"/>
    <p:sldId id="276" r:id="rId18"/>
    <p:sldId id="268" r:id="rId19"/>
    <p:sldId id="264" r:id="rId20"/>
    <p:sldId id="269" r:id="rId21"/>
    <p:sldId id="270" r:id="rId22"/>
    <p:sldId id="272" r:id="rId23"/>
    <p:sldId id="273" r:id="rId24"/>
    <p:sldId id="285" r:id="rId25"/>
    <p:sldId id="282" r:id="rId26"/>
    <p:sldId id="283" r:id="rId27"/>
    <p:sldId id="284" r:id="rId28"/>
  </p:sldIdLst>
  <p:sldSz cx="12188825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hman Qazi" initials="RQ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>
        <p:scale>
          <a:sx n="90" d="100"/>
          <a:sy n="90" d="100"/>
        </p:scale>
        <p:origin x="-126" y="-84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en-US" smtClean="0"/>
              <a:pPr rtl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en-US" smtClean="0"/>
              <a:pPr rt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/>
              <a:t>Klikk for å redigere undertittelstil i malen</a:t>
            </a:r>
            <a:endParaRPr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5" name="Bild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ktangel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ktangel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Legge til en 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6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 rtlCol="0"/>
          <a:lstStyle/>
          <a:p>
            <a:pPr rtl="0"/>
            <a:r>
              <a:rPr lang="nb-NO"/>
              <a:t>Legge til en bunntekst</a:t>
            </a:r>
          </a:p>
        </p:txBody>
      </p:sp>
      <p:sp>
        <p:nvSpPr>
          <p:cNvPr id="7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 rtlCol="0"/>
          <a:lstStyle/>
          <a:p>
            <a:pPr rtl="0"/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bilde 2" descr="En tom plassholder for bilde. Klikk plassholderen, og velg bildet du ønsker å legge til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Klikk på ikonet for å legge til et bilde</a:t>
            </a:r>
            <a:endParaRPr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01.05.2017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/>
              <a:t>Klikk for å redigere tittelstil i malen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01.05.2017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Legge til en bunntekst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/>
          </a:p>
        </p:txBody>
      </p:sp>
      <p:pic>
        <p:nvPicPr>
          <p:cNvPr id="46" name="Bild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nb-NO" dirty="0"/>
              <a:t>Legemidler ved behandling av hjertesykdommer hos eldre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dirty="0"/>
              <a:t>Rehman Qazi</a:t>
            </a:r>
          </a:p>
          <a:p>
            <a:pPr rtl="0"/>
            <a:r>
              <a:rPr lang="nb-NO" dirty="0"/>
              <a:t>Konstituert overlege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4BC000C4-4489-4DB6-921F-0EB219196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4887161"/>
            <a:ext cx="3122712" cy="17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8FC7DCF-2295-44D0-9B43-E4A771A8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Kolestrolsenkende</a:t>
            </a:r>
            <a:r>
              <a:rPr lang="nb-NO" dirty="0"/>
              <a:t> behandling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683206F-6237-499A-9FB6-4462084EC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797534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Eldrebølgen er her. &gt; 80 % av pasienter eldre enn 65 år dør av koronarsykdom.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Redusere risikoen hos pasienter &gt; 65 år er viktig da 2/3 av dem har enten klinisk eller subklinisk koronarsykdom.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Ca</a:t>
            </a:r>
            <a:r>
              <a:rPr lang="nb-NO" dirty="0"/>
              <a:t> 25 % men og 42 % kvinner &gt; 65 år har </a:t>
            </a:r>
            <a:r>
              <a:rPr lang="nb-NO" dirty="0" err="1"/>
              <a:t>triglycerider</a:t>
            </a:r>
            <a:r>
              <a:rPr lang="nb-NO" dirty="0"/>
              <a:t> &gt; 6mmol/L.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Studier viser at pasienter &gt; 65 år er en høy risiko gruppe. Reduksjon av CV risiko og mortalitet ved </a:t>
            </a:r>
            <a:r>
              <a:rPr lang="nb-NO" dirty="0" err="1"/>
              <a:t>kolestrolsenkende</a:t>
            </a:r>
            <a:r>
              <a:rPr lang="nb-NO" dirty="0"/>
              <a:t> behandling.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MEN!!! Det er lite evidens for reduksjon i CV risiko og mortalitet ved behandling av pasienter &gt; 80 år.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15974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DEDE2FE-AB53-478F-90D2-0BED79C6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Arytmier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9E9E1D44-2E74-4A78-AEE2-9ECE1CEE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1556792"/>
            <a:ext cx="9472824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7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157364C-58DA-48CD-B7BA-DD3A934AA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332656"/>
            <a:ext cx="9847548" cy="5839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Økt forekomst av takyarytmier</a:t>
            </a:r>
          </a:p>
          <a:p>
            <a:pPr marL="0" indent="0">
              <a:buNone/>
            </a:pPr>
            <a:r>
              <a:rPr lang="nb-NO" dirty="0"/>
              <a:t>   - 10% over 60 år (ofte </a:t>
            </a:r>
            <a:r>
              <a:rPr lang="nb-NO" dirty="0" err="1"/>
              <a:t>asymptomatisk</a:t>
            </a:r>
            <a:r>
              <a:rPr lang="nb-NO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Paroksysmal supraventrikulære </a:t>
            </a:r>
            <a:r>
              <a:rPr lang="nb-NO" dirty="0" err="1"/>
              <a:t>takykardier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  - 13-50 % av klinisk friske eldre personer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Ventrikulære ekstra systoler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Ventrikulære (korte) arytmier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9C425458-0F62-43E3-9D95-BD5010424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01" y="3717032"/>
            <a:ext cx="713063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119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078A972E-AC0A-47ED-8D9E-7F1FA2FDD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692696"/>
            <a:ext cx="9847548" cy="5479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Økt forekomst av </a:t>
            </a:r>
            <a:r>
              <a:rPr lang="nb-NO" dirty="0" err="1"/>
              <a:t>bradyarytmier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  - Økt mengde fibrøst vev(fett?) og redusert antall pacemakerceller i sinusknuten. </a:t>
            </a:r>
          </a:p>
          <a:p>
            <a:pPr marL="0" indent="0">
              <a:buNone/>
            </a:pPr>
            <a:r>
              <a:rPr lang="nb-NO" dirty="0"/>
              <a:t>        </a:t>
            </a:r>
            <a:r>
              <a:rPr lang="nb-NO" dirty="0">
                <a:sym typeface="Wingdings" panose="05000000000000000000" pitchFamily="2" charset="2"/>
              </a:rPr>
              <a:t> Sinusbradykardi</a:t>
            </a: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         Syk sinusknute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Degenerative forandringer kan affisere AV-knuten og deler av </a:t>
            </a:r>
            <a:r>
              <a:rPr lang="nb-NO" dirty="0" err="1">
                <a:sym typeface="Wingdings" panose="05000000000000000000" pitchFamily="2" charset="2"/>
              </a:rPr>
              <a:t>ledningssytemet</a:t>
            </a:r>
            <a:r>
              <a:rPr lang="nb-NO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         Økt PQ-tid</a:t>
            </a: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         AV-blokk</a:t>
            </a:r>
          </a:p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         Grenblokk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1C9C78A8-EADD-4528-8F04-844DFE44A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4509120"/>
            <a:ext cx="6264696" cy="125159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1B1DC4E4-1128-4FC9-BEA4-8BB6FE91E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2060848"/>
            <a:ext cx="6120680" cy="12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41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480CF68-67F9-429F-94BA-8B9A3998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Frekvenskontroll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E77F3F8-11CA-4AF6-B618-11FDE43C1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9847548" cy="45720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Betablokkere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Verapamil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Digoxin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  - Lavt serumspeil. (0,6-1,3 </a:t>
            </a:r>
            <a:r>
              <a:rPr lang="nb-NO" dirty="0" err="1"/>
              <a:t>nmol</a:t>
            </a:r>
            <a:r>
              <a:rPr lang="nb-NO" dirty="0"/>
              <a:t>/L). </a:t>
            </a:r>
            <a:r>
              <a:rPr lang="nb-NO" dirty="0">
                <a:solidFill>
                  <a:srgbClr val="FF0000"/>
                </a:solidFill>
              </a:rPr>
              <a:t>OBS!! Intoksikasjonssymptomer kan forekomme!!!</a:t>
            </a:r>
          </a:p>
          <a:p>
            <a:pPr marL="0" indent="0">
              <a:buNone/>
            </a:pPr>
            <a:r>
              <a:rPr lang="nb-NO" dirty="0"/>
              <a:t>   - Symptomfrihet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Behandlingsmål i hvile</a:t>
            </a:r>
          </a:p>
          <a:p>
            <a:pPr marL="0" indent="0">
              <a:buNone/>
            </a:pPr>
            <a:r>
              <a:rPr lang="nb-NO" dirty="0"/>
              <a:t>   - &lt; 110/min eller 60-100 ved hjertesvikt</a:t>
            </a:r>
          </a:p>
          <a:p>
            <a:pPr marL="0" indent="0">
              <a:buNone/>
            </a:pPr>
            <a:r>
              <a:rPr lang="nb-NO" dirty="0"/>
              <a:t>   - Symptomfrihet</a:t>
            </a:r>
          </a:p>
        </p:txBody>
      </p:sp>
    </p:spTree>
    <p:extLst>
      <p:ext uri="{BB962C8B-B14F-4D97-AF65-F5344CB8AC3E}">
        <p14:creationId xmlns:p14="http://schemas.microsoft.com/office/powerpoint/2010/main" val="41817438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2B61F3A-5B77-41F4-9F86-1D053C07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Rytmekontroll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3478BAC-1C41-4344-9553-8500A7826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9847548" cy="45720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Amiodarone</a:t>
            </a:r>
            <a:r>
              <a:rPr lang="nb-NO" dirty="0"/>
              <a:t> (Cordarone)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Fleicainide</a:t>
            </a:r>
            <a:r>
              <a:rPr lang="nb-NO" dirty="0"/>
              <a:t> (</a:t>
            </a:r>
            <a:r>
              <a:rPr lang="nb-NO" dirty="0" err="1"/>
              <a:t>Tambocor</a:t>
            </a:r>
            <a:r>
              <a:rPr lang="nb-NO" dirty="0"/>
              <a:t>)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Elektrokonvertering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Ablasjon (ingen absolutt aldersgrense men i praksis ca. rundt 70 år)</a:t>
            </a:r>
          </a:p>
          <a:p>
            <a:pPr marL="0" indent="0">
              <a:buNone/>
            </a:pPr>
            <a:r>
              <a:rPr lang="nb-NO" dirty="0"/>
              <a:t>   -Ved alvorlige symptomer kan HIS ablasjon + PM vurderes.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None/>
            </a:pPr>
            <a:r>
              <a:rPr lang="nb-NO" dirty="0"/>
              <a:t>NB!! Hovedsakelig symptomatisk indikasjon. Viktig å vite at man ofte ikke å oppnår sinusrytme hos de eldste pasientene.</a:t>
            </a:r>
          </a:p>
        </p:txBody>
      </p:sp>
    </p:spTree>
    <p:extLst>
      <p:ext uri="{BB962C8B-B14F-4D97-AF65-F5344CB8AC3E}">
        <p14:creationId xmlns:p14="http://schemas.microsoft.com/office/powerpoint/2010/main" val="224086205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07A83AF-ABDB-4024-A8B7-D8ED4E31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Antikoagulasjon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D104E74-6CD6-47A8-93EB-BB04445EE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9631524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Sterk anbefaling om antikoagulasjon til mange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Oppmerksom på blødningsfare</a:t>
            </a:r>
          </a:p>
          <a:p>
            <a:pPr marL="0" indent="0">
              <a:buNone/>
            </a:pPr>
            <a:r>
              <a:rPr lang="nb-NO" dirty="0"/>
              <a:t>   - MEN ikke la blødningsfare frata pasienten retten til å bli beskyttet mot hjerneslag</a:t>
            </a:r>
          </a:p>
          <a:p>
            <a:pPr marL="0" indent="0">
              <a:buNone/>
            </a:pPr>
            <a:r>
              <a:rPr lang="nb-NO" dirty="0"/>
              <a:t>   -Redusere blødningsrisiko / intensivert oppfølging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ELIQUIS, XARELTO, PRADAXA, LIXIANA, MAREVAN</a:t>
            </a:r>
          </a:p>
        </p:txBody>
      </p:sp>
    </p:spTree>
    <p:extLst>
      <p:ext uri="{BB962C8B-B14F-4D97-AF65-F5344CB8AC3E}">
        <p14:creationId xmlns:p14="http://schemas.microsoft.com/office/powerpoint/2010/main" val="207637132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B312EE49-707F-433C-9E92-D077C7B5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4" y="980728"/>
            <a:ext cx="7566223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4203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40CD8CB-5FD5-4333-B406-A8255F1B4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548680"/>
            <a:ext cx="9775540" cy="56235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b="1" u="sng" dirty="0"/>
              <a:t>Atrieflimmer/flutter</a:t>
            </a:r>
          </a:p>
          <a:p>
            <a:pPr marL="0" indent="0">
              <a:buNone/>
            </a:pPr>
            <a:r>
              <a:rPr lang="nb-NO" dirty="0" err="1"/>
              <a:t>Eliquis</a:t>
            </a:r>
            <a:r>
              <a:rPr lang="nb-NO" dirty="0"/>
              <a:t> (5 mg x 2): Velges ofte hos eldre (noe eldre populasjon i studien). Redusert dosering (2,5 mg x 2): GFR 15-29 ml/min eller Alder &gt;80, vekt &lt;60, </a:t>
            </a:r>
            <a:r>
              <a:rPr lang="nb-NO" dirty="0" err="1"/>
              <a:t>serumkreatinin</a:t>
            </a:r>
            <a:r>
              <a:rPr lang="nb-NO" dirty="0"/>
              <a:t> &gt; 133 </a:t>
            </a:r>
            <a:r>
              <a:rPr lang="nb-NO" dirty="0" err="1"/>
              <a:t>umol</a:t>
            </a:r>
            <a:r>
              <a:rPr lang="nb-NO" dirty="0"/>
              <a:t>/liter.  </a:t>
            </a:r>
            <a:r>
              <a:rPr lang="nb-NO" u="sng" dirty="0"/>
              <a:t>Doseres x 2 (</a:t>
            </a:r>
            <a:r>
              <a:rPr lang="nb-NO" u="sng" dirty="0" err="1"/>
              <a:t>Compliance</a:t>
            </a:r>
            <a:r>
              <a:rPr lang="nb-NO" u="sng" dirty="0"/>
              <a:t>)</a:t>
            </a:r>
          </a:p>
          <a:p>
            <a:pPr marL="0" indent="0">
              <a:buNone/>
            </a:pPr>
            <a:r>
              <a:rPr lang="nb-NO" dirty="0" err="1"/>
              <a:t>Xarelto</a:t>
            </a:r>
            <a:r>
              <a:rPr lang="nb-NO" dirty="0"/>
              <a:t>: Anbefales ikke ved </a:t>
            </a:r>
            <a:r>
              <a:rPr lang="nb-NO" dirty="0" err="1"/>
              <a:t>kreatinin</a:t>
            </a:r>
            <a:r>
              <a:rPr lang="nb-NO" dirty="0"/>
              <a:t> </a:t>
            </a:r>
            <a:r>
              <a:rPr lang="nb-NO" dirty="0" err="1"/>
              <a:t>clearance</a:t>
            </a:r>
            <a:r>
              <a:rPr lang="nb-NO" dirty="0"/>
              <a:t> &lt; 15 ml/min. </a:t>
            </a:r>
            <a:r>
              <a:rPr lang="nb-NO" dirty="0" err="1"/>
              <a:t>Kreatinin</a:t>
            </a:r>
            <a:r>
              <a:rPr lang="nb-NO" dirty="0"/>
              <a:t> </a:t>
            </a:r>
            <a:r>
              <a:rPr lang="nb-NO" dirty="0" err="1"/>
              <a:t>clearance</a:t>
            </a:r>
            <a:r>
              <a:rPr lang="nb-NO" dirty="0"/>
              <a:t> 30-49 ml/min eller 15-29 ml/min anbefales 15 mg x 1. </a:t>
            </a:r>
            <a:r>
              <a:rPr lang="nb-NO" u="sng" dirty="0"/>
              <a:t>Doseres x 1</a:t>
            </a:r>
          </a:p>
          <a:p>
            <a:pPr marL="0" indent="0">
              <a:buNone/>
            </a:pPr>
            <a:r>
              <a:rPr lang="nb-NO" u="sng" dirty="0" err="1"/>
              <a:t>Pradaxa</a:t>
            </a:r>
            <a:r>
              <a:rPr lang="nb-NO" u="sng" dirty="0"/>
              <a:t>: </a:t>
            </a:r>
            <a:r>
              <a:rPr lang="nb-NO" dirty="0"/>
              <a:t>Redusert dosering (110 mg x 2): alder &gt; 80. GFR 30-50 ml/min i alderen 75-80 år. </a:t>
            </a:r>
            <a:r>
              <a:rPr lang="nb-NO" u="sng" dirty="0"/>
              <a:t>Antidot (</a:t>
            </a:r>
            <a:r>
              <a:rPr lang="nb-NO" u="sng" dirty="0" err="1"/>
              <a:t>Praxbind</a:t>
            </a:r>
            <a:r>
              <a:rPr lang="nb-NO" u="sng" dirty="0"/>
              <a:t>).</a:t>
            </a:r>
          </a:p>
          <a:p>
            <a:pPr marL="0" indent="0">
              <a:buNone/>
            </a:pPr>
            <a:r>
              <a:rPr lang="nb-NO" dirty="0" err="1"/>
              <a:t>Lixiana</a:t>
            </a:r>
            <a:r>
              <a:rPr lang="nb-NO" dirty="0"/>
              <a:t>: </a:t>
            </a:r>
            <a:r>
              <a:rPr lang="nb-NO" dirty="0" err="1"/>
              <a:t>Kreatinin</a:t>
            </a:r>
            <a:r>
              <a:rPr lang="nb-NO" dirty="0"/>
              <a:t> </a:t>
            </a:r>
            <a:r>
              <a:rPr lang="nb-NO" dirty="0" err="1"/>
              <a:t>clearance</a:t>
            </a:r>
            <a:r>
              <a:rPr lang="nb-NO" dirty="0"/>
              <a:t> &gt;50-80 ml/min-&gt; 60 mg x 1. </a:t>
            </a:r>
            <a:r>
              <a:rPr lang="nb-NO" dirty="0" err="1"/>
              <a:t>Kreatinin</a:t>
            </a:r>
            <a:r>
              <a:rPr lang="nb-NO" dirty="0"/>
              <a:t> </a:t>
            </a:r>
            <a:r>
              <a:rPr lang="nb-NO" dirty="0" err="1"/>
              <a:t>clearance</a:t>
            </a:r>
            <a:r>
              <a:rPr lang="nb-NO" dirty="0"/>
              <a:t> 15-50-&gt; 30 mg x 1. Kroppsvekt &lt; 60 kg-&gt; 30 mg x 1 </a:t>
            </a:r>
            <a:r>
              <a:rPr lang="nb-NO" u="sng" dirty="0"/>
              <a:t>Doseres x 1</a:t>
            </a:r>
          </a:p>
          <a:p>
            <a:pPr marL="0" indent="0">
              <a:buNone/>
            </a:pPr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366420043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C43EE84-C697-478B-A842-903AA03F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Statens legemiddelverk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453F1FEB-1E7F-4E88-A93A-64D0BBD1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24" y="1443685"/>
            <a:ext cx="9684011" cy="46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53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A3BE538-2879-47F2-AA78-BA7BCAD8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hjertet blir 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A2A9149-90B4-4B9A-AD5D-11B9982A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Strukturelle endringer</a:t>
            </a:r>
          </a:p>
          <a:p>
            <a:r>
              <a:rPr lang="nb-NO" dirty="0"/>
              <a:t>Funksjonelle endringer</a:t>
            </a:r>
          </a:p>
          <a:p>
            <a:r>
              <a:rPr lang="nb-NO" dirty="0"/>
              <a:t>Hjertesykdommer</a:t>
            </a:r>
          </a:p>
          <a:p>
            <a:r>
              <a:rPr lang="nb-NO" dirty="0"/>
              <a:t>Andre organer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974BF48F-C08E-4849-868A-F0B718BFF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42" y="0"/>
            <a:ext cx="4568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27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02AC4AE-950E-4C73-87CA-2703287E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Hypertensjonsbehandling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D9BA0825-DA71-4572-B376-E5E98083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1" y="1340768"/>
            <a:ext cx="1015312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9731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D0A9C76-8DA1-4F19-9C79-7F342B75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sier europeiske retningslinjer 2018?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592A22A-21A3-4281-98FD-37B93C726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977554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Pasienter &gt; 65 år, inkludert pasienter &gt; 80 år bør tilbys HT behandling hvis </a:t>
            </a:r>
            <a:r>
              <a:rPr lang="nb-NO" dirty="0" err="1"/>
              <a:t>sytolisk</a:t>
            </a:r>
            <a:r>
              <a:rPr lang="nb-NO" dirty="0"/>
              <a:t> BT er &gt; 160 </a:t>
            </a:r>
            <a:r>
              <a:rPr lang="nb-NO" dirty="0" err="1"/>
              <a:t>mmHg</a:t>
            </a:r>
            <a:r>
              <a:rPr lang="nb-NO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Pasienter &gt; 65 år men &lt; 80 år bør tilbys HT behandling også ved grad I hypertensjon (140-159 </a:t>
            </a:r>
            <a:r>
              <a:rPr lang="nb-NO" dirty="0" err="1"/>
              <a:t>mmHg</a:t>
            </a:r>
            <a:r>
              <a:rPr lang="nb-NO" dirty="0"/>
              <a:t>). (SPRINT studien)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BT behandling bør ikke seponeres kun basert på alder(HYVET studien). Seponering av behandling øker den kardiovaskulære risikoen.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u="sng" dirty="0"/>
              <a:t>Studier inkluderer kun oppegående pasienter. Skrøpelige sykehjemspasienter er ikke inkludert.   </a:t>
            </a:r>
          </a:p>
        </p:txBody>
      </p:sp>
    </p:spTree>
    <p:extLst>
      <p:ext uri="{BB962C8B-B14F-4D97-AF65-F5344CB8AC3E}">
        <p14:creationId xmlns:p14="http://schemas.microsoft.com/office/powerpoint/2010/main" val="36278452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F8EDB63-76C2-4C8F-8A16-CC2F523A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Antihypertensive medikamenter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E484BC2F-6582-46BD-8B84-771F22060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9847548" cy="51411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ACE-hemmer eller ARB (vurdere betablokker ved koronarsykdom) + CCB eller vanndrivende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ACE-hemmer eller ARB+ CCB+ vanndrivende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Ved resistent hypertensjon vurdere </a:t>
            </a:r>
            <a:r>
              <a:rPr lang="nb-NO" dirty="0" err="1"/>
              <a:t>Spirix</a:t>
            </a:r>
            <a:r>
              <a:rPr lang="nb-NO" dirty="0"/>
              <a:t> </a:t>
            </a:r>
            <a:r>
              <a:rPr lang="nb-NO" dirty="0" err="1"/>
              <a:t>evt</a:t>
            </a:r>
            <a:r>
              <a:rPr lang="nb-NO" dirty="0"/>
              <a:t> alfa blokker eller betablokker. (Vurdere henvisning til spesialist)</a:t>
            </a:r>
          </a:p>
          <a:p>
            <a:pPr marL="0" indent="0">
              <a:buNone/>
            </a:pPr>
            <a:r>
              <a:rPr lang="nb-NO" dirty="0"/>
              <a:t>HT prevalens øker med alder ( </a:t>
            </a:r>
            <a:r>
              <a:rPr lang="nb-NO" dirty="0" err="1"/>
              <a:t>ca</a:t>
            </a:r>
            <a:r>
              <a:rPr lang="nb-NO" dirty="0"/>
              <a:t> 60% ved alder &gt;60 og </a:t>
            </a:r>
            <a:r>
              <a:rPr lang="nb-NO" dirty="0" err="1"/>
              <a:t>ca</a:t>
            </a:r>
            <a:r>
              <a:rPr lang="nb-NO" dirty="0"/>
              <a:t> 75% ved alder &gt;75). Studier viser redusert CV risiko og død av alle årsaker også hos eldre &gt; 80 år. Nyere studier viser også effekt på redusert CV risiko og mortalitet hos pasienter &gt; 85 år. </a:t>
            </a:r>
          </a:p>
          <a:p>
            <a:pPr marL="0" indent="0">
              <a:buNone/>
            </a:pPr>
            <a:r>
              <a:rPr lang="nb-NO" dirty="0"/>
              <a:t>NB velg monoterapi hos de eldste! Ved kombinasjonsbehandling velg lavest  mulig dose. NB! aldri vanndrivende eller alfablokker som første valg (</a:t>
            </a:r>
            <a:r>
              <a:rPr lang="nb-NO" dirty="0" err="1"/>
              <a:t>ortostatisme</a:t>
            </a:r>
            <a:r>
              <a:rPr lang="nb-NO" dirty="0"/>
              <a:t>, fall).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886F2D56-A944-4316-BC07-A3CBF7F68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421" y="1582688"/>
            <a:ext cx="1984623" cy="8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7945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7F435BB-EE3E-4DC6-9211-DBB4EE0D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3" y="50800"/>
            <a:ext cx="9472824" cy="1239837"/>
          </a:xfrm>
        </p:spPr>
        <p:txBody>
          <a:bodyPr/>
          <a:lstStyle/>
          <a:p>
            <a:pPr algn="ctr"/>
            <a:r>
              <a:rPr lang="nb-NO" dirty="0"/>
              <a:t>Hjertesvikt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E9599C9-4196-4E4C-B058-3F1611ED4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727200"/>
            <a:ext cx="9847548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Vanlig tilstand hos eldre som fører til mange liggedøgn på sykehus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Diagnostikk: </a:t>
            </a:r>
            <a:r>
              <a:rPr lang="nb-NO" u="sng" dirty="0"/>
              <a:t>1. EKG</a:t>
            </a:r>
            <a:r>
              <a:rPr lang="nb-NO" dirty="0"/>
              <a:t>, </a:t>
            </a:r>
            <a:r>
              <a:rPr lang="nb-NO" u="sng" dirty="0"/>
              <a:t>2. </a:t>
            </a:r>
            <a:r>
              <a:rPr lang="nb-NO" u="sng" dirty="0" err="1"/>
              <a:t>Rtg</a:t>
            </a:r>
            <a:r>
              <a:rPr lang="nb-NO" u="sng" dirty="0"/>
              <a:t> </a:t>
            </a:r>
            <a:r>
              <a:rPr lang="nb-NO" u="sng" dirty="0" err="1"/>
              <a:t>thorax</a:t>
            </a:r>
            <a:r>
              <a:rPr lang="nb-NO" dirty="0"/>
              <a:t>, </a:t>
            </a:r>
            <a:r>
              <a:rPr lang="nb-NO" u="sng" dirty="0"/>
              <a:t>3. Ekkokardiografi </a:t>
            </a:r>
            <a:r>
              <a:rPr lang="nb-NO" dirty="0">
                <a:solidFill>
                  <a:srgbClr val="FF0000"/>
                </a:solidFill>
              </a:rPr>
              <a:t>(obligat undersøkelse) </a:t>
            </a:r>
            <a:r>
              <a:rPr lang="nb-NO" dirty="0"/>
              <a:t>diastolisk svikt er vanlig hos eldre, 4. Hjertesvikt er en </a:t>
            </a:r>
            <a:r>
              <a:rPr lang="nb-NO" u="sng" dirty="0"/>
              <a:t>følgetilstand</a:t>
            </a:r>
            <a:r>
              <a:rPr lang="nb-NO" dirty="0"/>
              <a:t> etter annen sykdom. Her må grunnsykdom kartlegges og om mulig behandles, 5. Risikofaktorer må kartlegges og korrigeres om mulig, </a:t>
            </a:r>
            <a:r>
              <a:rPr lang="nb-NO" u="sng" dirty="0"/>
              <a:t>vurdere pasientens totalsituasjon. </a:t>
            </a:r>
          </a:p>
        </p:txBody>
      </p:sp>
    </p:spTree>
    <p:extLst>
      <p:ext uri="{BB962C8B-B14F-4D97-AF65-F5344CB8AC3E}">
        <p14:creationId xmlns:p14="http://schemas.microsoft.com/office/powerpoint/2010/main" val="72141859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18A01C17-E988-4333-A85C-7B2B355A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020" y="1052736"/>
            <a:ext cx="4572000" cy="432048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72D689AA-B166-4C27-8F2F-05765018F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72" y="1628800"/>
            <a:ext cx="510554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413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ADE657B-51F6-4CA3-A89E-DA928A71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Behandling av hjertesvikt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F25B747-9F8A-4D1A-ABB2-DA0F0678A70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061964" y="1628800"/>
            <a:ext cx="947282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Informasjon og veiledning</a:t>
            </a:r>
            <a:b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Saltinntak, væskerestriksjon ?, veiing, fysisk trening, forhåndsregler ved interkurrent sykdom.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Medikamenter som bør seponeres/unngås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- NSAID og 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coxibs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- Klasse I 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antiarytmika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- Calcium-antagonister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- 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Tricycliske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antidepressiva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- Steroider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- 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Lithium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479910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31E5DC7-E62D-4850-90A6-37827B3C46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845940" y="137538"/>
            <a:ext cx="10009112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Beta-blokkere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metoprolol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karvedilol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og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bisoprolol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Gir symptomatisk og prognostisk gevinst ved alle grader av hjertesvikt.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Tolereres oftest godt hos gamle. Logisk behandling ved diastolisk svikt. Førstevalg ved behov for å redusere frekvens ved atrieflimmer. Lav startdose. Forsiktig opptrapping over uker. Lavere dose enn måldosen kan være nyttig.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ACE-</a:t>
            </a:r>
            <a:r>
              <a:rPr kumimoji="0" lang="nb-NO" altLang="nb-NO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hemmere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Gir god symptomatisk og prognostisk effekt. Vanligvis førstevalg hvis ikke uttalt diastolisk svikt og/eller rask atrieflimmer gjør at beta-blokkere er førstevalg. Fare for nyresvikt og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hyperkalemi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Krever nøye oppfølging og kunnskap om tiltak ved interkurrent sykdom (infeksjoner, dehydrering). Titreres forsiktig opp mot måldose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A-II-blokkere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Alternativ behandling ved intoleranse for ACE-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hemmere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Tilsvarende symptomatisk og prognostisk gevinst med tilsvarende risiko for de samme bivirkninger.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Diuretika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God effekt ved symptomgivende væskeretensjon, men gir ingen prognostisk gevinst. Risiko for elektrolyttforstyrrelser. Fare for overbehandling. Fleksibel dosering, styrt etter symptomer eller vekt. Loop-diuretikum foretrekkes.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Furosemid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og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bumetamid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likeverdige, men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bumetamid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absorberes bedre. Unngå kombinasjoner av disse.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Annen medikamentell behandling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som anbefales i retningslinjene vil ofte gi større risiko enn gevinst hos geriatriske pasienter. Disse er kun indisert ved fortsatt betydelige symptomer tross optimal basisbehandling. Slik behandling krever meget tett oppfølging.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Kombinasjon av ACE-</a:t>
            </a:r>
            <a:r>
              <a:rPr kumimoji="0" lang="nb-NO" altLang="nb-NO" sz="13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hemmere</a:t>
            </a:r>
            <a:r>
              <a:rPr kumimoji="0" lang="nb-NO" altLang="nb-NO" sz="13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og A-II-antagonister</a:t>
            </a:r>
            <a:r>
              <a:rPr lang="nb-NO" altLang="nb-NO" sz="1300" b="1" u="sng" dirty="0">
                <a:latin typeface="Arial" panose="020B0604020202020204" pitchFamily="34" charset="0"/>
              </a:rPr>
              <a:t> er lenger ikke anbefalt</a:t>
            </a:r>
            <a:r>
              <a:rPr kumimoji="0" lang="nb-NO" altLang="nb-NO" sz="13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b-NO" altLang="nb-NO" sz="1300" b="1" u="sng" dirty="0">
                <a:latin typeface="Arial" panose="020B0604020202020204" pitchFamily="34" charset="0"/>
              </a:rPr>
              <a:t>Nyhet : </a:t>
            </a:r>
            <a:r>
              <a:rPr lang="nb-NO" altLang="nb-NO" sz="1300" b="1" dirty="0" err="1">
                <a:latin typeface="Arial" panose="020B0604020202020204" pitchFamily="34" charset="0"/>
              </a:rPr>
              <a:t>Entresto</a:t>
            </a:r>
            <a:r>
              <a:rPr lang="nb-NO" altLang="nb-NO" sz="1300" b="1" dirty="0">
                <a:latin typeface="Arial" panose="020B0604020202020204" pitchFamily="34" charset="0"/>
              </a:rPr>
              <a:t> </a:t>
            </a:r>
            <a:r>
              <a:rPr lang="nb-NO" altLang="nb-NO" sz="1300" dirty="0">
                <a:latin typeface="Arial" panose="020B0604020202020204" pitchFamily="34" charset="0"/>
              </a:rPr>
              <a:t>(</a:t>
            </a:r>
            <a:r>
              <a:rPr lang="nb-NO" sz="1400" dirty="0" err="1"/>
              <a:t>neprilysinhemmeren</a:t>
            </a:r>
            <a:r>
              <a:rPr lang="nb-NO" sz="1400" dirty="0"/>
              <a:t> </a:t>
            </a:r>
            <a:r>
              <a:rPr lang="nb-NO" sz="1400" dirty="0" err="1"/>
              <a:t>sakubitril</a:t>
            </a:r>
            <a:r>
              <a:rPr lang="nb-NO" sz="1400" dirty="0"/>
              <a:t> og ARB): NYHA klasse II-IV, forhøyede nivåer av </a:t>
            </a:r>
            <a:r>
              <a:rPr lang="nb-NO" sz="1400" dirty="0" err="1"/>
              <a:t>natriuretiske</a:t>
            </a:r>
            <a:r>
              <a:rPr lang="nb-NO" sz="1400" dirty="0"/>
              <a:t> peptider og redusert ejeksjonsfraksjon (EF ≤ 35 %). Reduksjon i kardiovaskulær død eller sykehusinnleggelse pga. hjertesvikt. Også total mortalitet ble redusert </a:t>
            </a:r>
            <a:r>
              <a:rPr lang="nb-NO" sz="1400" b="1" u="sng" dirty="0"/>
              <a:t>(HENVISNING TIL SPESIALIST)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Aldosteronantagonist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brukes kun ved alvorlig hjertesvikt (NYHA klasse III-IV). Hos geriatriske pasienter er det høy risiko for elektrolyttforstyrrelser og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kreatininstigning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Digitalis er kun indisert ved alvorlig hjertesvikt og atrieflimmer.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 er nå enighet om lavere doser enn det som tidligere er benyttet. Obs serumkonsentrasjonsmålinger. Intoksikasjonssymptomer kan forekomme også ved terapeutisk serumkonsentrasjon.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Pacemaker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Ved dyssynkron ventrikkelaksjon (QRS-bredde over 0,12) og alvorlig hjertesvikt gir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biventrikulær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nb-NO" altLang="nb-NO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pacing</a:t>
            </a:r>
            <a: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symptomatisk og prognostisk gevinst. Hittil har dette kun vært aktuelt hos selekterte pasienter.</a:t>
            </a:r>
            <a:br>
              <a:rPr kumimoji="0" lang="nb-NO" altLang="nb-NO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8190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E648E8C-1CA0-48DC-9BE1-6EA996AE3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2" y="5517232"/>
            <a:ext cx="5472608" cy="654968"/>
          </a:xfrm>
        </p:spPr>
        <p:txBody>
          <a:bodyPr/>
          <a:lstStyle/>
          <a:p>
            <a:pPr marL="0" indent="0" algn="r">
              <a:buNone/>
            </a:pPr>
            <a:r>
              <a:rPr lang="nb-NO" dirty="0"/>
              <a:t>TAKK FOR OPPMERKSOMHETEN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CA34E02B-DE9E-4BAF-9423-14CBD844F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7" y="3714"/>
            <a:ext cx="9649073" cy="52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idx="1"/>
          </p:nvPr>
        </p:nvSpPr>
        <p:spPr>
          <a:xfrm>
            <a:off x="1903413" y="1600200"/>
            <a:ext cx="9472824" cy="4709120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nb-NO" i="1" u="sng" dirty="0"/>
              <a:t>Strukturelle : </a:t>
            </a:r>
            <a:r>
              <a:rPr lang="nb-NO" dirty="0"/>
              <a:t>Hjertet blir tykkere (aldrende </a:t>
            </a:r>
            <a:r>
              <a:rPr lang="nb-NO" dirty="0" err="1"/>
              <a:t>myocytter</a:t>
            </a:r>
            <a:r>
              <a:rPr lang="nb-NO" dirty="0"/>
              <a:t>, kollagen avsetning) som fører til diastolisk svikt. Hjertesvikt med bevart EF. Venstre atrium blir større som igjen øker sjansen for supraventrikulære arytmier.</a:t>
            </a:r>
          </a:p>
          <a:p>
            <a:pPr marL="0" lvl="0" indent="0" rtl="0">
              <a:buNone/>
            </a:pPr>
            <a:r>
              <a:rPr lang="nb-NO" i="1" u="sng" dirty="0"/>
              <a:t>Funksjonelle: </a:t>
            </a:r>
            <a:r>
              <a:rPr lang="nb-NO" dirty="0"/>
              <a:t>Reduksjon i maksimal hjertefrekvens. Kontraksjon forlenges men reduseres under aktivitet. Diastolisk funksjon reduseres. Redusert arbeidsbelastningsrespons. Redusert reserve. VO2max synker</a:t>
            </a:r>
          </a:p>
          <a:p>
            <a:pPr marL="0" lvl="0" indent="0" rtl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title="Tittel- og innholdsoppsett med diagram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nb-NO" dirty="0"/>
              <a:t>Koronar hjertesykdom hos eldre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8863D4C0-70A7-4390-BC6E-705E61E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1504950"/>
            <a:ext cx="6264696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41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15224C66-CDFA-4C6D-A7EF-23A6AF4E9432}"/>
              </a:ext>
            </a:extLst>
          </p:cNvPr>
          <p:cNvSpPr txBox="1"/>
          <p:nvPr/>
        </p:nvSpPr>
        <p:spPr>
          <a:xfrm>
            <a:off x="2494012" y="351970"/>
            <a:ext cx="8496944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b-NO" sz="2800" dirty="0"/>
              <a:t>Prevalens koronarsykdom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D269869F-6121-492F-B492-49F5F088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86" y="1052736"/>
            <a:ext cx="9630841" cy="54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03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3413" y="177801"/>
            <a:ext cx="9472824" cy="802928"/>
          </a:xfrm>
        </p:spPr>
        <p:txBody>
          <a:bodyPr rtlCol="0"/>
          <a:lstStyle/>
          <a:p>
            <a:pPr algn="ctr" rtl="0"/>
            <a:r>
              <a:rPr lang="nb-NO" dirty="0"/>
              <a:t>Prevalens hjerteinfarkt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04EC17CB-061F-41FE-BC56-E47BA814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874" y="980729"/>
            <a:ext cx="8816082" cy="56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647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75BB455-9E6B-48CD-98A1-BFC86007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Platehemmere</a:t>
            </a:r>
            <a:r>
              <a:rPr lang="nb-NO" dirty="0"/>
              <a:t> til 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5663C5B0-6363-4EF6-9771-4BC04204A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977554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ASA</a:t>
            </a:r>
          </a:p>
          <a:p>
            <a:pPr marL="0" indent="0">
              <a:buNone/>
            </a:pPr>
            <a:r>
              <a:rPr lang="nb-NO" dirty="0"/>
              <a:t>   - Koronarsykdom, generell karsykdom, hjerneslag/TIA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Plavix</a:t>
            </a:r>
            <a:r>
              <a:rPr lang="nb-NO" dirty="0"/>
              <a:t> (</a:t>
            </a:r>
            <a:r>
              <a:rPr lang="nb-NO" dirty="0" err="1"/>
              <a:t>clopidogrel</a:t>
            </a:r>
            <a:r>
              <a:rPr lang="nb-NO" dirty="0"/>
              <a:t>)</a:t>
            </a:r>
          </a:p>
          <a:p>
            <a:pPr marL="0" indent="0">
              <a:buNone/>
            </a:pPr>
            <a:r>
              <a:rPr lang="nb-NO" dirty="0"/>
              <a:t>   - Sammen med ASA ved koronarsykdom</a:t>
            </a:r>
          </a:p>
          <a:p>
            <a:pPr marL="0" indent="0">
              <a:buNone/>
            </a:pPr>
            <a:r>
              <a:rPr lang="nb-NO" dirty="0"/>
              <a:t>   - Alternativ til ASA ved intoleranse/terapisvikt</a:t>
            </a:r>
          </a:p>
          <a:p>
            <a:pPr marL="0" indent="0">
              <a:buNone/>
            </a:pPr>
            <a:r>
              <a:rPr lang="nb-NO" dirty="0"/>
              <a:t>   - TIA og hjerneslag (ofte monoterapi)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/>
              <a:t>Brilique</a:t>
            </a:r>
            <a:r>
              <a:rPr lang="nb-NO" dirty="0"/>
              <a:t> (</a:t>
            </a:r>
            <a:r>
              <a:rPr lang="nb-NO" dirty="0" err="1"/>
              <a:t>Ticagrelor</a:t>
            </a:r>
            <a:r>
              <a:rPr lang="nb-NO" dirty="0"/>
              <a:t>) og </a:t>
            </a:r>
            <a:r>
              <a:rPr lang="nb-NO" dirty="0" err="1"/>
              <a:t>Effient</a:t>
            </a:r>
            <a:r>
              <a:rPr lang="nb-NO" dirty="0"/>
              <a:t> (</a:t>
            </a:r>
            <a:r>
              <a:rPr lang="nb-NO" dirty="0" err="1"/>
              <a:t>Prasugrel</a:t>
            </a:r>
            <a:r>
              <a:rPr lang="nb-NO" dirty="0"/>
              <a:t>)</a:t>
            </a:r>
          </a:p>
          <a:p>
            <a:pPr marL="0" indent="0">
              <a:buNone/>
            </a:pPr>
            <a:r>
              <a:rPr lang="nb-NO" dirty="0"/>
              <a:t>   - Sammen med ASA etter akutt koronarsyndrom. </a:t>
            </a:r>
          </a:p>
        </p:txBody>
      </p:sp>
    </p:spTree>
    <p:extLst>
      <p:ext uri="{BB962C8B-B14F-4D97-AF65-F5344CB8AC3E}">
        <p14:creationId xmlns:p14="http://schemas.microsoft.com/office/powerpoint/2010/main" val="23657127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2ECAB88-EB37-44A6-92AC-FAF2BAA3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Behandling av koronarsykdom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38615E9-7485-413A-AFB8-9CDFC9E48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7327268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Medikamentell behandling</a:t>
            </a:r>
          </a:p>
          <a:p>
            <a:r>
              <a:rPr lang="nb-NO" dirty="0"/>
              <a:t>    - Antiiskemisk</a:t>
            </a:r>
          </a:p>
          <a:p>
            <a:r>
              <a:rPr lang="nb-NO" dirty="0"/>
              <a:t>    - Antitrombotisk </a:t>
            </a:r>
          </a:p>
          <a:p>
            <a:r>
              <a:rPr lang="nb-NO" dirty="0"/>
              <a:t>    - </a:t>
            </a:r>
            <a:r>
              <a:rPr lang="nb-NO" dirty="0" err="1"/>
              <a:t>Antiatheromatøs</a:t>
            </a: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 err="1"/>
              <a:t>Revaskularisering</a:t>
            </a:r>
            <a:endParaRPr lang="nb-NO" dirty="0"/>
          </a:p>
          <a:p>
            <a:r>
              <a:rPr lang="nb-NO" dirty="0"/>
              <a:t>    - PCI</a:t>
            </a:r>
          </a:p>
          <a:p>
            <a:r>
              <a:rPr lang="nb-NO" dirty="0"/>
              <a:t>    - ACB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2003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218C77A-4F71-4481-9953-1DB6FDCF6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404664"/>
            <a:ext cx="9847548" cy="57675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Enkel eller dobbel platehemming?</a:t>
            </a:r>
          </a:p>
          <a:p>
            <a:pPr marL="0" indent="0">
              <a:buNone/>
            </a:pPr>
            <a:r>
              <a:rPr lang="nb-NO" dirty="0"/>
              <a:t>   - Årsak til dobbel platehemming, </a:t>
            </a:r>
            <a:r>
              <a:rPr lang="nb-NO" dirty="0" err="1"/>
              <a:t>evt</a:t>
            </a:r>
            <a:r>
              <a:rPr lang="nb-NO" dirty="0"/>
              <a:t> </a:t>
            </a:r>
            <a:r>
              <a:rPr lang="nb-NO" dirty="0" err="1"/>
              <a:t>stent</a:t>
            </a:r>
            <a:r>
              <a:rPr lang="nb-NO" dirty="0"/>
              <a:t> behandling avgjør         varighet</a:t>
            </a:r>
          </a:p>
          <a:p>
            <a:pPr marL="0" indent="0">
              <a:buNone/>
            </a:pPr>
            <a:r>
              <a:rPr lang="nb-NO" dirty="0"/>
              <a:t> NB!!! Dobbel platehemming er viktigst de første månedene etter </a:t>
            </a:r>
            <a:r>
              <a:rPr lang="nb-NO" dirty="0" err="1"/>
              <a:t>stent</a:t>
            </a:r>
            <a:r>
              <a:rPr lang="nb-NO" dirty="0"/>
              <a:t> behandling</a:t>
            </a:r>
          </a:p>
          <a:p>
            <a:pPr marL="0" indent="0">
              <a:buNone/>
            </a:pPr>
            <a:r>
              <a:rPr lang="nb-NO" dirty="0"/>
              <a:t>Rom for individuelle vurdering ved stor blødningsfare. </a:t>
            </a:r>
          </a:p>
          <a:p>
            <a:pPr marL="0" indent="0">
              <a:buNone/>
            </a:pPr>
            <a:r>
              <a:rPr lang="nb-NO" dirty="0"/>
              <a:t>Antatt mindre blødningsfare ved ASA + </a:t>
            </a:r>
            <a:r>
              <a:rPr lang="nb-NO" dirty="0" err="1"/>
              <a:t>Plavix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15593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l med apotek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harmacy design slides.potx" id="{BDD4D5A3-0C20-4887-95F2-BFAB47634035}" vid="{397845B7-7EB0-4CC3-ABEB-6754AD08757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Lysbilder med apotekutforming</Template>
  <TotalTime>1299</TotalTime>
  <Words>958</Words>
  <Application>Microsoft Office PowerPoint</Application>
  <PresentationFormat>Custom</PresentationFormat>
  <Paragraphs>117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Mal med apotekutforming</vt:lpstr>
      <vt:lpstr>Legemidler ved behandling av hjertesykdommer hos eldre</vt:lpstr>
      <vt:lpstr>Når hjertet blir eldre</vt:lpstr>
      <vt:lpstr>PowerPoint Presentation</vt:lpstr>
      <vt:lpstr>Koronar hjertesykdom hos eldre</vt:lpstr>
      <vt:lpstr>PowerPoint Presentation</vt:lpstr>
      <vt:lpstr>Prevalens hjerteinfarkt</vt:lpstr>
      <vt:lpstr>Platehemmere til eldre</vt:lpstr>
      <vt:lpstr>Behandling av koronarsykdom</vt:lpstr>
      <vt:lpstr>PowerPoint Presentation</vt:lpstr>
      <vt:lpstr>Kolestrolsenkende behandling</vt:lpstr>
      <vt:lpstr>Arytmier</vt:lpstr>
      <vt:lpstr>PowerPoint Presentation</vt:lpstr>
      <vt:lpstr>PowerPoint Presentation</vt:lpstr>
      <vt:lpstr>Frekvenskontroll</vt:lpstr>
      <vt:lpstr>Rytmekontroll</vt:lpstr>
      <vt:lpstr>Antikoagulasjon</vt:lpstr>
      <vt:lpstr>PowerPoint Presentation</vt:lpstr>
      <vt:lpstr>PowerPoint Presentation</vt:lpstr>
      <vt:lpstr>Statens legemiddelverk</vt:lpstr>
      <vt:lpstr>Hypertensjonsbehandling</vt:lpstr>
      <vt:lpstr>Hva sier europeiske retningslinjer 2018?</vt:lpstr>
      <vt:lpstr>Antihypertensive medikamenter</vt:lpstr>
      <vt:lpstr>Hjertesvikt </vt:lpstr>
      <vt:lpstr>PowerPoint Presentation</vt:lpstr>
      <vt:lpstr>Behandling av hjertesvikt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Legemiddelbehandling ved hjerte/karsykdommer</dc:title>
  <dc:creator>Rehman Qazi</dc:creator>
  <cp:lastModifiedBy>Leiv Otto Watne</cp:lastModifiedBy>
  <cp:revision>47</cp:revision>
  <dcterms:created xsi:type="dcterms:W3CDTF">2018-11-03T19:09:14Z</dcterms:created>
  <dcterms:modified xsi:type="dcterms:W3CDTF">2019-01-07T08:33:37Z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