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6" r:id="rId9"/>
    <p:sldId id="275" r:id="rId10"/>
    <p:sldId id="279" r:id="rId11"/>
    <p:sldId id="264" r:id="rId12"/>
    <p:sldId id="265" r:id="rId13"/>
    <p:sldId id="267" r:id="rId14"/>
    <p:sldId id="266" r:id="rId15"/>
    <p:sldId id="268" r:id="rId16"/>
    <p:sldId id="269" r:id="rId17"/>
    <p:sldId id="270" r:id="rId18"/>
    <p:sldId id="280" r:id="rId19"/>
    <p:sldId id="29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971B3B-990F-CD48-889E-973DA3D2D6F1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76"/>
            <p14:sldId id="275"/>
            <p14:sldId id="279"/>
            <p14:sldId id="264"/>
            <p14:sldId id="265"/>
            <p14:sldId id="267"/>
            <p14:sldId id="266"/>
            <p14:sldId id="268"/>
            <p14:sldId id="269"/>
            <p14:sldId id="270"/>
            <p14:sldId id="280"/>
            <p14:sldId id="29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660066"/>
              </a:solidFill>
            </c:spPr>
          </c:dPt>
          <c:dPt>
            <c:idx val="3"/>
            <c:bubble3D val="0"/>
            <c:spPr>
              <a:solidFill>
                <a:srgbClr val="008000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chemeClr val="tx1"/>
              </a:solidFill>
            </c:spPr>
          </c:dPt>
          <c:dPt>
            <c:idx val="9"/>
            <c:bubble3D val="0"/>
            <c:spPr>
              <a:solidFill>
                <a:schemeClr val="accent2"/>
              </a:solidFill>
            </c:spPr>
          </c:dPt>
          <c:dPt>
            <c:idx val="1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cat>
            <c:strRef>
              <c:f>Sheet1!$F$8:$F$18</c:f>
              <c:strCache>
                <c:ptCount val="11"/>
                <c:pt idx="0">
                  <c:v>Glometulonefritt</c:v>
                </c:pt>
                <c:pt idx="1">
                  <c:v>Interstitiell nefritt</c:v>
                </c:pt>
                <c:pt idx="2">
                  <c:v>Cystenyrer</c:v>
                </c:pt>
                <c:pt idx="3">
                  <c:v>Diabetes</c:v>
                </c:pt>
                <c:pt idx="4">
                  <c:v>Amyloidose</c:v>
                </c:pt>
                <c:pt idx="5">
                  <c:v>Hypertensjon</c:v>
                </c:pt>
                <c:pt idx="6">
                  <c:v>Immunologisk sykdom</c:v>
                </c:pt>
                <c:pt idx="7">
                  <c:v>Nyretumor</c:v>
                </c:pt>
                <c:pt idx="8">
                  <c:v>Myelomatose</c:v>
                </c:pt>
                <c:pt idx="9">
                  <c:v>Andre</c:v>
                </c:pt>
                <c:pt idx="10">
                  <c:v>Ukjent</c:v>
                </c:pt>
              </c:strCache>
            </c:strRef>
          </c:cat>
          <c:val>
            <c:numRef>
              <c:f>Sheet1!$G$8:$G$18</c:f>
              <c:numCache>
                <c:formatCode>0%</c:formatCode>
                <c:ptCount val="11"/>
                <c:pt idx="0">
                  <c:v>0.13</c:v>
                </c:pt>
                <c:pt idx="1">
                  <c:v>0.09</c:v>
                </c:pt>
                <c:pt idx="2">
                  <c:v>0.09</c:v>
                </c:pt>
                <c:pt idx="3">
                  <c:v>0.18</c:v>
                </c:pt>
                <c:pt idx="4">
                  <c:v>0.02</c:v>
                </c:pt>
                <c:pt idx="5">
                  <c:v>0.28</c:v>
                </c:pt>
                <c:pt idx="6">
                  <c:v>0.08</c:v>
                </c:pt>
                <c:pt idx="7">
                  <c:v>0.02</c:v>
                </c:pt>
                <c:pt idx="8">
                  <c:v>0.01</c:v>
                </c:pt>
                <c:pt idx="9">
                  <c:v>0.05</c:v>
                </c:pt>
                <c:pt idx="10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92778946783787"/>
          <c:y val="0.255813664720178"/>
          <c:w val="0.205355018904985"/>
          <c:h val="0.57109860406093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0.01584</cdr:x>
      <cdr:y>0.66933</cdr:y>
    </cdr:from>
    <cdr:to>
      <cdr:x>0.20437</cdr:x>
      <cdr:y>0.73452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7102" y="3475793"/>
          <a:ext cx="1393505" cy="3385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err="1" smtClean="0"/>
            <a:t>Hypertensjon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0.58111</cdr:x>
      <cdr:y>0.04447</cdr:y>
    </cdr:from>
    <cdr:to>
      <cdr:x>0.8</cdr:x>
      <cdr:y>0.10966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95193" y="243439"/>
          <a:ext cx="1617907" cy="3568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err="1" smtClean="0"/>
            <a:t>Glomerulonefritt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0.71722</cdr:x>
      <cdr:y>0.21184</cdr:y>
    </cdr:from>
    <cdr:to>
      <cdr:x>0.96362</cdr:x>
      <cdr:y>0.27369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301241" y="1159599"/>
          <a:ext cx="182125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err="1" smtClean="0"/>
            <a:t>Interstitiell</a:t>
          </a:r>
          <a:r>
            <a:rPr lang="en-US" sz="1600" dirty="0" smtClean="0"/>
            <a:t> </a:t>
          </a:r>
          <a:r>
            <a:rPr lang="en-US" sz="1600" dirty="0" err="1" smtClean="0"/>
            <a:t>nefritt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0.82327</cdr:x>
      <cdr:y>0.26449</cdr:y>
    </cdr:from>
    <cdr:to>
      <cdr:x>1</cdr:x>
      <cdr:y>0.84669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085134" y="1447770"/>
          <a:ext cx="1306285" cy="31868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0.67106</cdr:x>
      <cdr:y>0.75227</cdr:y>
    </cdr:from>
    <cdr:to>
      <cdr:x>0.94611</cdr:x>
      <cdr:y>0.81412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60059" y="4117804"/>
          <a:ext cx="203305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err="1" smtClean="0"/>
            <a:t>Diabetisk</a:t>
          </a:r>
          <a:r>
            <a:rPr lang="en-US" sz="1600" dirty="0" smtClean="0"/>
            <a:t> nefropati</a:t>
          </a:r>
          <a:endParaRPr lang="en-US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3245F-036D-FE47-BD53-24F21E859D3A}" type="datetimeFigureOut">
              <a:rPr lang="en-US" smtClean="0"/>
              <a:t>03/02/19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494A1-F734-A347-90D3-2C0EF06A8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56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 HUNT 2 </a:t>
            </a:r>
            <a:r>
              <a:rPr lang="en-GB" dirty="0" err="1" smtClean="0"/>
              <a:t>ble</a:t>
            </a:r>
            <a:r>
              <a:rPr lang="en-GB" baseline="0" dirty="0" smtClean="0"/>
              <a:t> 65’589 </a:t>
            </a:r>
            <a:r>
              <a:rPr lang="en-GB" baseline="0" dirty="0" err="1" smtClean="0"/>
              <a:t>pasienter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fulgt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opp</a:t>
            </a:r>
            <a:r>
              <a:rPr lang="en-GB" baseline="0" dirty="0" smtClean="0"/>
              <a:t> I over 10 </a:t>
            </a:r>
            <a:r>
              <a:rPr lang="en-GB" baseline="0" dirty="0" err="1" smtClean="0"/>
              <a:t>år</a:t>
            </a:r>
            <a:r>
              <a:rPr lang="en-GB" baseline="0" dirty="0" smtClean="0"/>
              <a:t>. Av </a:t>
            </a:r>
            <a:r>
              <a:rPr lang="en-GB" baseline="0" dirty="0" err="1" smtClean="0"/>
              <a:t>disse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ble</a:t>
            </a:r>
            <a:r>
              <a:rPr lang="en-GB" baseline="0" dirty="0" smtClean="0"/>
              <a:t> 58 </a:t>
            </a:r>
            <a:r>
              <a:rPr lang="en-GB" baseline="0" dirty="0" err="1" smtClean="0"/>
              <a:t>etablert</a:t>
            </a:r>
            <a:r>
              <a:rPr lang="en-GB" baseline="0" dirty="0" smtClean="0"/>
              <a:t> med RRT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132 </a:t>
            </a:r>
            <a:r>
              <a:rPr lang="en-GB" baseline="0" dirty="0" err="1" smtClean="0"/>
              <a:t>døde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av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nyresvikt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Hallan</a:t>
            </a:r>
            <a:r>
              <a:rPr lang="en-GB" baseline="0" dirty="0" smtClean="0"/>
              <a:t> et al. JASN 2009)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494A1-F734-A347-90D3-2C0EF06A8AB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13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A5DB-4C20-0346-8E23-AD5CE4639E42}" type="datetimeFigureOut">
              <a:rPr lang="en-US" smtClean="0"/>
              <a:t>03/02/19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1BD6-53FA-2649-BDD8-EA5655E89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41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A5DB-4C20-0346-8E23-AD5CE4639E42}" type="datetimeFigureOut">
              <a:rPr lang="en-US" smtClean="0"/>
              <a:t>03/02/19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1BD6-53FA-2649-BDD8-EA5655E89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14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A5DB-4C20-0346-8E23-AD5CE4639E42}" type="datetimeFigureOut">
              <a:rPr lang="en-US" smtClean="0"/>
              <a:t>03/02/19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1BD6-53FA-2649-BDD8-EA5655E89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20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A5DB-4C20-0346-8E23-AD5CE4639E42}" type="datetimeFigureOut">
              <a:rPr lang="en-US" smtClean="0"/>
              <a:t>03/02/19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1BD6-53FA-2649-BDD8-EA5655E89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37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A5DB-4C20-0346-8E23-AD5CE4639E42}" type="datetimeFigureOut">
              <a:rPr lang="en-US" smtClean="0"/>
              <a:t>03/02/19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1BD6-53FA-2649-BDD8-EA5655E89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19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A5DB-4C20-0346-8E23-AD5CE4639E42}" type="datetimeFigureOut">
              <a:rPr lang="en-US" smtClean="0"/>
              <a:t>03/02/19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1BD6-53FA-2649-BDD8-EA5655E89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5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A5DB-4C20-0346-8E23-AD5CE4639E42}" type="datetimeFigureOut">
              <a:rPr lang="en-US" smtClean="0"/>
              <a:t>03/02/19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1BD6-53FA-2649-BDD8-EA5655E89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65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A5DB-4C20-0346-8E23-AD5CE4639E42}" type="datetimeFigureOut">
              <a:rPr lang="en-US" smtClean="0"/>
              <a:t>03/02/19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1BD6-53FA-2649-BDD8-EA5655E89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20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A5DB-4C20-0346-8E23-AD5CE4639E42}" type="datetimeFigureOut">
              <a:rPr lang="en-US" smtClean="0"/>
              <a:t>03/02/19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1BD6-53FA-2649-BDD8-EA5655E89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0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A5DB-4C20-0346-8E23-AD5CE4639E42}" type="datetimeFigureOut">
              <a:rPr lang="en-US" smtClean="0"/>
              <a:t>03/02/19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1BD6-53FA-2649-BDD8-EA5655E89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A5DB-4C20-0346-8E23-AD5CE4639E42}" type="datetimeFigureOut">
              <a:rPr lang="en-US" smtClean="0"/>
              <a:t>03/02/19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1BD6-53FA-2649-BDD8-EA5655E89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34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1A5DB-4C20-0346-8E23-AD5CE4639E42}" type="datetimeFigureOut">
              <a:rPr lang="en-US" smtClean="0"/>
              <a:t>03/02/19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61BD6-53FA-2649-BDD8-EA5655E89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54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1586" y="0"/>
            <a:ext cx="10216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4958"/>
            <a:ext cx="7772400" cy="1470025"/>
          </a:xfrm>
        </p:spPr>
        <p:txBody>
          <a:bodyPr/>
          <a:lstStyle/>
          <a:p>
            <a:r>
              <a:rPr lang="en-GB" dirty="0" err="1" smtClean="0">
                <a:solidFill>
                  <a:schemeClr val="bg1"/>
                </a:solidFill>
              </a:rPr>
              <a:t>Nyrefunksjon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hos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eldre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r>
              <a:rPr lang="en-GB" dirty="0" err="1" smtClean="0">
                <a:solidFill>
                  <a:srgbClr val="FFFFFF"/>
                </a:solidFill>
              </a:rPr>
              <a:t>GerIT</a:t>
            </a:r>
            <a:r>
              <a:rPr lang="en-GB" dirty="0" smtClean="0">
                <a:solidFill>
                  <a:srgbClr val="FFFFFF"/>
                </a:solidFill>
              </a:rPr>
              <a:t> 5.2.19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8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Endringer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nyrefunksjon</a:t>
            </a:r>
            <a:r>
              <a:rPr lang="en-GB" dirty="0" smtClean="0"/>
              <a:t> </a:t>
            </a:r>
            <a:r>
              <a:rPr lang="en-GB" dirty="0" err="1" smtClean="0"/>
              <a:t>hos</a:t>
            </a:r>
            <a:r>
              <a:rPr lang="en-GB" dirty="0" smtClean="0"/>
              <a:t> </a:t>
            </a:r>
            <a:r>
              <a:rPr lang="en-GB" dirty="0" err="1" smtClean="0"/>
              <a:t>eldre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Nefrosklerose</a:t>
            </a:r>
          </a:p>
          <a:p>
            <a:r>
              <a:rPr lang="en-GB" dirty="0" smtClean="0"/>
              <a:t>Glomerulosklerose</a:t>
            </a:r>
          </a:p>
          <a:p>
            <a:r>
              <a:rPr lang="en-GB" dirty="0" err="1" smtClean="0"/>
              <a:t>Redusert</a:t>
            </a:r>
            <a:r>
              <a:rPr lang="en-GB" dirty="0" smtClean="0"/>
              <a:t> </a:t>
            </a:r>
            <a:r>
              <a:rPr lang="en-GB" dirty="0" err="1" smtClean="0"/>
              <a:t>antall</a:t>
            </a:r>
            <a:r>
              <a:rPr lang="en-GB" dirty="0" smtClean="0"/>
              <a:t> </a:t>
            </a:r>
            <a:r>
              <a:rPr lang="en-GB" dirty="0" err="1" smtClean="0"/>
              <a:t>nefroner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nefronhypertrofi</a:t>
            </a:r>
            <a:endParaRPr lang="en-GB" dirty="0" smtClean="0"/>
          </a:p>
          <a:p>
            <a:r>
              <a:rPr lang="en-GB" dirty="0" err="1" smtClean="0"/>
              <a:t>Redusert</a:t>
            </a:r>
            <a:r>
              <a:rPr lang="en-GB" dirty="0" smtClean="0"/>
              <a:t> </a:t>
            </a:r>
            <a:r>
              <a:rPr lang="en-GB" dirty="0" err="1" smtClean="0"/>
              <a:t>nyrevolum</a:t>
            </a:r>
            <a:endParaRPr lang="en-GB" dirty="0" smtClean="0"/>
          </a:p>
          <a:p>
            <a:r>
              <a:rPr lang="en-GB" dirty="0" err="1" smtClean="0"/>
              <a:t>Redusert</a:t>
            </a:r>
            <a:r>
              <a:rPr lang="en-GB" dirty="0" smtClean="0"/>
              <a:t> </a:t>
            </a:r>
            <a:r>
              <a:rPr lang="en-GB" dirty="0" err="1" smtClean="0"/>
              <a:t>evne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</a:t>
            </a:r>
            <a:r>
              <a:rPr lang="en-GB" dirty="0" err="1" smtClean="0"/>
              <a:t>konservering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sekresjon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natrium</a:t>
            </a:r>
            <a:endParaRPr lang="en-GB" dirty="0" smtClean="0"/>
          </a:p>
          <a:p>
            <a:r>
              <a:rPr lang="en-GB" dirty="0" err="1" smtClean="0"/>
              <a:t>Redusert</a:t>
            </a:r>
            <a:r>
              <a:rPr lang="en-GB" dirty="0" smtClean="0"/>
              <a:t> </a:t>
            </a:r>
            <a:r>
              <a:rPr lang="en-GB" dirty="0" err="1" smtClean="0"/>
              <a:t>konsentrasjonsevne</a:t>
            </a:r>
            <a:r>
              <a:rPr lang="en-GB" dirty="0" smtClean="0"/>
              <a:t> </a:t>
            </a:r>
          </a:p>
          <a:p>
            <a:pPr lvl="1"/>
            <a:r>
              <a:rPr lang="en-GB" dirty="0"/>
              <a:t>F</a:t>
            </a:r>
            <a:r>
              <a:rPr lang="en-GB" dirty="0" smtClean="0"/>
              <a:t>ra ca. 1200-800 </a:t>
            </a:r>
            <a:r>
              <a:rPr lang="en-GB" dirty="0" err="1" smtClean="0"/>
              <a:t>mosmol</a:t>
            </a:r>
            <a:r>
              <a:rPr lang="en-GB" dirty="0" smtClean="0"/>
              <a:t>/l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575551" y="6091841"/>
            <a:ext cx="25571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Rule et al. Ann intern Med. 2010</a:t>
            </a:r>
          </a:p>
          <a:p>
            <a:r>
              <a:rPr lang="en-GB" sz="1400" dirty="0" smtClean="0"/>
              <a:t>Herts et al. Radiology. 2009</a:t>
            </a:r>
          </a:p>
          <a:p>
            <a:r>
              <a:rPr lang="en-GB" sz="1400" dirty="0" err="1" smtClean="0"/>
              <a:t>Tian</a:t>
            </a:r>
            <a:r>
              <a:rPr lang="en-GB" sz="1400" dirty="0" smtClean="0"/>
              <a:t> et al. Kidney </a:t>
            </a:r>
            <a:r>
              <a:rPr lang="en-GB" sz="1400" dirty="0" err="1" smtClean="0"/>
              <a:t>Int</a:t>
            </a:r>
            <a:r>
              <a:rPr lang="en-GB" sz="1400" dirty="0" smtClean="0"/>
              <a:t> 2006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6934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Nyrefunksjon</a:t>
            </a:r>
            <a:r>
              <a:rPr lang="en-GB" dirty="0" smtClean="0"/>
              <a:t> </a:t>
            </a:r>
            <a:r>
              <a:rPr lang="en-GB" dirty="0" err="1" smtClean="0"/>
              <a:t>relatert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alder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6265862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 rot="16200000">
            <a:off x="-1155700" y="3748088"/>
            <a:ext cx="4033837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1800" dirty="0" err="1"/>
              <a:t>Estimert</a:t>
            </a:r>
            <a:r>
              <a:rPr lang="en-US" sz="1800" dirty="0"/>
              <a:t> GFR (ml/min/1,73 m</a:t>
            </a:r>
            <a:r>
              <a:rPr lang="en-US" sz="1800" baseline="30000" dirty="0"/>
              <a:t>2</a:t>
            </a:r>
            <a:r>
              <a:rPr lang="en-US" sz="1800" dirty="0"/>
              <a:t>)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348038" y="6227763"/>
            <a:ext cx="18002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1800" dirty="0"/>
              <a:t>Alder (</a:t>
            </a:r>
            <a:r>
              <a:rPr lang="en-US" sz="1800" dirty="0" err="1"/>
              <a:t>år</a:t>
            </a:r>
            <a:r>
              <a:rPr lang="en-US" sz="1800" dirty="0"/>
              <a:t>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40200" y="6524625"/>
            <a:ext cx="6264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GB" sz="1400"/>
              <a:t>Hallan S et al. Nephrol. Dial. Transplant. 2006;21:1525-1533. </a:t>
            </a:r>
            <a:endParaRPr lang="en-US" sz="1400"/>
          </a:p>
          <a:p>
            <a:pPr eaLnBrk="1" hangingPunct="1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3699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351964"/>
            <a:ext cx="8928100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089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000000"/>
                </a:solidFill>
              </a:rPr>
              <a:t>Nyrefunksjon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relatert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til</a:t>
            </a:r>
            <a:r>
              <a:rPr lang="en-GB" dirty="0" smtClean="0">
                <a:solidFill>
                  <a:srgbClr val="000000"/>
                </a:solidFill>
              </a:rPr>
              <a:t> alder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- </a:t>
            </a:r>
            <a:r>
              <a:rPr lang="en-GB" dirty="0" err="1" smtClean="0">
                <a:solidFill>
                  <a:srgbClr val="000000"/>
                </a:solidFill>
              </a:rPr>
              <a:t>Justert</a:t>
            </a:r>
            <a:r>
              <a:rPr lang="en-GB" dirty="0" smtClean="0">
                <a:solidFill>
                  <a:srgbClr val="000000"/>
                </a:solidFill>
              </a:rPr>
              <a:t> for </a:t>
            </a:r>
            <a:r>
              <a:rPr lang="en-GB" dirty="0" err="1" smtClean="0">
                <a:solidFill>
                  <a:srgbClr val="000000"/>
                </a:solidFill>
              </a:rPr>
              <a:t>kjønn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24075" y="6494462"/>
            <a:ext cx="7019925" cy="363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13607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1200" dirty="0" smtClean="0">
                <a:solidFill>
                  <a:srgbClr val="000000"/>
                </a:solidFill>
                <a:cs typeface="Arial Unicode MS" charset="0"/>
              </a:rPr>
              <a:t>Stevens LA et al. N </a:t>
            </a:r>
            <a:r>
              <a:rPr lang="en-US" sz="1200" dirty="0" err="1" smtClean="0">
                <a:solidFill>
                  <a:srgbClr val="000000"/>
                </a:solidFill>
                <a:cs typeface="Arial Unicode MS" charset="0"/>
              </a:rPr>
              <a:t>Engl</a:t>
            </a:r>
            <a:r>
              <a:rPr lang="en-US" sz="1200" dirty="0" smtClean="0">
                <a:solidFill>
                  <a:srgbClr val="000000"/>
                </a:solidFill>
                <a:cs typeface="Arial Unicode MS" charset="0"/>
              </a:rPr>
              <a:t> J Med 2006;354:2473-2483.</a:t>
            </a:r>
            <a:endParaRPr lang="en-US" sz="1200" dirty="0">
              <a:solidFill>
                <a:srgbClr val="000000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0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Stadier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kronisk</a:t>
            </a:r>
            <a:r>
              <a:rPr lang="en-GB" dirty="0" smtClean="0"/>
              <a:t> </a:t>
            </a:r>
            <a:r>
              <a:rPr lang="en-GB" dirty="0" err="1" smtClean="0"/>
              <a:t>nyresykdom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288" y="1989138"/>
          <a:ext cx="8424862" cy="397192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936097"/>
                <a:gridCol w="4536463"/>
                <a:gridCol w="2952302"/>
              </a:tblGrid>
              <a:tr h="549754">
                <a:tc gridSpan="3"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Grad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av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kronisk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nyresykdom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5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Grad</a:t>
                      </a:r>
                      <a:endParaRPr lang="en-US" sz="2200" dirty="0"/>
                    </a:p>
                  </a:txBody>
                  <a:tcPr marL="91439" marR="91439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Beskrivelse</a:t>
                      </a:r>
                      <a:endParaRPr lang="en-US" sz="2200" dirty="0"/>
                    </a:p>
                  </a:txBody>
                  <a:tcPr marL="91439" marR="91439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GFR (ml/min/1,73 m</a:t>
                      </a:r>
                      <a:r>
                        <a:rPr lang="en-US" sz="2200" baseline="30000" dirty="0" smtClean="0"/>
                        <a:t>2</a:t>
                      </a:r>
                      <a:r>
                        <a:rPr lang="en-US" sz="2200" baseline="0" dirty="0" smtClean="0"/>
                        <a:t>)</a:t>
                      </a:r>
                      <a:endParaRPr lang="en-US" sz="2200" dirty="0"/>
                    </a:p>
                  </a:txBody>
                  <a:tcPr marL="91439" marR="91439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5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 marL="91439" marR="91439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Nyreskade</a:t>
                      </a:r>
                      <a:r>
                        <a:rPr lang="en-US" sz="2200" dirty="0" smtClean="0"/>
                        <a:t> med normal GFR</a:t>
                      </a:r>
                      <a:endParaRPr lang="en-US" sz="2200" dirty="0"/>
                    </a:p>
                  </a:txBody>
                  <a:tcPr marL="91439" marR="91439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≥ 90 </a:t>
                      </a:r>
                      <a:endParaRPr lang="en-US" sz="2200" dirty="0"/>
                    </a:p>
                  </a:txBody>
                  <a:tcPr marL="91439" marR="91439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5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 marL="91439" marR="91439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Nyreskade</a:t>
                      </a:r>
                      <a:r>
                        <a:rPr lang="en-US" sz="2200" dirty="0" smtClean="0"/>
                        <a:t> med </a:t>
                      </a:r>
                      <a:r>
                        <a:rPr lang="en-US" sz="2200" dirty="0" err="1" smtClean="0"/>
                        <a:t>lett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redusert</a:t>
                      </a:r>
                      <a:r>
                        <a:rPr lang="en-US" sz="2200" dirty="0" smtClean="0"/>
                        <a:t> GFR</a:t>
                      </a:r>
                      <a:endParaRPr lang="en-US" sz="2200" dirty="0"/>
                    </a:p>
                  </a:txBody>
                  <a:tcPr marL="91439" marR="91439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60-89</a:t>
                      </a:r>
                      <a:endParaRPr lang="en-US" sz="2200" dirty="0"/>
                    </a:p>
                  </a:txBody>
                  <a:tcPr marL="91439" marR="91439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8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</a:t>
                      </a:r>
                      <a:endParaRPr lang="en-US" sz="2200" dirty="0"/>
                    </a:p>
                  </a:txBody>
                  <a:tcPr marL="91439" marR="91439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dirty="0" err="1" smtClean="0"/>
                        <a:t>Moderat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redusert</a:t>
                      </a:r>
                      <a:r>
                        <a:rPr lang="en-US" sz="2200" baseline="0" dirty="0" smtClean="0"/>
                        <a:t> GFR</a:t>
                      </a:r>
                      <a:endParaRPr lang="en-US" sz="2200" dirty="0"/>
                    </a:p>
                  </a:txBody>
                  <a:tcPr marL="91439" marR="91439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30-59</a:t>
                      </a:r>
                      <a:endParaRPr lang="en-US" sz="2200" dirty="0"/>
                    </a:p>
                  </a:txBody>
                  <a:tcPr marL="91439" marR="91439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96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</a:t>
                      </a:r>
                      <a:endParaRPr lang="en-US" sz="2200" dirty="0"/>
                    </a:p>
                  </a:txBody>
                  <a:tcPr marL="91439" marR="91439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Alvorlig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redusert</a:t>
                      </a:r>
                      <a:r>
                        <a:rPr lang="en-US" sz="2200" dirty="0" smtClean="0"/>
                        <a:t> GFR</a:t>
                      </a:r>
                      <a:endParaRPr lang="en-US" sz="2200" dirty="0"/>
                    </a:p>
                  </a:txBody>
                  <a:tcPr marL="91439" marR="91439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15-29</a:t>
                      </a:r>
                      <a:endParaRPr lang="en-US" sz="2200" dirty="0"/>
                    </a:p>
                  </a:txBody>
                  <a:tcPr marL="91439" marR="91439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07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</a:t>
                      </a:r>
                      <a:endParaRPr lang="en-US" sz="2200" dirty="0"/>
                    </a:p>
                  </a:txBody>
                  <a:tcPr marL="91439" marR="91439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dirty="0" err="1" smtClean="0"/>
                        <a:t>Nyresykdom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i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sluttstadiet</a:t>
                      </a:r>
                      <a:endParaRPr lang="en-US" sz="2200" dirty="0"/>
                    </a:p>
                  </a:txBody>
                  <a:tcPr marL="91439" marR="91439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&lt; 15</a:t>
                      </a:r>
                      <a:endParaRPr lang="en-US" sz="2200" dirty="0"/>
                    </a:p>
                  </a:txBody>
                  <a:tcPr marL="91439" marR="91439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80064" y="6463253"/>
            <a:ext cx="2363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KDIGO Guidelines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13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Nyrefunksjon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mortalitet</a:t>
            </a:r>
            <a:r>
              <a:rPr lang="en-GB" dirty="0" smtClean="0"/>
              <a:t> </a:t>
            </a:r>
            <a:r>
              <a:rPr lang="en-GB" dirty="0" err="1" smtClean="0"/>
              <a:t>etter</a:t>
            </a:r>
            <a:r>
              <a:rPr lang="en-GB" dirty="0" smtClean="0"/>
              <a:t> alder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54397"/>
            <a:ext cx="6606724" cy="55112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09943" y="6311788"/>
            <a:ext cx="213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Times New Roman"/>
                <a:cs typeface="Times New Roman"/>
              </a:rPr>
              <a:t>Hallan</a:t>
            </a:r>
            <a:r>
              <a:rPr lang="en-GB" sz="1200" dirty="0" smtClean="0">
                <a:latin typeface="Times New Roman"/>
                <a:cs typeface="Times New Roman"/>
              </a:rPr>
              <a:t> et al.</a:t>
            </a:r>
            <a:r>
              <a:rPr lang="en-US" sz="1200" b="1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JAMA. 2012;308(22):2349-2360</a:t>
            </a:r>
            <a:endParaRPr lang="en-GB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555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88" y="1274389"/>
            <a:ext cx="6620821" cy="54994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20815" y="6311788"/>
            <a:ext cx="213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Times New Roman"/>
                <a:cs typeface="Times New Roman"/>
              </a:rPr>
              <a:t>Hallan</a:t>
            </a:r>
            <a:r>
              <a:rPr lang="en-GB" sz="1200" dirty="0" smtClean="0">
                <a:latin typeface="Times New Roman"/>
                <a:cs typeface="Times New Roman"/>
              </a:rPr>
              <a:t> et al.</a:t>
            </a:r>
            <a:r>
              <a:rPr lang="en-US" sz="1200" b="1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JAMA. 2012;308(22):2349-2360</a:t>
            </a:r>
            <a:endParaRPr lang="en-GB" sz="1200" dirty="0"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750"/>
            <a:ext cx="8229600" cy="114300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GFR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risikofaktor</a:t>
            </a:r>
            <a:r>
              <a:rPr lang="en-GB" dirty="0" smtClean="0"/>
              <a:t> for </a:t>
            </a:r>
            <a:r>
              <a:rPr lang="en-GB" dirty="0" err="1" smtClean="0"/>
              <a:t>progresjon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nyresvikt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28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75" y="1417639"/>
            <a:ext cx="6474961" cy="5253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Proteinuri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risikofaktor</a:t>
            </a:r>
            <a:r>
              <a:rPr lang="en-GB" dirty="0" smtClean="0"/>
              <a:t> for </a:t>
            </a:r>
            <a:r>
              <a:rPr lang="en-GB" dirty="0" err="1" smtClean="0"/>
              <a:t>progresjon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nyresvikt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320815" y="6311788"/>
            <a:ext cx="213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Times New Roman"/>
                <a:cs typeface="Times New Roman"/>
              </a:rPr>
              <a:t>Hallan</a:t>
            </a:r>
            <a:r>
              <a:rPr lang="en-GB" sz="1200" dirty="0" smtClean="0">
                <a:latin typeface="Times New Roman"/>
                <a:cs typeface="Times New Roman"/>
              </a:rPr>
              <a:t> et al.</a:t>
            </a:r>
            <a:r>
              <a:rPr lang="en-US" sz="1200" b="1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JAMA. 2012;308(22):2349-2360</a:t>
            </a:r>
            <a:endParaRPr lang="en-GB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530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6" y="100443"/>
            <a:ext cx="8545349" cy="634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56752" y="6512644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Hallan</a:t>
            </a:r>
            <a:r>
              <a:rPr lang="en-GB" sz="1400" dirty="0" smtClean="0"/>
              <a:t> et al. JASN. 2009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8329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Klinisk</a:t>
            </a:r>
            <a:r>
              <a:rPr lang="en-GB" dirty="0" smtClean="0"/>
              <a:t> </a:t>
            </a:r>
            <a:r>
              <a:rPr lang="en-GB" dirty="0" err="1" smtClean="0"/>
              <a:t>betydning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aldrende</a:t>
            </a:r>
            <a:r>
              <a:rPr lang="en-GB" dirty="0" smtClean="0"/>
              <a:t> </a:t>
            </a:r>
            <a:r>
              <a:rPr lang="en-GB" dirty="0" err="1" smtClean="0"/>
              <a:t>nyrer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Aldersrelatert</a:t>
            </a:r>
            <a:r>
              <a:rPr lang="en-GB" dirty="0" smtClean="0"/>
              <a:t> </a:t>
            </a:r>
            <a:r>
              <a:rPr lang="en-GB" dirty="0" err="1" smtClean="0"/>
              <a:t>redusert</a:t>
            </a:r>
            <a:r>
              <a:rPr lang="en-GB" dirty="0" smtClean="0"/>
              <a:t> GFR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være</a:t>
            </a:r>
            <a:r>
              <a:rPr lang="en-GB" dirty="0" smtClean="0"/>
              <a:t> </a:t>
            </a:r>
            <a:r>
              <a:rPr lang="en-GB" dirty="0" err="1" smtClean="0"/>
              <a:t>vanskelig</a:t>
            </a:r>
            <a:r>
              <a:rPr lang="en-GB" dirty="0" smtClean="0"/>
              <a:t> </a:t>
            </a:r>
            <a:r>
              <a:rPr lang="en-GB" dirty="0" err="1" smtClean="0"/>
              <a:t>å</a:t>
            </a:r>
            <a:r>
              <a:rPr lang="en-GB" dirty="0" smtClean="0"/>
              <a:t> </a:t>
            </a:r>
            <a:r>
              <a:rPr lang="en-GB" dirty="0" err="1" smtClean="0"/>
              <a:t>skille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sykelig</a:t>
            </a:r>
            <a:r>
              <a:rPr lang="en-GB" dirty="0" smtClean="0"/>
              <a:t> </a:t>
            </a:r>
            <a:r>
              <a:rPr lang="en-GB" dirty="0" err="1" smtClean="0"/>
              <a:t>redusert</a:t>
            </a:r>
            <a:r>
              <a:rPr lang="en-GB" dirty="0" smtClean="0"/>
              <a:t> GFR</a:t>
            </a:r>
          </a:p>
          <a:p>
            <a:pPr lvl="1"/>
            <a:r>
              <a:rPr lang="en-GB" dirty="0" err="1" smtClean="0"/>
              <a:t>Skal</a:t>
            </a:r>
            <a:r>
              <a:rPr lang="en-GB" dirty="0" smtClean="0"/>
              <a:t> dog 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behandles</a:t>
            </a:r>
            <a:endParaRPr lang="en-GB" dirty="0" smtClean="0"/>
          </a:p>
          <a:p>
            <a:r>
              <a:rPr lang="en-GB" dirty="0" err="1" smtClean="0"/>
              <a:t>Større</a:t>
            </a:r>
            <a:r>
              <a:rPr lang="en-GB" dirty="0" smtClean="0"/>
              <a:t> </a:t>
            </a:r>
            <a:r>
              <a:rPr lang="en-GB" dirty="0" err="1" smtClean="0"/>
              <a:t>risiko</a:t>
            </a:r>
            <a:r>
              <a:rPr lang="en-GB" dirty="0" smtClean="0"/>
              <a:t> for </a:t>
            </a:r>
            <a:r>
              <a:rPr lang="en-GB" dirty="0" err="1" smtClean="0"/>
              <a:t>akutt</a:t>
            </a:r>
            <a:r>
              <a:rPr lang="en-GB" dirty="0" smtClean="0"/>
              <a:t> </a:t>
            </a:r>
            <a:r>
              <a:rPr lang="en-GB" dirty="0" err="1" smtClean="0"/>
              <a:t>nyreskade</a:t>
            </a:r>
            <a:r>
              <a:rPr lang="en-GB" dirty="0" smtClean="0"/>
              <a:t>/-</a:t>
            </a:r>
            <a:r>
              <a:rPr lang="en-GB" dirty="0" err="1" smtClean="0"/>
              <a:t>svikt</a:t>
            </a:r>
            <a:endParaRPr lang="en-GB" dirty="0" smtClean="0"/>
          </a:p>
          <a:p>
            <a:r>
              <a:rPr lang="en-GB" dirty="0" err="1" smtClean="0"/>
              <a:t>Krever</a:t>
            </a:r>
            <a:r>
              <a:rPr lang="en-GB" dirty="0" smtClean="0"/>
              <a:t> </a:t>
            </a:r>
            <a:r>
              <a:rPr lang="en-GB" dirty="0" err="1" smtClean="0"/>
              <a:t>dosejustering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mange </a:t>
            </a:r>
            <a:r>
              <a:rPr lang="en-GB" dirty="0" err="1" smtClean="0"/>
              <a:t>medikamenter</a:t>
            </a:r>
            <a:endParaRPr lang="en-GB" dirty="0" smtClean="0"/>
          </a:p>
          <a:p>
            <a:r>
              <a:rPr lang="en-GB" dirty="0" err="1" smtClean="0"/>
              <a:t>Aldersrelatert</a:t>
            </a:r>
            <a:r>
              <a:rPr lang="en-GB" dirty="0" smtClean="0"/>
              <a:t> </a:t>
            </a:r>
            <a:r>
              <a:rPr lang="en-GB" dirty="0" err="1" smtClean="0"/>
              <a:t>redusert</a:t>
            </a:r>
            <a:r>
              <a:rPr lang="en-GB" dirty="0" smtClean="0"/>
              <a:t> GFR </a:t>
            </a:r>
            <a:r>
              <a:rPr lang="en-GB" dirty="0" err="1" smtClean="0"/>
              <a:t>har</a:t>
            </a:r>
            <a:r>
              <a:rPr lang="en-GB" dirty="0" smtClean="0"/>
              <a:t> </a:t>
            </a:r>
            <a:r>
              <a:rPr lang="en-GB" dirty="0" err="1" smtClean="0"/>
              <a:t>liten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</a:t>
            </a:r>
            <a:r>
              <a:rPr lang="en-GB" dirty="0" err="1" smtClean="0"/>
              <a:t>ingen</a:t>
            </a:r>
            <a:r>
              <a:rPr lang="en-GB" dirty="0" smtClean="0"/>
              <a:t> </a:t>
            </a:r>
            <a:r>
              <a:rPr lang="en-GB" dirty="0" err="1" smtClean="0"/>
              <a:t>betydning</a:t>
            </a:r>
            <a:r>
              <a:rPr lang="en-GB" dirty="0" smtClean="0"/>
              <a:t> for </a:t>
            </a:r>
            <a:r>
              <a:rPr lang="en-GB" dirty="0" err="1" smtClean="0"/>
              <a:t>livsutsiktene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95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Selvrapporterte</a:t>
            </a:r>
            <a:r>
              <a:rPr lang="en-GB" dirty="0" smtClean="0"/>
              <a:t> </a:t>
            </a:r>
            <a:r>
              <a:rPr lang="en-GB" dirty="0" err="1" smtClean="0"/>
              <a:t>symptomer</a:t>
            </a:r>
            <a:r>
              <a:rPr lang="en-GB" dirty="0" smtClean="0"/>
              <a:t> </a:t>
            </a:r>
            <a:r>
              <a:rPr lang="en-GB" dirty="0" err="1" smtClean="0"/>
              <a:t>hos</a:t>
            </a:r>
            <a:r>
              <a:rPr lang="en-GB" dirty="0" smtClean="0"/>
              <a:t> dialyse </a:t>
            </a:r>
            <a:r>
              <a:rPr lang="en-GB" dirty="0" err="1" smtClean="0"/>
              <a:t>pasienter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transplanterte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81" y="1815753"/>
            <a:ext cx="6350000" cy="466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9152" y="6488668"/>
            <a:ext cx="3844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Amro et al. J Pain </a:t>
            </a:r>
            <a:r>
              <a:rPr lang="en-GB" dirty="0" err="1" smtClean="0"/>
              <a:t>Sympt</a:t>
            </a:r>
            <a:r>
              <a:rPr lang="en-GB" dirty="0" smtClean="0"/>
              <a:t> Manage.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76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Nyrefysiologi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mr-IN" dirty="0" smtClean="0"/>
              <a:t>–</a:t>
            </a:r>
            <a:r>
              <a:rPr lang="en-GB" dirty="0" smtClean="0"/>
              <a:t> </a:t>
            </a:r>
            <a:r>
              <a:rPr lang="en-GB" dirty="0" err="1" smtClean="0"/>
              <a:t>anatomi</a:t>
            </a:r>
            <a:endParaRPr lang="en-GB" dirty="0" smtClean="0"/>
          </a:p>
          <a:p>
            <a:r>
              <a:rPr lang="en-GB" dirty="0" err="1" smtClean="0"/>
              <a:t>Patofysiologi</a:t>
            </a:r>
            <a:r>
              <a:rPr lang="en-GB" dirty="0" smtClean="0"/>
              <a:t> </a:t>
            </a:r>
            <a:r>
              <a:rPr lang="en-GB" dirty="0" err="1" smtClean="0"/>
              <a:t>ved</a:t>
            </a:r>
            <a:r>
              <a:rPr lang="en-GB" dirty="0" smtClean="0"/>
              <a:t> </a:t>
            </a:r>
            <a:r>
              <a:rPr lang="en-GB" dirty="0" err="1" smtClean="0"/>
              <a:t>nyresykdom</a:t>
            </a:r>
            <a:endParaRPr lang="en-GB" dirty="0" smtClean="0"/>
          </a:p>
          <a:p>
            <a:r>
              <a:rPr lang="en-GB" dirty="0" smtClean="0"/>
              <a:t>Normal </a:t>
            </a:r>
            <a:r>
              <a:rPr lang="en-GB" dirty="0" err="1" smtClean="0"/>
              <a:t>aldring</a:t>
            </a:r>
            <a:r>
              <a:rPr lang="en-GB" dirty="0" smtClean="0"/>
              <a:t> </a:t>
            </a:r>
            <a:r>
              <a:rPr lang="nb-NO" dirty="0" smtClean="0"/>
              <a:t>eller nyresykdom?</a:t>
            </a:r>
            <a:endParaRPr lang="en-GB" dirty="0" smtClean="0"/>
          </a:p>
          <a:p>
            <a:r>
              <a:rPr lang="en-GB" dirty="0" err="1" smtClean="0"/>
              <a:t>Kronisk</a:t>
            </a:r>
            <a:r>
              <a:rPr lang="en-GB" dirty="0" smtClean="0"/>
              <a:t> </a:t>
            </a:r>
            <a:r>
              <a:rPr lang="en-GB" dirty="0" err="1" smtClean="0"/>
              <a:t>nyresykdom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nyresvikt</a:t>
            </a:r>
            <a:endParaRPr lang="en-GB" dirty="0" smtClean="0"/>
          </a:p>
          <a:p>
            <a:r>
              <a:rPr lang="en-GB" dirty="0" err="1" smtClean="0"/>
              <a:t>Livskvalitet</a:t>
            </a:r>
            <a:r>
              <a:rPr lang="en-GB" dirty="0" smtClean="0"/>
              <a:t> for </a:t>
            </a:r>
            <a:r>
              <a:rPr lang="en-GB" dirty="0" err="1" smtClean="0"/>
              <a:t>eldre</a:t>
            </a:r>
            <a:r>
              <a:rPr lang="en-GB" dirty="0" smtClean="0"/>
              <a:t> med </a:t>
            </a:r>
            <a:r>
              <a:rPr lang="en-GB" dirty="0" err="1" smtClean="0"/>
              <a:t>nyresvikt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36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Konservativ</a:t>
            </a:r>
            <a:r>
              <a:rPr lang="en-GB" dirty="0" smtClean="0"/>
              <a:t> </a:t>
            </a:r>
            <a:r>
              <a:rPr lang="en-GB" dirty="0" err="1" smtClean="0"/>
              <a:t>nyresviktbehandling</a:t>
            </a:r>
            <a:r>
              <a:rPr lang="en-GB" dirty="0" smtClean="0"/>
              <a:t> (I)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Blodtrykkskontroll</a:t>
            </a:r>
            <a:r>
              <a:rPr lang="en-GB" dirty="0" smtClean="0"/>
              <a:t> </a:t>
            </a:r>
            <a:r>
              <a:rPr lang="mr-IN" dirty="0" smtClean="0"/>
              <a:t>–</a:t>
            </a:r>
            <a:r>
              <a:rPr lang="en-GB" dirty="0" smtClean="0"/>
              <a:t> 130/80 mmHg</a:t>
            </a:r>
          </a:p>
          <a:p>
            <a:endParaRPr lang="en-GB" sz="1400" dirty="0"/>
          </a:p>
          <a:p>
            <a:r>
              <a:rPr lang="en-GB" dirty="0" err="1" smtClean="0"/>
              <a:t>Antiproteinurisk</a:t>
            </a:r>
            <a:r>
              <a:rPr lang="en-GB" dirty="0" smtClean="0"/>
              <a:t> </a:t>
            </a:r>
            <a:r>
              <a:rPr lang="en-GB" dirty="0" err="1" smtClean="0"/>
              <a:t>behandling</a:t>
            </a:r>
            <a:endParaRPr lang="en-GB" dirty="0"/>
          </a:p>
          <a:p>
            <a:pPr lvl="1"/>
            <a:r>
              <a:rPr lang="en-GB" dirty="0" smtClean="0"/>
              <a:t>ACE-hemmer </a:t>
            </a:r>
            <a:r>
              <a:rPr lang="en-GB" i="1" dirty="0" err="1" smtClean="0"/>
              <a:t>eller</a:t>
            </a:r>
            <a:r>
              <a:rPr lang="en-GB" dirty="0" smtClean="0"/>
              <a:t> ARB</a:t>
            </a:r>
          </a:p>
          <a:p>
            <a:endParaRPr lang="en-GB" sz="1400" dirty="0"/>
          </a:p>
          <a:p>
            <a:r>
              <a:rPr lang="en-GB" dirty="0" err="1" smtClean="0"/>
              <a:t>Røykeslutt</a:t>
            </a:r>
            <a:endParaRPr lang="en-GB" dirty="0" smtClean="0"/>
          </a:p>
          <a:p>
            <a:endParaRPr lang="en-GB" sz="1400" dirty="0" smtClean="0"/>
          </a:p>
          <a:p>
            <a:r>
              <a:rPr lang="en-GB" dirty="0" err="1" smtClean="0"/>
              <a:t>Glykemisk</a:t>
            </a:r>
            <a:r>
              <a:rPr lang="en-GB" dirty="0" smtClean="0"/>
              <a:t> </a:t>
            </a:r>
            <a:r>
              <a:rPr lang="en-GB" dirty="0" err="1" smtClean="0"/>
              <a:t>kontroll</a:t>
            </a:r>
            <a:endParaRPr lang="en-GB" dirty="0" smtClean="0"/>
          </a:p>
          <a:p>
            <a:pPr lvl="1"/>
            <a:r>
              <a:rPr lang="en-GB" dirty="0" smtClean="0"/>
              <a:t>SGLT 2-hemmer </a:t>
            </a:r>
            <a:r>
              <a:rPr lang="en-GB" dirty="0" err="1" smtClean="0"/>
              <a:t>anbefales</a:t>
            </a:r>
            <a:r>
              <a:rPr lang="en-GB" dirty="0" smtClean="0"/>
              <a:t>, men </a:t>
            </a:r>
            <a:r>
              <a:rPr lang="en-GB" dirty="0" err="1" smtClean="0"/>
              <a:t>seponeres</a:t>
            </a:r>
            <a:r>
              <a:rPr lang="en-GB" dirty="0" smtClean="0"/>
              <a:t> v/GFR under 30</a:t>
            </a:r>
          </a:p>
          <a:p>
            <a:endParaRPr lang="en-GB" sz="1400" dirty="0" smtClean="0"/>
          </a:p>
          <a:p>
            <a:r>
              <a:rPr lang="en-GB" dirty="0" err="1" smtClean="0"/>
              <a:t>Proteinrestriksjon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497122" y="5934670"/>
            <a:ext cx="2690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Orth</a:t>
            </a:r>
            <a:r>
              <a:rPr lang="en-GB" i="1" dirty="0" smtClean="0"/>
              <a:t> SR. JASN. 2004</a:t>
            </a:r>
          </a:p>
          <a:p>
            <a:r>
              <a:rPr lang="en-GB" i="1" dirty="0" smtClean="0"/>
              <a:t>KDIGO 2017</a:t>
            </a:r>
          </a:p>
          <a:p>
            <a:r>
              <a:rPr lang="en-GB" i="1" dirty="0" err="1" smtClean="0"/>
              <a:t>Zelniker</a:t>
            </a:r>
            <a:r>
              <a:rPr lang="en-GB" i="1" dirty="0" smtClean="0"/>
              <a:t> et al. Lancet 2018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54578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Konservativ</a:t>
            </a:r>
            <a:r>
              <a:rPr lang="en-GB" dirty="0" smtClean="0"/>
              <a:t> </a:t>
            </a:r>
            <a:r>
              <a:rPr lang="en-GB" dirty="0" err="1" smtClean="0"/>
              <a:t>nyresviktbehandling</a:t>
            </a:r>
            <a:r>
              <a:rPr lang="en-GB" dirty="0" smtClean="0"/>
              <a:t> 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 smtClean="0"/>
              <a:t>Bikarbonatbehandling</a:t>
            </a:r>
            <a:r>
              <a:rPr lang="en-GB" dirty="0" smtClean="0"/>
              <a:t>/</a:t>
            </a:r>
            <a:r>
              <a:rPr lang="en-GB" dirty="0" err="1" smtClean="0"/>
              <a:t>natron</a:t>
            </a:r>
            <a:endParaRPr lang="en-GB" dirty="0" smtClean="0"/>
          </a:p>
          <a:p>
            <a:pPr lvl="1"/>
            <a:r>
              <a:rPr lang="en-GB" dirty="0" err="1" smtClean="0"/>
              <a:t>Mål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HCO3 &gt; 23</a:t>
            </a:r>
          </a:p>
          <a:p>
            <a:endParaRPr lang="en-GB" sz="1400" dirty="0"/>
          </a:p>
          <a:p>
            <a:r>
              <a:rPr lang="en-GB" dirty="0" smtClean="0"/>
              <a:t>Salt-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væskerestriksjon</a:t>
            </a:r>
            <a:endParaRPr lang="en-GB" dirty="0" smtClean="0"/>
          </a:p>
          <a:p>
            <a:endParaRPr lang="en-GB" sz="1400" dirty="0"/>
          </a:p>
          <a:p>
            <a:r>
              <a:rPr lang="en-GB" dirty="0" smtClean="0"/>
              <a:t>Hyperkalemi</a:t>
            </a:r>
          </a:p>
          <a:p>
            <a:pPr lvl="1"/>
            <a:r>
              <a:rPr lang="en-GB" dirty="0" err="1" smtClean="0"/>
              <a:t>Kaliumfattig</a:t>
            </a:r>
            <a:r>
              <a:rPr lang="en-GB" dirty="0" smtClean="0"/>
              <a:t> </a:t>
            </a:r>
            <a:r>
              <a:rPr lang="en-GB" dirty="0" err="1" smtClean="0"/>
              <a:t>diett</a:t>
            </a:r>
            <a:endParaRPr lang="en-GB" dirty="0" smtClean="0"/>
          </a:p>
          <a:p>
            <a:pPr lvl="1"/>
            <a:r>
              <a:rPr lang="en-GB" dirty="0" err="1" smtClean="0"/>
              <a:t>Veltassa</a:t>
            </a:r>
            <a:r>
              <a:rPr lang="en-GB" dirty="0" smtClean="0"/>
              <a:t> </a:t>
            </a:r>
          </a:p>
          <a:p>
            <a:endParaRPr lang="en-GB" sz="1500" dirty="0"/>
          </a:p>
          <a:p>
            <a:r>
              <a:rPr lang="en-GB" dirty="0" smtClean="0"/>
              <a:t>Hyperfosfatemi</a:t>
            </a:r>
          </a:p>
          <a:p>
            <a:pPr lvl="1"/>
            <a:r>
              <a:rPr lang="en-GB" dirty="0" err="1" smtClean="0"/>
              <a:t>Fosfatfattig</a:t>
            </a:r>
            <a:r>
              <a:rPr lang="en-GB" dirty="0" smtClean="0"/>
              <a:t> </a:t>
            </a:r>
            <a:r>
              <a:rPr lang="en-GB" dirty="0" err="1" smtClean="0"/>
              <a:t>diett</a:t>
            </a:r>
            <a:endParaRPr lang="en-GB" dirty="0" smtClean="0"/>
          </a:p>
          <a:p>
            <a:pPr lvl="1"/>
            <a:r>
              <a:rPr lang="en-GB" dirty="0" err="1" smtClean="0"/>
              <a:t>Fosfatbindere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04924" y="6164079"/>
            <a:ext cx="3101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Brito-Ashurst</a:t>
            </a:r>
            <a:r>
              <a:rPr lang="en-GB" dirty="0" smtClean="0"/>
              <a:t> et al. JASN. 2009</a:t>
            </a:r>
          </a:p>
          <a:p>
            <a:r>
              <a:rPr lang="en-GB" dirty="0" smtClean="0"/>
              <a:t>Weir &amp; Fink. Am J Kid Dis. 2005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672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276679"/>
              </p:ext>
            </p:extLst>
          </p:nvPr>
        </p:nvGraphicFramePr>
        <p:xfrm>
          <a:off x="1386354" y="1483728"/>
          <a:ext cx="6805877" cy="491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2820"/>
            <a:ext cx="8229600" cy="1143000"/>
          </a:xfrm>
        </p:spPr>
        <p:txBody>
          <a:bodyPr/>
          <a:lstStyle/>
          <a:p>
            <a:r>
              <a:rPr lang="en-GB" dirty="0" err="1" smtClean="0"/>
              <a:t>Årsaker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</a:t>
            </a:r>
            <a:r>
              <a:rPr lang="en-GB" dirty="0" err="1" smtClean="0"/>
              <a:t>nyresvikt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538311"/>
              </p:ext>
            </p:extLst>
          </p:nvPr>
        </p:nvGraphicFramePr>
        <p:xfrm>
          <a:off x="657728" y="1393797"/>
          <a:ext cx="7391419" cy="5473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91684" y="3884316"/>
            <a:ext cx="2597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Polycystisk</a:t>
            </a:r>
            <a:r>
              <a:rPr lang="en-US" sz="1600" dirty="0" smtClean="0"/>
              <a:t> </a:t>
            </a:r>
            <a:r>
              <a:rPr lang="en-US" sz="1600" dirty="0" err="1" smtClean="0"/>
              <a:t>nyresykdom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 rot="2370159">
            <a:off x="2458912" y="1433571"/>
            <a:ext cx="692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Andre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 rot="2876058">
            <a:off x="3067009" y="1224520"/>
            <a:ext cx="737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Ukjent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 rot="682009">
            <a:off x="976186" y="2503013"/>
            <a:ext cx="1186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Immunologi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 rot="2106784">
            <a:off x="1497222" y="1531370"/>
            <a:ext cx="133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Myelomatose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 rot="1351112">
            <a:off x="3861440" y="6427914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Amyloidose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 rot="1276652">
            <a:off x="1410162" y="1889382"/>
            <a:ext cx="110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Nyretumor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650839" y="6396335"/>
            <a:ext cx="202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Norsk</a:t>
            </a:r>
            <a:r>
              <a:rPr lang="en-US" sz="1400" dirty="0" smtClean="0"/>
              <a:t> </a:t>
            </a:r>
            <a:r>
              <a:rPr lang="en-US" sz="1400" dirty="0" err="1" smtClean="0"/>
              <a:t>nyreregister</a:t>
            </a:r>
            <a:r>
              <a:rPr lang="en-US" sz="1400" dirty="0" smtClean="0"/>
              <a:t>. </a:t>
            </a:r>
            <a:r>
              <a:rPr lang="en-US" sz="1400" dirty="0" err="1" smtClean="0"/>
              <a:t>Årsrapport</a:t>
            </a:r>
            <a:r>
              <a:rPr lang="en-US" sz="1400" dirty="0" smtClean="0"/>
              <a:t> 2017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00586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6360" y="4416478"/>
            <a:ext cx="4763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Median alder for </a:t>
            </a:r>
            <a:r>
              <a:rPr lang="en-GB" sz="2400" dirty="0" err="1" smtClean="0"/>
              <a:t>oppstart</a:t>
            </a:r>
            <a:r>
              <a:rPr lang="en-GB" sz="2400" dirty="0" smtClean="0"/>
              <a:t> RRT: 66 </a:t>
            </a:r>
            <a:r>
              <a:rPr lang="en-GB" sz="2400" dirty="0" err="1" smtClean="0"/>
              <a:t>år</a:t>
            </a:r>
            <a:endParaRPr lang="en-GB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60" y="556489"/>
            <a:ext cx="8891581" cy="630151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9982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GB" dirty="0" smtClean="0"/>
              <a:t>Alder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nye</a:t>
            </a:r>
            <a:r>
              <a:rPr lang="en-GB" dirty="0" smtClean="0"/>
              <a:t> </a:t>
            </a:r>
            <a:r>
              <a:rPr lang="en-GB" dirty="0" err="1" smtClean="0"/>
              <a:t>pasienter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RRT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494056" y="6272143"/>
            <a:ext cx="1649944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Norsk</a:t>
            </a:r>
            <a:r>
              <a:rPr lang="en-GB" sz="1400" dirty="0" smtClean="0"/>
              <a:t> </a:t>
            </a:r>
            <a:r>
              <a:rPr lang="en-GB" sz="1400" dirty="0" err="1" smtClean="0"/>
              <a:t>nyreregister</a:t>
            </a:r>
            <a:r>
              <a:rPr lang="en-GB" sz="1400" dirty="0" smtClean="0"/>
              <a:t> </a:t>
            </a:r>
            <a:r>
              <a:rPr lang="en-GB" sz="1400" dirty="0" err="1" smtClean="0"/>
              <a:t>årsrapport</a:t>
            </a:r>
            <a:r>
              <a:rPr lang="en-GB" sz="1400" dirty="0" smtClean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8281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Prevalens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pasienter</a:t>
            </a:r>
            <a:r>
              <a:rPr lang="en-GB" dirty="0" smtClean="0"/>
              <a:t> med </a:t>
            </a:r>
            <a:r>
              <a:rPr lang="en-GB" dirty="0" err="1" smtClean="0"/>
              <a:t>nyreerstattende</a:t>
            </a:r>
            <a:r>
              <a:rPr lang="en-GB" dirty="0" smtClean="0"/>
              <a:t> </a:t>
            </a:r>
            <a:r>
              <a:rPr lang="en-GB" dirty="0" err="1" smtClean="0"/>
              <a:t>behandling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7300"/>
            <a:ext cx="9144000" cy="1798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7704" y="6550223"/>
            <a:ext cx="2756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Norsk</a:t>
            </a:r>
            <a:r>
              <a:rPr lang="en-GB" sz="1400" dirty="0" smtClean="0"/>
              <a:t> </a:t>
            </a:r>
            <a:r>
              <a:rPr lang="en-GB" sz="1400" dirty="0" err="1" smtClean="0"/>
              <a:t>nyreregister</a:t>
            </a:r>
            <a:r>
              <a:rPr lang="en-GB" sz="1400" dirty="0" smtClean="0"/>
              <a:t> </a:t>
            </a:r>
            <a:r>
              <a:rPr lang="en-GB" sz="1400" dirty="0" err="1" smtClean="0"/>
              <a:t>årsrapport</a:t>
            </a:r>
            <a:r>
              <a:rPr lang="en-GB" sz="1400" dirty="0" smtClean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55831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859"/>
            <a:ext cx="8813800" cy="567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722"/>
            <a:ext cx="8229600" cy="114300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GB" dirty="0" err="1" smtClean="0"/>
              <a:t>Overlevelse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oppstart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RRT. </a:t>
            </a:r>
            <a:r>
              <a:rPr lang="en-GB" dirty="0" err="1" smtClean="0"/>
              <a:t>Stratifisert</a:t>
            </a:r>
            <a:r>
              <a:rPr lang="en-GB" dirty="0" smtClean="0"/>
              <a:t> for </a:t>
            </a:r>
            <a:r>
              <a:rPr lang="en-GB" dirty="0" err="1" smtClean="0"/>
              <a:t>aldersgrupper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494056" y="6347975"/>
            <a:ext cx="1649944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Norsk</a:t>
            </a:r>
            <a:r>
              <a:rPr lang="en-GB" sz="1400" dirty="0" smtClean="0"/>
              <a:t> </a:t>
            </a:r>
            <a:r>
              <a:rPr lang="en-GB" sz="1400" dirty="0" err="1" smtClean="0"/>
              <a:t>nyreregister</a:t>
            </a:r>
            <a:r>
              <a:rPr lang="en-GB" sz="1400" dirty="0" smtClean="0"/>
              <a:t> </a:t>
            </a:r>
            <a:r>
              <a:rPr lang="en-GB" sz="1400" dirty="0" err="1" smtClean="0"/>
              <a:t>årsrapport</a:t>
            </a:r>
            <a:r>
              <a:rPr lang="en-GB" sz="1400" dirty="0" smtClean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591611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155700"/>
            <a:ext cx="8775700" cy="5702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722"/>
            <a:ext cx="8229600" cy="114300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GB" dirty="0" err="1" smtClean="0"/>
              <a:t>Overlevelse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oppstart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RRT. </a:t>
            </a:r>
            <a:r>
              <a:rPr lang="en-GB" dirty="0" err="1" smtClean="0"/>
              <a:t>Stratifisert</a:t>
            </a:r>
            <a:r>
              <a:rPr lang="en-GB" dirty="0" smtClean="0"/>
              <a:t> for </a:t>
            </a:r>
            <a:r>
              <a:rPr lang="en-GB" dirty="0" err="1" smtClean="0"/>
              <a:t>behandlingsmodalitet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494056" y="6347975"/>
            <a:ext cx="1649944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Norsk</a:t>
            </a:r>
            <a:r>
              <a:rPr lang="en-GB" sz="1400" dirty="0" smtClean="0"/>
              <a:t> </a:t>
            </a:r>
            <a:r>
              <a:rPr lang="en-GB" sz="1400" dirty="0" err="1" smtClean="0"/>
              <a:t>nyreregister</a:t>
            </a:r>
            <a:r>
              <a:rPr lang="en-GB" sz="1400" dirty="0" smtClean="0"/>
              <a:t> </a:t>
            </a:r>
            <a:r>
              <a:rPr lang="en-GB" sz="1400" dirty="0" err="1" smtClean="0"/>
              <a:t>årsrapport</a:t>
            </a:r>
            <a:r>
              <a:rPr lang="en-GB" sz="1400" dirty="0" smtClean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00844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184598"/>
            <a:ext cx="8915400" cy="5664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6722"/>
            <a:ext cx="8229600" cy="114300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GB" dirty="0" err="1" smtClean="0"/>
              <a:t>Graftoverlevelse</a:t>
            </a:r>
            <a:r>
              <a:rPr lang="en-GB" dirty="0" smtClean="0"/>
              <a:t> (</a:t>
            </a:r>
            <a:r>
              <a:rPr lang="en-GB" dirty="0" err="1"/>
              <a:t>k</a:t>
            </a:r>
            <a:r>
              <a:rPr lang="en-GB" dirty="0" err="1" smtClean="0"/>
              <a:t>adaver</a:t>
            </a:r>
            <a:r>
              <a:rPr lang="en-GB" dirty="0" smtClean="0"/>
              <a:t>)</a:t>
            </a:r>
            <a:br>
              <a:rPr lang="en-GB" dirty="0" smtClean="0"/>
            </a:br>
            <a:r>
              <a:rPr lang="en-GB" dirty="0" err="1" smtClean="0"/>
              <a:t>Stratifisert</a:t>
            </a:r>
            <a:r>
              <a:rPr lang="en-GB" dirty="0" smtClean="0"/>
              <a:t> for </a:t>
            </a:r>
            <a:r>
              <a:rPr lang="en-GB" dirty="0" err="1" smtClean="0"/>
              <a:t>aldersgrupper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494056" y="6366933"/>
            <a:ext cx="1649944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Norsk</a:t>
            </a:r>
            <a:r>
              <a:rPr lang="en-GB" sz="1400" dirty="0" smtClean="0"/>
              <a:t> </a:t>
            </a:r>
            <a:r>
              <a:rPr lang="en-GB" sz="1400" dirty="0" err="1" smtClean="0"/>
              <a:t>nyreregister</a:t>
            </a:r>
            <a:r>
              <a:rPr lang="en-GB" sz="1400" dirty="0" smtClean="0"/>
              <a:t> </a:t>
            </a:r>
            <a:r>
              <a:rPr lang="en-GB" sz="1400" dirty="0" err="1" smtClean="0"/>
              <a:t>årsrapport</a:t>
            </a:r>
            <a:r>
              <a:rPr lang="en-GB" sz="1400" dirty="0" smtClean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672852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209630"/>
            <a:ext cx="8953500" cy="5753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6722"/>
            <a:ext cx="8229600" cy="114300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GB" dirty="0" err="1" smtClean="0"/>
              <a:t>Graftoverlevelse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levende</a:t>
            </a:r>
            <a:r>
              <a:rPr lang="en-GB" dirty="0" smtClean="0"/>
              <a:t> giver)</a:t>
            </a:r>
            <a:br>
              <a:rPr lang="en-GB" dirty="0" smtClean="0"/>
            </a:br>
            <a:r>
              <a:rPr lang="en-GB" dirty="0" err="1" smtClean="0"/>
              <a:t>Stratifisert</a:t>
            </a:r>
            <a:r>
              <a:rPr lang="en-GB" dirty="0" smtClean="0"/>
              <a:t> for </a:t>
            </a:r>
            <a:r>
              <a:rPr lang="en-GB" dirty="0" err="1" smtClean="0"/>
              <a:t>aldersgrupper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494056" y="6423807"/>
            <a:ext cx="1649944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Norsk</a:t>
            </a:r>
            <a:r>
              <a:rPr lang="en-GB" sz="1400" dirty="0" smtClean="0"/>
              <a:t> </a:t>
            </a:r>
            <a:r>
              <a:rPr lang="en-GB" sz="1400" dirty="0" err="1" smtClean="0"/>
              <a:t>nyreregister</a:t>
            </a:r>
            <a:r>
              <a:rPr lang="en-GB" sz="1400" dirty="0" smtClean="0"/>
              <a:t> </a:t>
            </a:r>
            <a:r>
              <a:rPr lang="en-GB" sz="1400" dirty="0" err="1" smtClean="0"/>
              <a:t>årsrapport</a:t>
            </a:r>
            <a:r>
              <a:rPr lang="en-GB" sz="1400" dirty="0" smtClean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07406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Konklusjon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Nyrefunksjonen</a:t>
            </a:r>
            <a:r>
              <a:rPr lang="en-GB" dirty="0" smtClean="0"/>
              <a:t> </a:t>
            </a:r>
            <a:r>
              <a:rPr lang="en-GB" dirty="0" err="1" smtClean="0"/>
              <a:t>synker</a:t>
            </a:r>
            <a:r>
              <a:rPr lang="en-GB" dirty="0" smtClean="0"/>
              <a:t> med </a:t>
            </a:r>
            <a:r>
              <a:rPr lang="en-GB" dirty="0" err="1" smtClean="0"/>
              <a:t>alderen</a:t>
            </a:r>
            <a:endParaRPr lang="en-GB" dirty="0" smtClean="0"/>
          </a:p>
          <a:p>
            <a:r>
              <a:rPr lang="en-GB" dirty="0" err="1" smtClean="0"/>
              <a:t>Aldersrelatert</a:t>
            </a:r>
            <a:r>
              <a:rPr lang="en-GB" dirty="0" smtClean="0"/>
              <a:t> </a:t>
            </a:r>
            <a:r>
              <a:rPr lang="en-GB" dirty="0" err="1" smtClean="0"/>
              <a:t>reduksjon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GFR</a:t>
            </a:r>
          </a:p>
          <a:p>
            <a:pPr lvl="1"/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assosiert</a:t>
            </a:r>
            <a:r>
              <a:rPr lang="en-GB" dirty="0" smtClean="0"/>
              <a:t> med </a:t>
            </a:r>
            <a:r>
              <a:rPr lang="en-GB" dirty="0" err="1" smtClean="0"/>
              <a:t>morbiditet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mortalitet</a:t>
            </a:r>
            <a:endParaRPr lang="en-GB" dirty="0" smtClean="0"/>
          </a:p>
          <a:p>
            <a:pPr lvl="1"/>
            <a:r>
              <a:rPr lang="en-GB" dirty="0" err="1" smtClean="0"/>
              <a:t>Skal</a:t>
            </a:r>
            <a:r>
              <a:rPr lang="en-GB" dirty="0" smtClean="0"/>
              <a:t> 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behandles</a:t>
            </a:r>
            <a:r>
              <a:rPr lang="en-GB" dirty="0" smtClean="0"/>
              <a:t>, men </a:t>
            </a:r>
            <a:r>
              <a:rPr lang="en-GB" dirty="0" err="1" smtClean="0"/>
              <a:t>andre</a:t>
            </a:r>
            <a:r>
              <a:rPr lang="en-GB" dirty="0" smtClean="0"/>
              <a:t> </a:t>
            </a:r>
            <a:r>
              <a:rPr lang="en-GB" dirty="0" err="1" smtClean="0"/>
              <a:t>årsaker</a:t>
            </a:r>
            <a:r>
              <a:rPr lang="en-GB" dirty="0" smtClean="0"/>
              <a:t> </a:t>
            </a:r>
            <a:r>
              <a:rPr lang="en-GB" dirty="0" err="1" smtClean="0"/>
              <a:t>skal</a:t>
            </a:r>
            <a:endParaRPr lang="en-GB" dirty="0" smtClean="0"/>
          </a:p>
          <a:p>
            <a:pPr lvl="1"/>
            <a:r>
              <a:rPr lang="en-GB" dirty="0" err="1" smtClean="0"/>
              <a:t>Gir</a:t>
            </a:r>
            <a:r>
              <a:rPr lang="en-GB" dirty="0" smtClean="0"/>
              <a:t> </a:t>
            </a:r>
            <a:r>
              <a:rPr lang="en-GB" dirty="0" err="1" smtClean="0"/>
              <a:t>større</a:t>
            </a:r>
            <a:r>
              <a:rPr lang="en-GB" dirty="0" smtClean="0"/>
              <a:t> </a:t>
            </a:r>
            <a:r>
              <a:rPr lang="en-GB" dirty="0" err="1" smtClean="0"/>
              <a:t>risiko</a:t>
            </a:r>
            <a:r>
              <a:rPr lang="en-GB" dirty="0" smtClean="0"/>
              <a:t> for </a:t>
            </a:r>
            <a:r>
              <a:rPr lang="en-GB" dirty="0" err="1" smtClean="0"/>
              <a:t>akutt</a:t>
            </a:r>
            <a:r>
              <a:rPr lang="en-GB" dirty="0" smtClean="0"/>
              <a:t> </a:t>
            </a:r>
            <a:r>
              <a:rPr lang="en-GB" dirty="0" err="1" smtClean="0"/>
              <a:t>skade</a:t>
            </a:r>
            <a:r>
              <a:rPr lang="en-GB" dirty="0" smtClean="0"/>
              <a:t>/</a:t>
            </a:r>
            <a:r>
              <a:rPr lang="en-GB" dirty="0" err="1" smtClean="0"/>
              <a:t>svikt</a:t>
            </a:r>
            <a:endParaRPr lang="en-GB" dirty="0" smtClean="0"/>
          </a:p>
          <a:p>
            <a:r>
              <a:rPr lang="en-GB" dirty="0" err="1" smtClean="0"/>
              <a:t>Ingen</a:t>
            </a:r>
            <a:r>
              <a:rPr lang="en-GB" dirty="0" smtClean="0"/>
              <a:t> med bare </a:t>
            </a:r>
            <a:r>
              <a:rPr lang="en-GB" dirty="0" err="1" smtClean="0"/>
              <a:t>aldersrelatert</a:t>
            </a:r>
            <a:r>
              <a:rPr lang="en-GB" dirty="0" smtClean="0"/>
              <a:t> </a:t>
            </a:r>
            <a:r>
              <a:rPr lang="en-GB" dirty="0" err="1" smtClean="0"/>
              <a:t>reduksjon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GFR ender </a:t>
            </a:r>
            <a:r>
              <a:rPr lang="en-GB" dirty="0" err="1" smtClean="0"/>
              <a:t>opp</a:t>
            </a:r>
            <a:r>
              <a:rPr lang="en-GB" dirty="0" smtClean="0"/>
              <a:t> med terminal </a:t>
            </a:r>
            <a:r>
              <a:rPr lang="en-GB" dirty="0" err="1" smtClean="0"/>
              <a:t>nyresvikt</a:t>
            </a:r>
            <a:endParaRPr lang="en-GB" dirty="0" smtClean="0"/>
          </a:p>
          <a:p>
            <a:r>
              <a:rPr lang="en-GB" dirty="0" err="1" smtClean="0"/>
              <a:t>Eldre</a:t>
            </a:r>
            <a:r>
              <a:rPr lang="en-GB" dirty="0" smtClean="0"/>
              <a:t> med </a:t>
            </a:r>
            <a:r>
              <a:rPr lang="en-GB" dirty="0" err="1" smtClean="0"/>
              <a:t>nyresvikt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,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skal</a:t>
            </a:r>
            <a:r>
              <a:rPr lang="en-GB" dirty="0" smtClean="0"/>
              <a:t> </a:t>
            </a:r>
            <a:r>
              <a:rPr lang="en-GB" dirty="0" err="1" smtClean="0"/>
              <a:t>ofte</a:t>
            </a:r>
            <a:r>
              <a:rPr lang="en-GB" dirty="0" smtClean="0"/>
              <a:t>, </a:t>
            </a:r>
            <a:r>
              <a:rPr lang="en-GB" dirty="0" err="1" smtClean="0"/>
              <a:t>behandles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har</a:t>
            </a:r>
            <a:r>
              <a:rPr lang="en-GB" dirty="0" smtClean="0"/>
              <a:t> </a:t>
            </a:r>
            <a:r>
              <a:rPr lang="en-GB" dirty="0" err="1" smtClean="0"/>
              <a:t>ofte</a:t>
            </a:r>
            <a:r>
              <a:rPr lang="en-GB" dirty="0" smtClean="0"/>
              <a:t> en </a:t>
            </a:r>
            <a:r>
              <a:rPr lang="en-GB" dirty="0" err="1" smtClean="0"/>
              <a:t>akseptabel</a:t>
            </a:r>
            <a:r>
              <a:rPr lang="en-GB" dirty="0" smtClean="0"/>
              <a:t> </a:t>
            </a:r>
            <a:r>
              <a:rPr lang="en-GB" dirty="0" err="1" smtClean="0"/>
              <a:t>livskvalitet</a:t>
            </a:r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6330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526"/>
            <a:ext cx="9145358" cy="515188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318"/>
            <a:ext cx="8229600" cy="1143000"/>
          </a:xfrm>
        </p:spPr>
        <p:txBody>
          <a:bodyPr/>
          <a:lstStyle/>
          <a:p>
            <a:r>
              <a:rPr lang="en-GB" dirty="0" smtClean="0"/>
              <a:t>En </a:t>
            </a:r>
            <a:r>
              <a:rPr lang="en-GB" dirty="0" err="1" smtClean="0"/>
              <a:t>kort</a:t>
            </a:r>
            <a:r>
              <a:rPr lang="en-GB" dirty="0" smtClean="0"/>
              <a:t> </a:t>
            </a:r>
            <a:r>
              <a:rPr lang="en-GB" dirty="0" err="1" smtClean="0"/>
              <a:t>repetisjon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nyrefysiologi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421992" y="6541401"/>
            <a:ext cx="4801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Guyton and Hall. Textbook of Medical Physiology. 11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ed. 2006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9152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Nyrenes</a:t>
            </a:r>
            <a:r>
              <a:rPr lang="en-GB" dirty="0"/>
              <a:t> </a:t>
            </a:r>
            <a:r>
              <a:rPr lang="en-GB" dirty="0" err="1" smtClean="0"/>
              <a:t>funksjon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Regluering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væske</a:t>
            </a:r>
            <a:r>
              <a:rPr lang="en-GB" dirty="0" smtClean="0"/>
              <a:t>-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elektrolytter</a:t>
            </a:r>
            <a:endParaRPr lang="en-GB" dirty="0" smtClean="0"/>
          </a:p>
          <a:p>
            <a:pPr lvl="1"/>
            <a:r>
              <a:rPr lang="en-GB" dirty="0" err="1" smtClean="0"/>
              <a:t>Herunder</a:t>
            </a:r>
            <a:r>
              <a:rPr lang="en-GB" dirty="0" smtClean="0"/>
              <a:t> </a:t>
            </a:r>
            <a:r>
              <a:rPr lang="en-GB" dirty="0" err="1" smtClean="0"/>
              <a:t>syre</a:t>
            </a:r>
            <a:r>
              <a:rPr lang="en-GB" dirty="0" smtClean="0"/>
              <a:t>-base</a:t>
            </a:r>
          </a:p>
          <a:p>
            <a:r>
              <a:rPr lang="en-GB" dirty="0" err="1" smtClean="0"/>
              <a:t>Hydroksylering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vitamin D</a:t>
            </a:r>
            <a:r>
              <a:rPr lang="en-GB" baseline="-25000" dirty="0" smtClean="0"/>
              <a:t>2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D</a:t>
            </a:r>
            <a:r>
              <a:rPr lang="en-GB" baseline="-25000" dirty="0" smtClean="0"/>
              <a:t>3</a:t>
            </a:r>
          </a:p>
          <a:p>
            <a:r>
              <a:rPr lang="en-GB" dirty="0" err="1" smtClean="0"/>
              <a:t>Produksjon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erytropoietin</a:t>
            </a:r>
            <a:endParaRPr lang="en-GB" dirty="0" smtClean="0"/>
          </a:p>
          <a:p>
            <a:r>
              <a:rPr lang="en-GB" dirty="0" err="1" smtClean="0"/>
              <a:t>Regulering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blodtrykket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Makula</a:t>
            </a:r>
            <a:r>
              <a:rPr lang="en-GB" dirty="0" smtClean="0"/>
              <a:t> </a:t>
            </a:r>
            <a:r>
              <a:rPr lang="en-GB" dirty="0" err="1" smtClean="0"/>
              <a:t>densa</a:t>
            </a:r>
            <a:r>
              <a:rPr lang="en-GB" dirty="0" smtClean="0"/>
              <a:t> </a:t>
            </a:r>
            <a:r>
              <a:rPr lang="mr-IN" dirty="0" smtClean="0"/>
              <a:t>–</a:t>
            </a:r>
            <a:r>
              <a:rPr lang="en-GB" dirty="0" smtClean="0"/>
              <a:t> renin </a:t>
            </a:r>
            <a:r>
              <a:rPr lang="mr-IN" dirty="0" smtClean="0"/>
              <a:t>–</a:t>
            </a:r>
            <a:r>
              <a:rPr lang="en-GB" dirty="0" smtClean="0"/>
              <a:t> angiotensin </a:t>
            </a:r>
          </a:p>
          <a:p>
            <a:r>
              <a:rPr lang="en-GB" dirty="0" smtClean="0"/>
              <a:t>Glukoneogenese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421992" y="6541401"/>
            <a:ext cx="4801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Guyton and Hall. Textbook of Medical Physiology. 11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ed. 2006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016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Måling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nyrefunksjon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dirty="0" err="1" smtClean="0"/>
              <a:t>Bruk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eksogene</a:t>
            </a:r>
            <a:r>
              <a:rPr lang="en-GB" dirty="0" smtClean="0"/>
              <a:t> </a:t>
            </a:r>
            <a:r>
              <a:rPr lang="en-GB" dirty="0" err="1" smtClean="0"/>
              <a:t>substanser</a:t>
            </a:r>
            <a:endParaRPr lang="en-GB" dirty="0" smtClean="0"/>
          </a:p>
          <a:p>
            <a:pPr lvl="1"/>
            <a:r>
              <a:rPr lang="en-GB" dirty="0" smtClean="0"/>
              <a:t>Inulin clearance </a:t>
            </a:r>
          </a:p>
          <a:p>
            <a:r>
              <a:rPr lang="en-GB" dirty="0" err="1" smtClean="0"/>
              <a:t>Bruk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endogene</a:t>
            </a:r>
            <a:r>
              <a:rPr lang="en-GB" dirty="0" smtClean="0"/>
              <a:t> </a:t>
            </a:r>
            <a:r>
              <a:rPr lang="en-GB" dirty="0" err="1" smtClean="0"/>
              <a:t>substanser</a:t>
            </a:r>
            <a:endParaRPr lang="en-GB" dirty="0" smtClean="0"/>
          </a:p>
          <a:p>
            <a:pPr lvl="1"/>
            <a:r>
              <a:rPr lang="en-GB" dirty="0" smtClean="0"/>
              <a:t>Creatinine clearance</a:t>
            </a:r>
          </a:p>
          <a:p>
            <a:pPr lvl="1"/>
            <a:r>
              <a:rPr lang="en-GB" dirty="0" smtClean="0"/>
              <a:t>Blood urea nitrogen (BUN)</a:t>
            </a:r>
          </a:p>
          <a:p>
            <a:pPr lvl="1"/>
            <a:r>
              <a:rPr lang="en-GB" dirty="0" smtClean="0"/>
              <a:t>Serum </a:t>
            </a:r>
            <a:r>
              <a:rPr lang="en-GB" dirty="0" err="1" smtClean="0"/>
              <a:t>cystatin</a:t>
            </a:r>
            <a:r>
              <a:rPr lang="en-GB" dirty="0" smtClean="0"/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16600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err="1" smtClean="0"/>
              <a:t>Begrensninger</a:t>
            </a:r>
            <a:r>
              <a:rPr lang="en-GB" dirty="0" smtClean="0"/>
              <a:t> </a:t>
            </a:r>
            <a:r>
              <a:rPr lang="en-GB" dirty="0" err="1" smtClean="0"/>
              <a:t>ved</a:t>
            </a:r>
            <a:r>
              <a:rPr lang="en-GB" dirty="0" smtClean="0"/>
              <a:t> </a:t>
            </a:r>
            <a:r>
              <a:rPr lang="en-GB" dirty="0" err="1" smtClean="0"/>
              <a:t>bruk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kreatinin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Kreatinin </a:t>
            </a:r>
            <a:r>
              <a:rPr lang="en-GB" dirty="0" err="1" smtClean="0"/>
              <a:t>kommer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skjelettmuskulatur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kjøttinntak</a:t>
            </a:r>
            <a:endParaRPr lang="en-GB" dirty="0" smtClean="0"/>
          </a:p>
          <a:p>
            <a:r>
              <a:rPr lang="en-GB" dirty="0" smtClean="0"/>
              <a:t>Kreatinin </a:t>
            </a:r>
            <a:r>
              <a:rPr lang="en-GB" dirty="0" err="1" smtClean="0"/>
              <a:t>filtreres</a:t>
            </a:r>
            <a:r>
              <a:rPr lang="en-GB" dirty="0" smtClean="0"/>
              <a:t> </a:t>
            </a:r>
            <a:r>
              <a:rPr lang="en-GB" dirty="0" err="1" smtClean="0"/>
              <a:t>fritt</a:t>
            </a:r>
            <a:r>
              <a:rPr lang="en-GB" dirty="0" smtClean="0"/>
              <a:t> over glomerulus</a:t>
            </a:r>
          </a:p>
          <a:p>
            <a:r>
              <a:rPr lang="en-GB" dirty="0" err="1" smtClean="0"/>
              <a:t>Metaboliseres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reabsorberes</a:t>
            </a:r>
            <a:r>
              <a:rPr lang="en-GB" dirty="0" smtClean="0"/>
              <a:t> </a:t>
            </a:r>
            <a:r>
              <a:rPr lang="en-GB" dirty="0" err="1" smtClean="0"/>
              <a:t>ikke</a:t>
            </a:r>
            <a:endParaRPr lang="en-GB" dirty="0" smtClean="0"/>
          </a:p>
          <a:p>
            <a:r>
              <a:rPr lang="en-GB" dirty="0" smtClean="0"/>
              <a:t>10-40 %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kreatininet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urinen</a:t>
            </a:r>
            <a:r>
              <a:rPr lang="en-GB" dirty="0" smtClean="0"/>
              <a:t> </a:t>
            </a:r>
            <a:r>
              <a:rPr lang="en-GB" dirty="0" err="1" smtClean="0"/>
              <a:t>kommer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tubulær</a:t>
            </a:r>
            <a:r>
              <a:rPr lang="en-GB" dirty="0" smtClean="0"/>
              <a:t> </a:t>
            </a:r>
            <a:r>
              <a:rPr lang="en-GB" dirty="0" err="1" smtClean="0"/>
              <a:t>sekresjon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502281" y="6365287"/>
            <a:ext cx="3903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Shemesh</a:t>
            </a:r>
            <a:r>
              <a:rPr lang="en-GB" sz="1200" dirty="0" smtClean="0"/>
              <a:t> et al. Limitations of creatinine as a filtration marker in </a:t>
            </a:r>
            <a:r>
              <a:rPr lang="en-GB" sz="1200" dirty="0" err="1" smtClean="0"/>
              <a:t>glomerulopathic</a:t>
            </a:r>
            <a:r>
              <a:rPr lang="en-GB" sz="1200" dirty="0" smtClean="0"/>
              <a:t> patients. Kidney Int. 1985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05957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Medikamenter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øker</a:t>
            </a:r>
            <a:r>
              <a:rPr lang="en-GB" dirty="0" smtClean="0"/>
              <a:t> kreatinin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14627" y="1945782"/>
            <a:ext cx="35413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err="1" smtClean="0"/>
              <a:t>Redusert</a:t>
            </a:r>
            <a:r>
              <a:rPr lang="en-GB" sz="2400" u="sng" dirty="0" smtClean="0"/>
              <a:t> </a:t>
            </a:r>
            <a:r>
              <a:rPr lang="en-GB" sz="2400" u="sng" dirty="0" err="1" smtClean="0"/>
              <a:t>perfusjonstrykk</a:t>
            </a:r>
            <a:r>
              <a:rPr lang="en-GB" sz="2400" u="sng" dirty="0" smtClean="0"/>
              <a:t> </a:t>
            </a:r>
            <a:r>
              <a:rPr lang="en-GB" sz="2400" u="sng" dirty="0" err="1" smtClean="0"/>
              <a:t>i</a:t>
            </a:r>
            <a:r>
              <a:rPr lang="en-GB" sz="2400" u="sng" dirty="0" smtClean="0"/>
              <a:t> glomerulus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ACE-hemmere (</a:t>
            </a:r>
            <a:r>
              <a:rPr lang="en-GB" sz="2400" dirty="0" err="1" smtClean="0"/>
              <a:t>særlig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kombo</a:t>
            </a:r>
            <a:r>
              <a:rPr lang="en-GB" sz="2400" dirty="0" smtClean="0"/>
              <a:t> med NSAIDS)</a:t>
            </a:r>
          </a:p>
          <a:p>
            <a:pPr marL="342900" indent="-342900">
              <a:buFontTx/>
              <a:buChar char="-"/>
            </a:pP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884774"/>
            <a:ext cx="35060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err="1" smtClean="0"/>
              <a:t>Redusert</a:t>
            </a:r>
            <a:r>
              <a:rPr lang="en-GB" sz="2400" u="sng" dirty="0" smtClean="0"/>
              <a:t> </a:t>
            </a:r>
            <a:r>
              <a:rPr lang="en-GB" sz="2400" u="sng" dirty="0" err="1" smtClean="0"/>
              <a:t>sekresjon</a:t>
            </a:r>
            <a:endParaRPr lang="en-GB" sz="2400" u="sng" dirty="0" smtClean="0"/>
          </a:p>
          <a:p>
            <a:pPr marL="342900" indent="-342900">
              <a:buFontTx/>
              <a:buChar char="-"/>
            </a:pPr>
            <a:r>
              <a:rPr lang="en-GB" sz="2400" dirty="0" err="1" smtClean="0"/>
              <a:t>Trimetoprim</a:t>
            </a:r>
            <a:endParaRPr lang="en-GB" sz="2400" dirty="0" smtClean="0"/>
          </a:p>
          <a:p>
            <a:pPr marL="342900" indent="-342900">
              <a:buFontTx/>
              <a:buChar char="-"/>
            </a:pPr>
            <a:r>
              <a:rPr lang="en-GB" sz="2400" dirty="0" err="1" smtClean="0"/>
              <a:t>Multaq</a:t>
            </a:r>
            <a:endParaRPr lang="en-GB" sz="2400" dirty="0" smtClean="0"/>
          </a:p>
          <a:p>
            <a:pPr marL="342900" indent="-342900">
              <a:buFontTx/>
              <a:buChar char="-"/>
            </a:pPr>
            <a:r>
              <a:rPr lang="en-GB" sz="2400" dirty="0" err="1" smtClean="0"/>
              <a:t>Cimetidin</a:t>
            </a:r>
            <a:endParaRPr lang="en-GB" sz="2400" dirty="0" smtClean="0"/>
          </a:p>
          <a:p>
            <a:pPr marL="342900" indent="-342900">
              <a:buFontTx/>
              <a:buChar char="-"/>
            </a:pPr>
            <a:r>
              <a:rPr lang="en-GB" sz="2400" dirty="0" smtClean="0"/>
              <a:t>HIV-</a:t>
            </a:r>
            <a:r>
              <a:rPr lang="en-GB" sz="2400" dirty="0" err="1" smtClean="0"/>
              <a:t>integrasehemmere</a:t>
            </a:r>
            <a:endParaRPr lang="en-GB" sz="2400" dirty="0" smtClean="0"/>
          </a:p>
          <a:p>
            <a:pPr marL="342900" indent="-342900">
              <a:buFontTx/>
              <a:buChar char="-"/>
            </a:pPr>
            <a:r>
              <a:rPr lang="en-GB" sz="2400" dirty="0" err="1" smtClean="0"/>
              <a:t>Tyrosin</a:t>
            </a:r>
            <a:r>
              <a:rPr lang="en-GB" sz="2400" dirty="0" smtClean="0"/>
              <a:t> </a:t>
            </a:r>
            <a:r>
              <a:rPr lang="en-GB" sz="2400" dirty="0" err="1" smtClean="0"/>
              <a:t>kinasehemmere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51921" y="1945782"/>
            <a:ext cx="431400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err="1" smtClean="0"/>
              <a:t>Interferens</a:t>
            </a:r>
            <a:r>
              <a:rPr lang="en-GB" sz="2400" u="sng" dirty="0" smtClean="0"/>
              <a:t> med </a:t>
            </a:r>
            <a:r>
              <a:rPr lang="en-GB" sz="2400" u="sng" dirty="0" err="1" smtClean="0"/>
              <a:t>målemetoden</a:t>
            </a:r>
            <a:endParaRPr lang="en-GB" sz="2400" u="sng" dirty="0" smtClean="0"/>
          </a:p>
          <a:p>
            <a:pPr marL="342900" indent="-342900">
              <a:buFontTx/>
              <a:buChar char="-"/>
            </a:pPr>
            <a:r>
              <a:rPr lang="en-GB" sz="2400" dirty="0" err="1" smtClean="0"/>
              <a:t>Acetoacetat</a:t>
            </a:r>
            <a:r>
              <a:rPr lang="en-GB" sz="2400" dirty="0" smtClean="0"/>
              <a:t> (</a:t>
            </a:r>
            <a:r>
              <a:rPr lang="en-GB" sz="2400" dirty="0" err="1" smtClean="0"/>
              <a:t>ved</a:t>
            </a:r>
            <a:r>
              <a:rPr lang="en-GB" sz="2400" dirty="0" smtClean="0"/>
              <a:t> ketoacidose)</a:t>
            </a:r>
          </a:p>
          <a:p>
            <a:pPr marL="342900" indent="-342900">
              <a:buFontTx/>
              <a:buChar char="-"/>
            </a:pPr>
            <a:r>
              <a:rPr lang="en-GB" sz="2400" dirty="0" err="1" smtClean="0"/>
              <a:t>Flucytosin</a:t>
            </a:r>
            <a:r>
              <a:rPr lang="en-GB" sz="2400" dirty="0" smtClean="0"/>
              <a:t> (anti </a:t>
            </a:r>
            <a:r>
              <a:rPr lang="en-GB" sz="2400" dirty="0" err="1" smtClean="0"/>
              <a:t>soppmiddel</a:t>
            </a:r>
            <a:r>
              <a:rPr lang="en-GB" sz="2400" dirty="0" smtClean="0"/>
              <a:t>)</a:t>
            </a:r>
            <a:endParaRPr lang="en-GB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445694" y="5688449"/>
            <a:ext cx="376425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Berg et al. Nephron. 1989</a:t>
            </a:r>
          </a:p>
          <a:p>
            <a:r>
              <a:rPr lang="en-GB" sz="1400" dirty="0" err="1" smtClean="0"/>
              <a:t>Duncker</a:t>
            </a:r>
            <a:r>
              <a:rPr lang="en-GB" sz="1400" dirty="0" smtClean="0"/>
              <a:t> et al. J </a:t>
            </a:r>
            <a:r>
              <a:rPr lang="en-GB" sz="1400" dirty="0" err="1" smtClean="0"/>
              <a:t>Cardiovasc</a:t>
            </a:r>
            <a:r>
              <a:rPr lang="en-GB" sz="1400" dirty="0" smtClean="0"/>
              <a:t> </a:t>
            </a:r>
            <a:r>
              <a:rPr lang="en-GB" sz="1400" dirty="0" err="1" smtClean="0"/>
              <a:t>Pharmacol</a:t>
            </a:r>
            <a:r>
              <a:rPr lang="en-GB" sz="1400" dirty="0" smtClean="0"/>
              <a:t> </a:t>
            </a:r>
            <a:r>
              <a:rPr lang="en-GB" sz="1400" dirty="0" err="1" smtClean="0"/>
              <a:t>Ther</a:t>
            </a:r>
            <a:r>
              <a:rPr lang="en-GB" sz="1400" dirty="0" smtClean="0"/>
              <a:t>. 2013</a:t>
            </a:r>
          </a:p>
          <a:p>
            <a:r>
              <a:rPr lang="en-GB" sz="1400" dirty="0" err="1" smtClean="0"/>
              <a:t>Hilbrands</a:t>
            </a:r>
            <a:r>
              <a:rPr lang="en-GB" sz="1400" dirty="0" smtClean="0"/>
              <a:t> et al. Kidney Int. 1991</a:t>
            </a:r>
          </a:p>
          <a:p>
            <a:r>
              <a:rPr lang="en-GB" sz="1400" dirty="0" smtClean="0"/>
              <a:t>Lindeman et al. Open Forum Infect Dis. 2016</a:t>
            </a:r>
          </a:p>
          <a:p>
            <a:r>
              <a:rPr lang="en-GB" sz="1400" dirty="0" err="1" smtClean="0"/>
              <a:t>Omote</a:t>
            </a:r>
            <a:r>
              <a:rPr lang="en-GB" sz="1400" dirty="0" smtClean="0"/>
              <a:t> et al. </a:t>
            </a:r>
            <a:r>
              <a:rPr lang="en-GB" sz="1400" dirty="0" err="1" smtClean="0"/>
              <a:t>Sci</a:t>
            </a:r>
            <a:r>
              <a:rPr lang="en-GB" sz="1400" dirty="0" smtClean="0"/>
              <a:t> Resp. 2018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6192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Målemetoder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Cockcroft-</a:t>
            </a:r>
            <a:r>
              <a:rPr lang="en-GB" dirty="0" err="1" smtClean="0"/>
              <a:t>Gault</a:t>
            </a:r>
            <a:r>
              <a:rPr lang="en-GB" dirty="0" smtClean="0"/>
              <a:t> </a:t>
            </a:r>
            <a:r>
              <a:rPr lang="en-GB" dirty="0" err="1" smtClean="0"/>
              <a:t>likningen</a:t>
            </a:r>
            <a:endParaRPr lang="en-GB" dirty="0" smtClean="0"/>
          </a:p>
          <a:p>
            <a:pPr lvl="1"/>
            <a:r>
              <a:rPr lang="en-GB" dirty="0" err="1" smtClean="0"/>
              <a:t>CrCl</a:t>
            </a:r>
            <a:r>
              <a:rPr lang="en-GB" dirty="0" smtClean="0"/>
              <a:t> = (140-alder) x </a:t>
            </a:r>
            <a:r>
              <a:rPr lang="en-GB" dirty="0" err="1" smtClean="0"/>
              <a:t>vekt</a:t>
            </a:r>
            <a:r>
              <a:rPr lang="en-GB" dirty="0" smtClean="0"/>
              <a:t> / Cr x 72</a:t>
            </a:r>
            <a:endParaRPr lang="en-GB" dirty="0"/>
          </a:p>
          <a:p>
            <a:endParaRPr lang="en-GB" sz="2800" dirty="0" smtClean="0"/>
          </a:p>
          <a:p>
            <a:r>
              <a:rPr lang="en-GB" dirty="0" smtClean="0"/>
              <a:t>Modification of Diet in Renal Disease (MDRD) </a:t>
            </a:r>
            <a:r>
              <a:rPr lang="en-GB" dirty="0" err="1" smtClean="0"/>
              <a:t>likningen</a:t>
            </a:r>
            <a:endParaRPr lang="en-GB" dirty="0" smtClean="0"/>
          </a:p>
          <a:p>
            <a:pPr lvl="1"/>
            <a:r>
              <a:rPr lang="en-GB" dirty="0" smtClean="0"/>
              <a:t>GFR </a:t>
            </a:r>
            <a:r>
              <a:rPr lang="en-GB" dirty="0" err="1" smtClean="0"/>
              <a:t>i</a:t>
            </a:r>
            <a:r>
              <a:rPr lang="en-GB" dirty="0" smtClean="0"/>
              <a:t> ml/min/1.73m</a:t>
            </a:r>
            <a:r>
              <a:rPr lang="en-GB" baseline="30000" dirty="0" smtClean="0"/>
              <a:t>2</a:t>
            </a:r>
            <a:r>
              <a:rPr lang="en-GB" dirty="0" smtClean="0"/>
              <a:t> = 175 x SCr</a:t>
            </a:r>
            <a:r>
              <a:rPr lang="en-GB" baseline="30000" dirty="0" smtClean="0"/>
              <a:t>-1,154</a:t>
            </a:r>
            <a:r>
              <a:rPr lang="en-GB" dirty="0" smtClean="0"/>
              <a:t> x alder</a:t>
            </a:r>
            <a:r>
              <a:rPr lang="en-GB" baseline="30000" dirty="0" smtClean="0"/>
              <a:t>-0,203</a:t>
            </a:r>
            <a:endParaRPr lang="en-GB" dirty="0" smtClean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257051" y="6126163"/>
            <a:ext cx="2651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Shocker et al. Clin Nephrol. 2006</a:t>
            </a:r>
          </a:p>
          <a:p>
            <a:r>
              <a:rPr lang="en-GB" sz="1400" dirty="0" err="1" smtClean="0"/>
              <a:t>Levey</a:t>
            </a:r>
            <a:r>
              <a:rPr lang="en-GB" sz="1400" dirty="0" smtClean="0"/>
              <a:t> et al. Ann Intern Med. 1999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4761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Chronic kidney disease epidemiology collaboration equation (CKD-EPI)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561" y="2117737"/>
            <a:ext cx="4309161" cy="3766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164508"/>
            <a:ext cx="4615191" cy="37029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31426" y="6459599"/>
            <a:ext cx="2651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Levey</a:t>
            </a:r>
            <a:r>
              <a:rPr lang="en-GB" sz="1400" dirty="0" smtClean="0"/>
              <a:t> et al. Ann Intern Med. 1999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1288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11579</TotalTime>
  <Words>910</Words>
  <Application>Microsoft Macintosh PowerPoint</Application>
  <PresentationFormat>On-screen Show (4:3)</PresentationFormat>
  <Paragraphs>180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Nyrefunksjon hos eldre</vt:lpstr>
      <vt:lpstr>Agenda</vt:lpstr>
      <vt:lpstr>En kort repetisjon av nyrefysiologi</vt:lpstr>
      <vt:lpstr>Nyrenes funksjon</vt:lpstr>
      <vt:lpstr>Måling av nyrefunksjon</vt:lpstr>
      <vt:lpstr>Begrensninger ved bruk av kreatinin</vt:lpstr>
      <vt:lpstr>Medikamenter som øker kreatinin</vt:lpstr>
      <vt:lpstr>Målemetoder</vt:lpstr>
      <vt:lpstr>Chronic kidney disease epidemiology collaboration equation (CKD-EPI)</vt:lpstr>
      <vt:lpstr>Endringer i nyrefunksjon hos eldre</vt:lpstr>
      <vt:lpstr>Nyrefunksjon relatert til alder</vt:lpstr>
      <vt:lpstr>Nyrefunksjon relatert til alder - Justert for kjønn</vt:lpstr>
      <vt:lpstr>Stadier av kronisk nyresykdom</vt:lpstr>
      <vt:lpstr>Nyrefunksjon og mortalitet etter alder</vt:lpstr>
      <vt:lpstr>GFR som risikofaktor for progresjon av nyresvikt</vt:lpstr>
      <vt:lpstr>Proteinuri som risikofaktor for progresjon av nyresvikt</vt:lpstr>
      <vt:lpstr>PowerPoint Presentation</vt:lpstr>
      <vt:lpstr>Klinisk betydning av aldrende nyrer</vt:lpstr>
      <vt:lpstr>Selvrapporterte symptomer hos dialyse pasienter og transplanterte</vt:lpstr>
      <vt:lpstr>Konservativ nyresviktbehandling (I)</vt:lpstr>
      <vt:lpstr>Konservativ nyresviktbehandling (II)</vt:lpstr>
      <vt:lpstr>Årsaker til nyresvikt</vt:lpstr>
      <vt:lpstr>Alder på nye pasienter i RRT</vt:lpstr>
      <vt:lpstr>Prevalens av pasienter med nyreerstattende behandling</vt:lpstr>
      <vt:lpstr>Overlevelse i fra oppstart av RRT. Stratifisert for aldersgrupper</vt:lpstr>
      <vt:lpstr>Overlevelse i fra oppstart av RRT. Stratifisert for behandlingsmodalitet</vt:lpstr>
      <vt:lpstr>Graftoverlevelse (kadaver) Stratifisert for aldersgrupper</vt:lpstr>
      <vt:lpstr>Graftoverlevelse (levende giver) Stratifisert for aldersgrupper</vt:lpstr>
      <vt:lpstr>Konklusjon</vt:lpstr>
    </vt:vector>
  </TitlesOfParts>
  <Company>uio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Nyrefunksjon hos eldre</dc:title>
  <dc:creator>Fredrik B. Brekke</dc:creator>
  <cp:lastModifiedBy>Fredrik B. Brekke</cp:lastModifiedBy>
  <cp:revision>28</cp:revision>
  <dcterms:created xsi:type="dcterms:W3CDTF">2018-09-19T17:12:26Z</dcterms:created>
  <dcterms:modified xsi:type="dcterms:W3CDTF">2019-02-03T20:06:24Z</dcterms:modified>
</cp:coreProperties>
</file>