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sldIdLst>
    <p:sldId id="256" r:id="rId2"/>
    <p:sldId id="288" r:id="rId3"/>
    <p:sldId id="260" r:id="rId4"/>
    <p:sldId id="258" r:id="rId5"/>
    <p:sldId id="290" r:id="rId6"/>
    <p:sldId id="298" r:id="rId7"/>
    <p:sldId id="294" r:id="rId8"/>
    <p:sldId id="304" r:id="rId9"/>
    <p:sldId id="271" r:id="rId10"/>
    <p:sldId id="291" r:id="rId11"/>
    <p:sldId id="266" r:id="rId12"/>
    <p:sldId id="262" r:id="rId13"/>
    <p:sldId id="303" r:id="rId14"/>
    <p:sldId id="297" r:id="rId15"/>
    <p:sldId id="299" r:id="rId16"/>
    <p:sldId id="296" r:id="rId17"/>
    <p:sldId id="268" r:id="rId18"/>
    <p:sldId id="300" r:id="rId19"/>
    <p:sldId id="272" r:id="rId20"/>
    <p:sldId id="280" r:id="rId21"/>
    <p:sldId id="281" r:id="rId22"/>
    <p:sldId id="302" r:id="rId23"/>
    <p:sldId id="301" r:id="rId24"/>
    <p:sldId id="283" r:id="rId25"/>
    <p:sldId id="275" r:id="rId26"/>
    <p:sldId id="274" r:id="rId27"/>
    <p:sldId id="278" r:id="rId28"/>
    <p:sldId id="277" r:id="rId29"/>
    <p:sldId id="284" r:id="rId30"/>
    <p:sldId id="287" r:id="rId31"/>
    <p:sldId id="305" r:id="rId32"/>
    <p:sldId id="292" r:id="rId33"/>
    <p:sldId id="25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19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1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3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5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17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83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05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5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72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1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5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7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4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10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3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7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3E1385-7669-4606-AF87-3AC5658934BE}" type="datetimeFigureOut">
              <a:rPr lang="en-GB" smtClean="0"/>
              <a:t>11/05/2019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D7FA6E-46BB-473F-9C93-F26394E55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7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kmj.org/system/files/hkmj164866-table.jpgFigur" TargetMode="External"/><Relationship Id="rId2" Type="http://schemas.openxmlformats.org/officeDocument/2006/relationships/hyperlink" Target="https://academic.oup.com/ageing/article/48/1/16/512624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tritionalassessment.mumc.nl/en/skinfold-measurement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59B5-A1BA-4A50-82C2-6E918F041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86342"/>
          </a:xfrm>
        </p:spPr>
        <p:txBody>
          <a:bodyPr/>
          <a:lstStyle/>
          <a:p>
            <a:r>
              <a:rPr lang="nb-NO" dirty="0" err="1"/>
              <a:t>Sarcopeni</a:t>
            </a:r>
            <a:br>
              <a:rPr lang="nb-NO" dirty="0"/>
            </a:br>
            <a:r>
              <a:rPr lang="nb-NO" sz="2400" dirty="0"/>
              <a:t>-en tilnærming til klinisk diagnostisk</a:t>
            </a: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9C2B1-0FBE-4708-A249-585BB49C0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621" y="5134812"/>
            <a:ext cx="9144000" cy="1655762"/>
          </a:xfrm>
        </p:spPr>
        <p:txBody>
          <a:bodyPr>
            <a:normAutofit fontScale="92500"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Hans Inge Johannessen </a:t>
            </a:r>
            <a:r>
              <a:rPr lang="nb-NO" dirty="0" err="1"/>
              <a:t>GerIT</a:t>
            </a:r>
            <a:r>
              <a:rPr lang="nb-NO" dirty="0"/>
              <a:t> 11.05.19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1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379E-82C8-4F20-93B9-56DC9D48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Sarcopeni</a:t>
            </a:r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49C27C3-F93E-4879-8C68-6A435B57B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775" y="2667000"/>
            <a:ext cx="686978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F49A-6CFB-456B-A874-E6FF174E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Sarcopeni</a:t>
            </a:r>
            <a:r>
              <a:rPr lang="nb-NO" dirty="0"/>
              <a:t> og andre syndromer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936E6-905B-46C3-970D-A9502CD9F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Skrøpelighet</a:t>
            </a:r>
          </a:p>
          <a:p>
            <a:pPr lvl="1"/>
            <a:r>
              <a:rPr lang="nb-NO" dirty="0" err="1"/>
              <a:t>Sarcopeni</a:t>
            </a:r>
            <a:r>
              <a:rPr lang="nb-NO" dirty="0"/>
              <a:t> overlapper med </a:t>
            </a:r>
            <a:r>
              <a:rPr lang="nb-NO" dirty="0" err="1"/>
              <a:t>skrøpelighetbegrepet</a:t>
            </a:r>
            <a:endParaRPr lang="nb-NO" dirty="0"/>
          </a:p>
          <a:p>
            <a:pPr lvl="1"/>
            <a:r>
              <a:rPr lang="nb-NO" dirty="0"/>
              <a:t>Vurdering av </a:t>
            </a:r>
            <a:r>
              <a:rPr lang="nb-NO" dirty="0" err="1"/>
              <a:t>sarcopeni</a:t>
            </a:r>
            <a:r>
              <a:rPr lang="nb-NO" dirty="0"/>
              <a:t> bør vær del av vurderingen av skrøpelighet</a:t>
            </a:r>
          </a:p>
          <a:p>
            <a:pPr lvl="1"/>
            <a:r>
              <a:rPr lang="nb-NO" dirty="0"/>
              <a:t>Skrøpelighet inkluderer aldersrelatert funksjonssvikt over flere </a:t>
            </a:r>
            <a:r>
              <a:rPr lang="nb-NO" dirty="0" err="1"/>
              <a:t>fysiologiskse</a:t>
            </a:r>
            <a:r>
              <a:rPr lang="nb-NO" dirty="0"/>
              <a:t> systemer, og tar også betraktning kognitiv funksjon og psykososiale faktorer</a:t>
            </a:r>
          </a:p>
          <a:p>
            <a:r>
              <a:rPr lang="nb-NO" dirty="0" err="1"/>
              <a:t>Sarcopenic</a:t>
            </a:r>
            <a:r>
              <a:rPr lang="nb-NO" dirty="0"/>
              <a:t> </a:t>
            </a:r>
            <a:r>
              <a:rPr lang="nb-NO" dirty="0" err="1"/>
              <a:t>obesity</a:t>
            </a:r>
            <a:endParaRPr lang="nb-NO" dirty="0"/>
          </a:p>
          <a:p>
            <a:pPr lvl="1"/>
            <a:r>
              <a:rPr lang="nb-NO" dirty="0"/>
              <a:t>Normal aldring ,Diabetes </a:t>
            </a:r>
            <a:r>
              <a:rPr lang="nb-NO" dirty="0" err="1"/>
              <a:t>Mellitus</a:t>
            </a:r>
            <a:r>
              <a:rPr lang="nb-NO" dirty="0"/>
              <a:t>, RA, og maligne tilstander</a:t>
            </a:r>
          </a:p>
          <a:p>
            <a:pPr lvl="1"/>
            <a:r>
              <a:rPr lang="nb-NO" dirty="0"/>
              <a:t>Redusert </a:t>
            </a:r>
            <a:r>
              <a:rPr lang="nb-NO" dirty="0" err="1"/>
              <a:t>musklemasse</a:t>
            </a:r>
            <a:r>
              <a:rPr lang="nb-NO" dirty="0"/>
              <a:t> eller LBM, men økt TBM, </a:t>
            </a:r>
          </a:p>
          <a:p>
            <a:pPr lvl="1"/>
            <a:r>
              <a:rPr lang="nb-NO" dirty="0"/>
              <a:t>Muskelsammensetningen endres, med økt fettinfiltrasjon som reduserer muskelstyrke.</a:t>
            </a:r>
          </a:p>
          <a:p>
            <a:pPr lvl="1"/>
            <a:r>
              <a:rPr lang="nb-NO" dirty="0"/>
              <a:t>Vurderes ofte som separat fra </a:t>
            </a:r>
            <a:r>
              <a:rPr lang="nb-NO" dirty="0" err="1"/>
              <a:t>sarcopenibegrepet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844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EFC3-DE13-4539-B9C6-00FED5263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 er det viktig å identifisere </a:t>
            </a:r>
            <a:r>
              <a:rPr lang="nb-NO" dirty="0" err="1"/>
              <a:t>Sarcopeni</a:t>
            </a:r>
            <a:r>
              <a:rPr lang="nb-NO" dirty="0"/>
              <a:t>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E52BA-1461-4B81-B138-A6DB83D76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Redusert mobilitet</a:t>
            </a:r>
          </a:p>
          <a:p>
            <a:r>
              <a:rPr lang="nb-NO" dirty="0"/>
              <a:t>Økt falltendens</a:t>
            </a:r>
          </a:p>
          <a:p>
            <a:r>
              <a:rPr lang="nb-NO" dirty="0"/>
              <a:t>Frakturer </a:t>
            </a:r>
          </a:p>
          <a:p>
            <a:r>
              <a:rPr lang="nb-NO" dirty="0"/>
              <a:t>Redusert selvstendighet i ADL</a:t>
            </a:r>
          </a:p>
          <a:p>
            <a:r>
              <a:rPr lang="nb-NO" dirty="0"/>
              <a:t>Redusert livskvalitet</a:t>
            </a:r>
          </a:p>
          <a:p>
            <a:r>
              <a:rPr lang="nb-NO" dirty="0"/>
              <a:t>Økt hjelpebehov</a:t>
            </a:r>
          </a:p>
          <a:p>
            <a:r>
              <a:rPr lang="nb-NO" dirty="0"/>
              <a:t>Assosiert med økt risiko for kognitiv svikt</a:t>
            </a:r>
          </a:p>
          <a:p>
            <a:r>
              <a:rPr lang="en-GB" dirty="0" err="1"/>
              <a:t>Økt</a:t>
            </a:r>
            <a:r>
              <a:rPr lang="en-GB" dirty="0"/>
              <a:t> </a:t>
            </a:r>
            <a:r>
              <a:rPr lang="en-GB" dirty="0" err="1"/>
              <a:t>mortalitet</a:t>
            </a:r>
            <a:endParaRPr lang="en-GB" dirty="0"/>
          </a:p>
          <a:p>
            <a:r>
              <a:rPr lang="en-GB" dirty="0" err="1"/>
              <a:t>Økte</a:t>
            </a:r>
            <a:r>
              <a:rPr lang="en-GB" dirty="0"/>
              <a:t> </a:t>
            </a:r>
            <a:r>
              <a:rPr lang="en-GB" dirty="0" err="1"/>
              <a:t>kostnader</a:t>
            </a:r>
            <a:r>
              <a:rPr lang="en-GB" dirty="0"/>
              <a:t> for </a:t>
            </a:r>
            <a:r>
              <a:rPr lang="en-GB" dirty="0" err="1"/>
              <a:t>helsevesnet</a:t>
            </a:r>
            <a:r>
              <a:rPr lang="en-GB" dirty="0"/>
              <a:t> (x2)</a:t>
            </a:r>
          </a:p>
        </p:txBody>
      </p:sp>
    </p:spTree>
    <p:extLst>
      <p:ext uri="{BB962C8B-B14F-4D97-AF65-F5344CB8AC3E}">
        <p14:creationId xmlns:p14="http://schemas.microsoft.com/office/powerpoint/2010/main" val="2644709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25DA-6F61-48FD-BBD5-2A516FF7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Sarcopeni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345625-853A-464C-A348-691BDB5D3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7169" y="2971800"/>
            <a:ext cx="4953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CFCC-0E06-4578-AD6B-E86E118D9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Diagnostiske kriterier og alvorlighetsgrad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C258-1E49-4885-A17F-624692F62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Diagnostiske kriterier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dirty="0"/>
              <a:t>Redusert muskelstyrke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Redusert</a:t>
            </a:r>
            <a:r>
              <a:rPr lang="en-GB" dirty="0"/>
              <a:t> </a:t>
            </a:r>
            <a:r>
              <a:rPr lang="en-GB" dirty="0" err="1"/>
              <a:t>muskelkvantitet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kvalitet</a:t>
            </a: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Redusert</a:t>
            </a:r>
            <a:r>
              <a:rPr lang="en-GB" dirty="0"/>
              <a:t> </a:t>
            </a:r>
            <a:r>
              <a:rPr lang="en-GB" dirty="0" err="1"/>
              <a:t>fysisk</a:t>
            </a:r>
            <a:r>
              <a:rPr lang="en-GB" dirty="0"/>
              <a:t> </a:t>
            </a:r>
            <a:r>
              <a:rPr lang="en-GB" dirty="0" err="1"/>
              <a:t>funksjonsnivå</a:t>
            </a:r>
            <a:endParaRPr lang="en-GB" dirty="0"/>
          </a:p>
          <a:p>
            <a:r>
              <a:rPr lang="en-GB" dirty="0" err="1"/>
              <a:t>Klassifisering</a:t>
            </a:r>
            <a:endParaRPr lang="en-GB" dirty="0"/>
          </a:p>
          <a:p>
            <a:pPr lvl="1"/>
            <a:r>
              <a:rPr lang="en-GB" dirty="0"/>
              <a:t>1. </a:t>
            </a:r>
            <a:r>
              <a:rPr lang="en-GB" dirty="0" err="1"/>
              <a:t>Sannsynlig</a:t>
            </a:r>
            <a:r>
              <a:rPr lang="en-GB" dirty="0"/>
              <a:t> </a:t>
            </a:r>
            <a:r>
              <a:rPr lang="en-GB" dirty="0" err="1"/>
              <a:t>sarcopeni</a:t>
            </a:r>
            <a:endParaRPr lang="en-GB" dirty="0"/>
          </a:p>
          <a:p>
            <a:pPr lvl="1"/>
            <a:r>
              <a:rPr lang="en-GB" dirty="0"/>
              <a:t>1+2: </a:t>
            </a:r>
            <a:r>
              <a:rPr lang="en-GB" dirty="0" err="1"/>
              <a:t>Sarcopeni</a:t>
            </a:r>
            <a:endParaRPr lang="en-GB" dirty="0"/>
          </a:p>
          <a:p>
            <a:pPr lvl="1"/>
            <a:r>
              <a:rPr lang="en-GB" dirty="0"/>
              <a:t>1+2+3: </a:t>
            </a:r>
            <a:r>
              <a:rPr lang="en-GB" dirty="0" err="1"/>
              <a:t>Alvorlig</a:t>
            </a:r>
            <a:r>
              <a:rPr lang="en-GB" dirty="0"/>
              <a:t> </a:t>
            </a:r>
            <a:r>
              <a:rPr lang="en-GB" dirty="0" err="1"/>
              <a:t>sarcopeni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788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5138-FD8E-4C59-9376-4B918A1C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Screening med SARC-F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EF2B-20AC-4396-AA25-1F9B405ED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Selvrapporterte daglige begrensninger i fysisk aktivitet</a:t>
            </a:r>
          </a:p>
          <a:p>
            <a:r>
              <a:rPr lang="nb-NO" dirty="0"/>
              <a:t>Lav til moderat sensitivitet </a:t>
            </a:r>
            <a:r>
              <a:rPr lang="nb-NO" dirty="0" err="1"/>
              <a:t>sensitivitet</a:t>
            </a:r>
            <a:r>
              <a:rPr lang="nb-NO" dirty="0"/>
              <a:t>, og høy spesifisitet for lav muskelstyrke.</a:t>
            </a:r>
          </a:p>
          <a:p>
            <a:r>
              <a:rPr lang="nb-NO" dirty="0"/>
              <a:t>I første rekke effektiv i å avdekke alvorlig </a:t>
            </a:r>
            <a:r>
              <a:rPr lang="nb-NO" dirty="0" err="1"/>
              <a:t>sarcopeni</a:t>
            </a:r>
            <a:endParaRPr lang="nb-NO" dirty="0"/>
          </a:p>
          <a:p>
            <a:r>
              <a:rPr lang="nb-NO" dirty="0"/>
              <a:t>Validert i 3 populasjonsstudier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02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EBD1-BB73-4DD3-BE94-95CA84E8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Screening (SARC-F)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90F958-9DAE-4451-8E79-6A45719AF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414" y="2667000"/>
            <a:ext cx="694051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963D-6B88-4FB0-AC5F-210CA27A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 muskelstyrke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B4C38-5A30-41F9-A10F-4758AC667E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Underekstremitetene er mest relevant med tanke på å evaluere gange og fysisk funksjon. </a:t>
            </a:r>
          </a:p>
          <a:p>
            <a:r>
              <a:rPr lang="nb-NO" u="sng" dirty="0"/>
              <a:t>Håndgrepsstyrke:</a:t>
            </a:r>
          </a:p>
          <a:p>
            <a:pPr lvl="1"/>
            <a:r>
              <a:rPr lang="nb-NO" dirty="0"/>
              <a:t>Sterk korrelasjon med styrkemålinger av underekstremiteter.</a:t>
            </a:r>
          </a:p>
          <a:p>
            <a:pPr lvl="1"/>
            <a:r>
              <a:rPr lang="nb-NO" dirty="0"/>
              <a:t>Dynamometer</a:t>
            </a:r>
          </a:p>
          <a:p>
            <a:pPr lvl="1"/>
            <a:r>
              <a:rPr lang="nb-NO" dirty="0"/>
              <a:t>Portabelt, enkelt å bruke, billig i anskaffelse  </a:t>
            </a:r>
          </a:p>
          <a:p>
            <a:pPr lvl="1"/>
            <a:r>
              <a:rPr lang="nb-NO" dirty="0"/>
              <a:t>Lav </a:t>
            </a:r>
            <a:r>
              <a:rPr lang="nb-NO" dirty="0" err="1"/>
              <a:t>hådgrepsstyrke</a:t>
            </a:r>
            <a:r>
              <a:rPr lang="nb-NO" dirty="0"/>
              <a:t> er assosiert med:</a:t>
            </a:r>
          </a:p>
          <a:p>
            <a:pPr lvl="2"/>
            <a:r>
              <a:rPr lang="nb-NO" dirty="0"/>
              <a:t>Redusert mobilitet</a:t>
            </a:r>
          </a:p>
          <a:p>
            <a:pPr lvl="2"/>
            <a:r>
              <a:rPr lang="nb-NO" dirty="0"/>
              <a:t>Redusert uavhengighet i ADL </a:t>
            </a:r>
          </a:p>
          <a:p>
            <a:pPr lvl="1"/>
            <a:r>
              <a:rPr lang="nb-NO" dirty="0" err="1"/>
              <a:t>Cut</a:t>
            </a:r>
            <a:r>
              <a:rPr lang="nb-NO" dirty="0"/>
              <a:t> </a:t>
            </a:r>
            <a:r>
              <a:rPr lang="nb-NO" dirty="0" err="1"/>
              <a:t>off</a:t>
            </a:r>
            <a:r>
              <a:rPr lang="nb-NO" dirty="0"/>
              <a:t>: Menn &lt;27kg   Kvinner &lt;16kg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0FCC3B-BFA8-4F08-87DF-E229835955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1528" y="2667000"/>
            <a:ext cx="29471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B77D-8CEB-4268-85B2-83DC8C5C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 muskelstyrke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E5E4-B9FE-4047-954C-491CE85A71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u="sng" dirty="0"/>
              <a:t>Reise/sette seg test (x5)</a:t>
            </a:r>
          </a:p>
          <a:p>
            <a:pPr lvl="1"/>
            <a:r>
              <a:rPr lang="nb-NO" dirty="0"/>
              <a:t>Stol settes mot veggen</a:t>
            </a:r>
          </a:p>
          <a:p>
            <a:pPr lvl="1"/>
            <a:r>
              <a:rPr lang="nb-NO" dirty="0"/>
              <a:t>Pasienten sitter midt i stolen, med bena tilsvarende en skulderbredde fra hverandre.</a:t>
            </a:r>
          </a:p>
          <a:p>
            <a:pPr lvl="1"/>
            <a:r>
              <a:rPr lang="nb-NO" dirty="0"/>
              <a:t>Armene legges i kryss over brystkassa</a:t>
            </a:r>
          </a:p>
          <a:p>
            <a:pPr lvl="1"/>
            <a:r>
              <a:rPr lang="en-GB" dirty="0"/>
              <a:t>Fra </a:t>
            </a:r>
            <a:r>
              <a:rPr lang="en-GB" dirty="0" err="1"/>
              <a:t>sittende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paienten</a:t>
            </a:r>
            <a:r>
              <a:rPr lang="en-GB" dirty="0"/>
              <a:t> </a:t>
            </a:r>
            <a:r>
              <a:rPr lang="en-GB" dirty="0" err="1"/>
              <a:t>beskjed</a:t>
            </a:r>
            <a:r>
              <a:rPr lang="en-GB" dirty="0"/>
              <a:t> om å </a:t>
            </a:r>
            <a:r>
              <a:rPr lang="en-GB" dirty="0" err="1"/>
              <a:t>reise</a:t>
            </a:r>
            <a:r>
              <a:rPr lang="en-GB" dirty="0"/>
              <a:t> seg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seg </a:t>
            </a:r>
            <a:r>
              <a:rPr lang="en-GB" dirty="0" err="1"/>
              <a:t>igjen</a:t>
            </a:r>
            <a:r>
              <a:rPr lang="en-GB" dirty="0"/>
              <a:t> 5 ganger.</a:t>
            </a:r>
          </a:p>
          <a:p>
            <a:pPr lvl="1"/>
            <a:r>
              <a:rPr lang="en-GB" dirty="0"/>
              <a:t>Cut off: &gt;15 </a:t>
            </a:r>
            <a:r>
              <a:rPr lang="en-GB" dirty="0" err="1"/>
              <a:t>sekunder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11A5A9-BDCA-418B-9E43-1455B4BC03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3462" y="3548062"/>
            <a:ext cx="33432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5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87F2-D01A-4EA5-9ADE-DF465DB7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måle muskelmasse  - DEXA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AEF8D-E58C-4555-986C-7DE5952B3A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Appendicular</a:t>
            </a:r>
            <a:r>
              <a:rPr lang="nb-NO" dirty="0"/>
              <a:t> </a:t>
            </a:r>
            <a:r>
              <a:rPr lang="nb-NO" dirty="0" err="1"/>
              <a:t>skeletal</a:t>
            </a:r>
            <a:r>
              <a:rPr lang="nb-NO" dirty="0"/>
              <a:t> </a:t>
            </a:r>
            <a:r>
              <a:rPr lang="nb-NO" dirty="0" err="1"/>
              <a:t>muscle</a:t>
            </a:r>
            <a:r>
              <a:rPr lang="nb-NO" dirty="0"/>
              <a:t> </a:t>
            </a:r>
            <a:r>
              <a:rPr lang="nb-NO" dirty="0" err="1"/>
              <a:t>mass</a:t>
            </a:r>
            <a:r>
              <a:rPr lang="nb-NO" dirty="0"/>
              <a:t> (ASM)</a:t>
            </a:r>
          </a:p>
          <a:p>
            <a:pPr lvl="1"/>
            <a:r>
              <a:rPr lang="nb-NO" dirty="0" err="1"/>
              <a:t>Cut-off</a:t>
            </a:r>
            <a:r>
              <a:rPr lang="nb-NO" dirty="0"/>
              <a:t>: Kvinner &lt;15kg, Menn &lt;20kg </a:t>
            </a:r>
          </a:p>
          <a:p>
            <a:r>
              <a:rPr lang="nb-NO" dirty="0" err="1"/>
              <a:t>Appendicular</a:t>
            </a:r>
            <a:r>
              <a:rPr lang="nb-NO" dirty="0"/>
              <a:t> </a:t>
            </a:r>
            <a:r>
              <a:rPr lang="nb-NO" dirty="0" err="1"/>
              <a:t>skeletal</a:t>
            </a:r>
            <a:r>
              <a:rPr lang="nb-NO" dirty="0"/>
              <a:t> </a:t>
            </a:r>
            <a:r>
              <a:rPr lang="nb-NO" dirty="0" err="1"/>
              <a:t>musclemass</a:t>
            </a:r>
            <a:r>
              <a:rPr lang="nb-NO" dirty="0"/>
              <a:t> </a:t>
            </a:r>
            <a:r>
              <a:rPr lang="nb-NO" dirty="0" err="1"/>
              <a:t>index</a:t>
            </a:r>
            <a:endParaRPr lang="nb-NO" dirty="0"/>
          </a:p>
          <a:p>
            <a:pPr lvl="1"/>
            <a:r>
              <a:rPr lang="nb-NO" dirty="0"/>
              <a:t>ASM/høyde2</a:t>
            </a:r>
          </a:p>
          <a:p>
            <a:pPr lvl="1"/>
            <a:r>
              <a:rPr lang="nb-NO" dirty="0" err="1"/>
              <a:t>Cut-off</a:t>
            </a:r>
            <a:r>
              <a:rPr lang="nb-NO" dirty="0"/>
              <a:t>: Kvinner &lt;6kg/m2   Menn  7kg/m2</a:t>
            </a:r>
          </a:p>
          <a:p>
            <a:r>
              <a:rPr lang="nb-NO" dirty="0"/>
              <a:t>Lav strålingsdose, variabel tilgjengelighet. </a:t>
            </a:r>
          </a:p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0B281C-884C-44EB-A8AD-31B198D036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21600" y="3081337"/>
            <a:ext cx="26670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9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E906-DDAC-43E7-86B1-3F3DDDD4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Introduskjon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2A7E4-2EBE-40DE-9310-3772A5A1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Definisjon</a:t>
            </a:r>
          </a:p>
          <a:p>
            <a:r>
              <a:rPr lang="nb-NO" dirty="0" err="1"/>
              <a:t>Sarcopeni</a:t>
            </a:r>
            <a:r>
              <a:rPr lang="nb-NO" dirty="0"/>
              <a:t> som geriatrisk syndrom</a:t>
            </a:r>
          </a:p>
          <a:p>
            <a:pPr lvl="1"/>
            <a:r>
              <a:rPr lang="nb-NO" dirty="0"/>
              <a:t>Kort om </a:t>
            </a:r>
            <a:r>
              <a:rPr lang="nb-NO" dirty="0" err="1"/>
              <a:t>sarcopeni</a:t>
            </a:r>
            <a:r>
              <a:rPr lang="nb-NO" dirty="0"/>
              <a:t> og relaterte syndromer</a:t>
            </a:r>
          </a:p>
          <a:p>
            <a:pPr lvl="1"/>
            <a:r>
              <a:rPr lang="nb-NO" dirty="0"/>
              <a:t>The European </a:t>
            </a:r>
            <a:r>
              <a:rPr lang="nb-NO" dirty="0" err="1"/>
              <a:t>Work</a:t>
            </a:r>
            <a:r>
              <a:rPr lang="nb-NO" dirty="0"/>
              <a:t> Group for </a:t>
            </a:r>
            <a:r>
              <a:rPr lang="nb-NO" dirty="0" err="1"/>
              <a:t>Sarcopenia</a:t>
            </a:r>
            <a:r>
              <a:rPr lang="nb-NO" dirty="0"/>
              <a:t> in </a:t>
            </a:r>
            <a:r>
              <a:rPr lang="nb-NO" dirty="0" err="1"/>
              <a:t>Elderly</a:t>
            </a:r>
            <a:endParaRPr lang="nb-NO" dirty="0"/>
          </a:p>
          <a:p>
            <a:r>
              <a:rPr lang="nb-NO" dirty="0"/>
              <a:t>Klinisk tilnærming (basert på </a:t>
            </a:r>
            <a:r>
              <a:rPr lang="nb-NO" dirty="0" err="1"/>
              <a:t>anbefaleinger</a:t>
            </a:r>
            <a:r>
              <a:rPr lang="nb-NO" dirty="0"/>
              <a:t> fra EWGSOP/EWSOP2):</a:t>
            </a:r>
          </a:p>
          <a:p>
            <a:pPr lvl="1"/>
            <a:r>
              <a:rPr lang="nb-NO" dirty="0"/>
              <a:t>Screening</a:t>
            </a:r>
          </a:p>
          <a:p>
            <a:pPr lvl="1"/>
            <a:r>
              <a:rPr lang="nb-NO" dirty="0"/>
              <a:t>Diagnostikk</a:t>
            </a:r>
          </a:p>
          <a:p>
            <a:pPr lvl="1"/>
            <a:r>
              <a:rPr lang="nb-NO" dirty="0"/>
              <a:t>(Behandling)</a:t>
            </a:r>
          </a:p>
          <a:p>
            <a:pPr lvl="1"/>
            <a:r>
              <a:rPr lang="nb-NO" dirty="0"/>
              <a:t>Oppfølging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41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44DC-3145-49A6-8C00-E30C3DAF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måle muskelmasse - </a:t>
            </a:r>
            <a:r>
              <a:rPr lang="nb-NO" dirty="0" err="1"/>
              <a:t>Bioimpedanse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D117DC-B4B4-4BDD-A530-2CDF5407B5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Whole body skeletal </a:t>
            </a:r>
            <a:r>
              <a:rPr lang="en-GB" dirty="0" err="1"/>
              <a:t>musclemass</a:t>
            </a:r>
            <a:r>
              <a:rPr lang="en-GB" dirty="0"/>
              <a:t> (SSM)</a:t>
            </a:r>
          </a:p>
          <a:p>
            <a:pPr lvl="1"/>
            <a:r>
              <a:rPr lang="en-GB" dirty="0"/>
              <a:t>Cut off: </a:t>
            </a:r>
            <a:r>
              <a:rPr lang="en-GB" dirty="0" err="1"/>
              <a:t>avhenger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modell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referansepopulasjoner</a:t>
            </a:r>
            <a:endParaRPr lang="en-GB" dirty="0"/>
          </a:p>
          <a:p>
            <a:pPr lvl="1"/>
            <a:r>
              <a:rPr lang="en-GB" dirty="0" err="1"/>
              <a:t>Sergi</a:t>
            </a:r>
            <a:r>
              <a:rPr lang="en-GB" dirty="0"/>
              <a:t>-equation for </a:t>
            </a:r>
            <a:r>
              <a:rPr lang="en-GB" dirty="0" err="1"/>
              <a:t>standardisering</a:t>
            </a:r>
            <a:endParaRPr lang="en-GB" dirty="0"/>
          </a:p>
          <a:p>
            <a:pPr lvl="1"/>
            <a:r>
              <a:rPr lang="en-GB" dirty="0" err="1"/>
              <a:t>anbefales</a:t>
            </a:r>
            <a:r>
              <a:rPr lang="en-GB" dirty="0"/>
              <a:t> -2SD </a:t>
            </a:r>
            <a:r>
              <a:rPr lang="en-GB" dirty="0" err="1"/>
              <a:t>fra</a:t>
            </a:r>
            <a:r>
              <a:rPr lang="en-GB" dirty="0"/>
              <a:t> median normative </a:t>
            </a:r>
            <a:r>
              <a:rPr lang="en-GB" dirty="0" err="1"/>
              <a:t>referanseverdi</a:t>
            </a:r>
            <a:endParaRPr lang="en-GB" dirty="0"/>
          </a:p>
          <a:p>
            <a:r>
              <a:rPr lang="nb-NO" dirty="0"/>
              <a:t>kan vurderes som et alternativ til DXA</a:t>
            </a:r>
            <a:endParaRPr lang="en-GB" dirty="0"/>
          </a:p>
          <a:p>
            <a:r>
              <a:rPr lang="en-GB" dirty="0" err="1"/>
              <a:t>Billig</a:t>
            </a:r>
            <a:r>
              <a:rPr lang="en-GB" dirty="0"/>
              <a:t>, </a:t>
            </a:r>
            <a:r>
              <a:rPr lang="en-GB" dirty="0" err="1"/>
              <a:t>lett</a:t>
            </a:r>
            <a:r>
              <a:rPr lang="en-GB" dirty="0"/>
              <a:t> å </a:t>
            </a:r>
            <a:r>
              <a:rPr lang="en-GB" dirty="0" err="1"/>
              <a:t>bruke</a:t>
            </a:r>
            <a:r>
              <a:rPr lang="en-GB" dirty="0"/>
              <a:t>, </a:t>
            </a:r>
            <a:r>
              <a:rPr lang="en-GB" dirty="0" err="1"/>
              <a:t>portabelt</a:t>
            </a:r>
            <a:endParaRPr lang="en-GB" dirty="0"/>
          </a:p>
          <a:p>
            <a:r>
              <a:rPr lang="en-GB" dirty="0" err="1"/>
              <a:t>Trenger</a:t>
            </a:r>
            <a:r>
              <a:rPr lang="en-GB" dirty="0"/>
              <a:t> </a:t>
            </a:r>
            <a:r>
              <a:rPr lang="en-GB" dirty="0" err="1"/>
              <a:t>flere</a:t>
            </a:r>
            <a:r>
              <a:rPr lang="en-GB" dirty="0"/>
              <a:t> </a:t>
            </a:r>
            <a:r>
              <a:rPr lang="en-GB" dirty="0" err="1"/>
              <a:t>populasjonstudier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CE25C09-6282-4910-B035-DCBDC99D10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85159" y="3159159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5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A69B-091D-4F10-848B-1663C4FA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131"/>
          </a:xfrm>
        </p:spPr>
        <p:txBody>
          <a:bodyPr>
            <a:normAutofit fontScale="90000"/>
          </a:bodyPr>
          <a:lstStyle/>
          <a:p>
            <a:r>
              <a:rPr lang="nb-NO" dirty="0"/>
              <a:t>B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27D372-E7F3-4282-B186-3CF56E31D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0853" y="2667000"/>
            <a:ext cx="220563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7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2746-03AB-4743-A7F5-12812D94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Måle muskelmasse - MR/CT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AEFF1-1D7F-4D33-9781-790C32414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Mål</a:t>
            </a:r>
          </a:p>
          <a:p>
            <a:pPr lvl="1"/>
            <a:r>
              <a:rPr lang="nb-NO" dirty="0" err="1"/>
              <a:t>Mid-thigh</a:t>
            </a:r>
            <a:r>
              <a:rPr lang="nb-NO" dirty="0"/>
              <a:t> </a:t>
            </a:r>
            <a:r>
              <a:rPr lang="nb-NO" dirty="0" err="1"/>
              <a:t>muscle</a:t>
            </a:r>
            <a:r>
              <a:rPr lang="nb-NO" dirty="0"/>
              <a:t> cross </a:t>
            </a:r>
            <a:r>
              <a:rPr lang="nb-NO" dirty="0" err="1"/>
              <a:t>section</a:t>
            </a:r>
            <a:r>
              <a:rPr lang="nb-NO" dirty="0"/>
              <a:t> area</a:t>
            </a:r>
          </a:p>
          <a:p>
            <a:pPr lvl="1"/>
            <a:r>
              <a:rPr lang="nb-NO" dirty="0" err="1"/>
              <a:t>Lumbar</a:t>
            </a:r>
            <a:r>
              <a:rPr lang="nb-NO" dirty="0"/>
              <a:t> </a:t>
            </a:r>
            <a:r>
              <a:rPr lang="nb-NO" dirty="0" err="1"/>
              <a:t>muscle</a:t>
            </a:r>
            <a:r>
              <a:rPr lang="nb-NO" dirty="0"/>
              <a:t> cross </a:t>
            </a:r>
            <a:r>
              <a:rPr lang="nb-NO" dirty="0" err="1"/>
              <a:t>section</a:t>
            </a:r>
            <a:r>
              <a:rPr lang="nb-NO" dirty="0"/>
              <a:t> area</a:t>
            </a:r>
          </a:p>
          <a:p>
            <a:r>
              <a:rPr lang="nb-NO" dirty="0"/>
              <a:t>Gullstandard</a:t>
            </a:r>
          </a:p>
          <a:p>
            <a:r>
              <a:rPr lang="nb-NO" dirty="0"/>
              <a:t>MR kan også evaluere muskelkvalitet (</a:t>
            </a:r>
            <a:r>
              <a:rPr lang="nb-NO" dirty="0" err="1"/>
              <a:t>Mid-thigh</a:t>
            </a:r>
            <a:r>
              <a:rPr lang="nb-NO" dirty="0"/>
              <a:t> </a:t>
            </a:r>
            <a:r>
              <a:rPr lang="nb-NO" dirty="0" err="1"/>
              <a:t>muscle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 og total body </a:t>
            </a:r>
            <a:r>
              <a:rPr lang="nb-NO" dirty="0" err="1"/>
              <a:t>muscle</a:t>
            </a:r>
            <a:r>
              <a:rPr lang="nb-NO" dirty="0"/>
              <a:t> </a:t>
            </a:r>
            <a:r>
              <a:rPr lang="nb-NO" dirty="0" err="1"/>
              <a:t>quality</a:t>
            </a:r>
            <a:r>
              <a:rPr lang="nb-NO" dirty="0"/>
              <a:t>) som er mest relevant i forskningsøyemed</a:t>
            </a:r>
          </a:p>
          <a:p>
            <a:r>
              <a:rPr lang="nb-NO" dirty="0"/>
              <a:t>Kostnader, tilgjengelighet, og stråling gjøre CT og MR mindre egnet i klinikken.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55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31A0-359E-4394-9D2D-3EBD9E53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Hvordan måle muskelmasse – Antropometriske mål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EFAD8-8909-48D8-AE7A-5F76167D6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Mål</a:t>
            </a:r>
            <a:endParaRPr lang="en-GB" dirty="0"/>
          </a:p>
          <a:p>
            <a:pPr lvl="1"/>
            <a:r>
              <a:rPr lang="en-GB" dirty="0" err="1"/>
              <a:t>Overarmsomkrets</a:t>
            </a:r>
            <a:endParaRPr lang="en-GB" dirty="0"/>
          </a:p>
          <a:p>
            <a:pPr lvl="1"/>
            <a:r>
              <a:rPr lang="en-GB" dirty="0"/>
              <a:t>skin fold thickness</a:t>
            </a:r>
          </a:p>
          <a:p>
            <a:pPr lvl="1"/>
            <a:r>
              <a:rPr lang="en-GB" dirty="0" err="1"/>
              <a:t>Midtleggomkrets</a:t>
            </a:r>
            <a:endParaRPr lang="en-GB" dirty="0"/>
          </a:p>
          <a:p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validert</a:t>
            </a:r>
            <a:r>
              <a:rPr lang="en-GB" dirty="0"/>
              <a:t> </a:t>
            </a:r>
            <a:r>
              <a:rPr lang="en-GB" dirty="0" err="1"/>
              <a:t>blant</a:t>
            </a:r>
            <a:r>
              <a:rPr lang="en-GB" dirty="0"/>
              <a:t> </a:t>
            </a:r>
            <a:r>
              <a:rPr lang="en-GB" dirty="0" err="1"/>
              <a:t>eldre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overvektige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2B5B82-CE4F-47E1-BCD0-62CDBC9045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45339" y="2667000"/>
            <a:ext cx="261952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1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9A5F-F470-4111-A41D-52E36005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1067"/>
          </a:xfrm>
        </p:spPr>
        <p:txBody>
          <a:bodyPr/>
          <a:lstStyle/>
          <a:p>
            <a:r>
              <a:rPr lang="nb-NO" dirty="0"/>
              <a:t>Fysisk funksjonsnivå - Ganghastighet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071A2-F3FE-4430-9E18-F5AE96589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93"/>
            <a:ext cx="10515600" cy="4389120"/>
          </a:xfrm>
        </p:spPr>
        <p:txBody>
          <a:bodyPr/>
          <a:lstStyle/>
          <a:p>
            <a:r>
              <a:rPr lang="nb-NO" dirty="0"/>
              <a:t>Ikke-lineær sammenheng mellom </a:t>
            </a:r>
            <a:r>
              <a:rPr lang="nb-NO" dirty="0" err="1"/>
              <a:t>benstyrke</a:t>
            </a:r>
            <a:r>
              <a:rPr lang="nb-NO" dirty="0"/>
              <a:t> og ganghastighet</a:t>
            </a:r>
          </a:p>
          <a:p>
            <a:r>
              <a:rPr lang="nb-NO" dirty="0"/>
              <a:t>Spesielt for skrøpelige med  lite reserve kan små endringer i muskelstyrke, føre til betydelig redusert ganghastighet og redusert fysisk </a:t>
            </a:r>
            <a:r>
              <a:rPr lang="nb-NO" dirty="0" err="1"/>
              <a:t>funsksjon</a:t>
            </a:r>
            <a:r>
              <a:rPr lang="nb-NO" dirty="0"/>
              <a:t> </a:t>
            </a:r>
          </a:p>
          <a:p>
            <a:r>
              <a:rPr lang="nb-NO" dirty="0"/>
              <a:t>Er en del av SPPB, men kan brukes som enkeltstående parameter.</a:t>
            </a:r>
          </a:p>
          <a:p>
            <a:pPr lvl="1"/>
            <a:r>
              <a:rPr lang="nb-NO" dirty="0" err="1"/>
              <a:t>Cut-off</a:t>
            </a:r>
            <a:r>
              <a:rPr lang="nb-NO" dirty="0"/>
              <a:t>: =&lt;0,8: Alvorlig </a:t>
            </a:r>
            <a:r>
              <a:rPr lang="nb-NO" dirty="0" err="1"/>
              <a:t>sarcopeni</a:t>
            </a:r>
            <a:endParaRPr lang="nb-NO" dirty="0"/>
          </a:p>
          <a:p>
            <a:pPr lvl="1"/>
            <a:r>
              <a:rPr lang="nb-NO" dirty="0"/>
              <a:t>Ganghastighet &gt; 0,82m/s (3km/t) : Reduserer </a:t>
            </a:r>
            <a:r>
              <a:rPr lang="nb-NO" dirty="0" err="1"/>
              <a:t>risko</a:t>
            </a:r>
            <a:r>
              <a:rPr lang="nb-NO" dirty="0"/>
              <a:t> for død x 1,23 </a:t>
            </a:r>
          </a:p>
          <a:p>
            <a:pPr lvl="1"/>
            <a:r>
              <a:rPr lang="nb-NO" dirty="0"/>
              <a:t>Ganghastighet &gt; 1,36 </a:t>
            </a:r>
            <a:r>
              <a:rPr lang="nb-NO" dirty="0" err="1"/>
              <a:t>m/s</a:t>
            </a:r>
            <a:r>
              <a:rPr lang="nb-NO" dirty="0"/>
              <a:t> (5km/t) : Mortalitet 0%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D3BE5-2502-43FC-8066-130C7DC6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357" y="5266944"/>
            <a:ext cx="5518483" cy="14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19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7CC4-0C79-4E0F-83C2-18ED9296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Ganghastighet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6554F-301A-48D7-84CE-4C4E4A6C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u="sng" dirty="0"/>
              <a:t>0-0,59m/s: Skrøpelig:</a:t>
            </a:r>
          </a:p>
          <a:p>
            <a:pPr lvl="1"/>
            <a:r>
              <a:rPr lang="nb-NO" dirty="0"/>
              <a:t>Økt risiko for fall, </a:t>
            </a:r>
            <a:r>
              <a:rPr lang="nb-NO" dirty="0" err="1"/>
              <a:t>funksjonsvikt</a:t>
            </a:r>
            <a:r>
              <a:rPr lang="nb-NO" dirty="0"/>
              <a:t>, sykehusinnleggelser</a:t>
            </a:r>
          </a:p>
          <a:p>
            <a:pPr lvl="1"/>
            <a:r>
              <a:rPr lang="nb-NO" dirty="0"/>
              <a:t> Redusert innendørs og </a:t>
            </a:r>
            <a:r>
              <a:rPr lang="nb-NO" dirty="0" err="1"/>
              <a:t>utendørrs</a:t>
            </a:r>
            <a:r>
              <a:rPr lang="nb-NO" dirty="0"/>
              <a:t> mobilitet</a:t>
            </a:r>
          </a:p>
          <a:p>
            <a:r>
              <a:rPr lang="nb-NO" u="sng" dirty="0"/>
              <a:t>0,6-1,0m/s: Begynnende funksjonssvikt</a:t>
            </a:r>
          </a:p>
          <a:p>
            <a:pPr lvl="1"/>
            <a:r>
              <a:rPr lang="nb-NO" dirty="0"/>
              <a:t>Økt </a:t>
            </a:r>
            <a:r>
              <a:rPr lang="nb-NO" dirty="0" err="1"/>
              <a:t>risko</a:t>
            </a:r>
            <a:r>
              <a:rPr lang="nb-NO" dirty="0"/>
              <a:t> for fall og funksjonssvikt, selvhjulpen i ADL</a:t>
            </a:r>
          </a:p>
          <a:p>
            <a:pPr lvl="1"/>
            <a:r>
              <a:rPr lang="nb-NO" dirty="0"/>
              <a:t>Refusert utendørs mobilitet</a:t>
            </a:r>
          </a:p>
          <a:p>
            <a:r>
              <a:rPr lang="nb-NO" u="sng" dirty="0"/>
              <a:t>&gt;1,0m/s: Normal</a:t>
            </a:r>
          </a:p>
          <a:p>
            <a:pPr lvl="1"/>
            <a:r>
              <a:rPr lang="nb-NO" dirty="0"/>
              <a:t>Ingen økt risiko eller begrensninger i ADL og mobilitet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04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C06D-2D45-4AE5-BCF1-273C8D69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Fysisk funksjonsnivå - SPPB (Short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 test)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2F46-FFCF-449C-90A4-1BD49449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Test for screening av fysisk funksjon hos eldre</a:t>
            </a:r>
          </a:p>
          <a:p>
            <a:r>
              <a:rPr lang="nb-NO" dirty="0"/>
              <a:t>Opprinnelig utviklet i forbindelse en amerikansk studie &gt;65år (EPESE)</a:t>
            </a:r>
          </a:p>
          <a:p>
            <a:r>
              <a:rPr lang="nb-NO" dirty="0"/>
              <a:t>God  prediksjonsevne på:</a:t>
            </a:r>
          </a:p>
          <a:p>
            <a:pPr lvl="1"/>
            <a:r>
              <a:rPr lang="nb-NO" dirty="0"/>
              <a:t>Fremtidig funksjonsfall og økt hjelpebehov</a:t>
            </a:r>
          </a:p>
          <a:p>
            <a:pPr lvl="1"/>
            <a:r>
              <a:rPr lang="nb-NO" dirty="0" err="1"/>
              <a:t>sykehjemsinnleggelser</a:t>
            </a:r>
            <a:endParaRPr lang="nb-NO" dirty="0"/>
          </a:p>
          <a:p>
            <a:pPr lvl="1"/>
            <a:r>
              <a:rPr lang="nb-NO" dirty="0"/>
              <a:t>Sykehusinnleggelser</a:t>
            </a:r>
          </a:p>
          <a:p>
            <a:pPr lvl="1"/>
            <a:r>
              <a:rPr lang="nb-NO" dirty="0"/>
              <a:t>Reinnleggelser i sykehus</a:t>
            </a:r>
          </a:p>
          <a:p>
            <a:pPr lvl="1"/>
            <a:r>
              <a:rPr lang="nb-NO" dirty="0"/>
              <a:t>Død</a:t>
            </a:r>
          </a:p>
          <a:p>
            <a:r>
              <a:rPr lang="nb-NO" dirty="0"/>
              <a:t>Bruk:</a:t>
            </a:r>
          </a:p>
          <a:p>
            <a:pPr lvl="1"/>
            <a:r>
              <a:rPr lang="nb-NO" dirty="0"/>
              <a:t>Screeningtest på hjemmeboende og i primærhelsetjenesten, men også akutt sykdom</a:t>
            </a:r>
          </a:p>
          <a:p>
            <a:pPr lvl="1"/>
            <a:endParaRPr lang="en-GB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0467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A9E0-FAA5-4885-9EFC-15F54FC1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Short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 Battery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A856E-015C-4AB9-ACE2-842CC7EBC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Sammensatt test som vurderer:</a:t>
            </a:r>
          </a:p>
          <a:p>
            <a:pPr lvl="1"/>
            <a:r>
              <a:rPr lang="nb-NO" dirty="0"/>
              <a:t>Balanse, gangfunksjon, styrke og utholdenhet</a:t>
            </a:r>
          </a:p>
          <a:p>
            <a:r>
              <a:rPr lang="en-GB" dirty="0" err="1"/>
              <a:t>Øvelser</a:t>
            </a:r>
            <a:r>
              <a:rPr lang="en-GB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Balanse</a:t>
            </a:r>
            <a:r>
              <a:rPr lang="en-GB" dirty="0"/>
              <a:t> 10sek :</a:t>
            </a:r>
            <a:r>
              <a:rPr lang="en-GB" dirty="0" err="1"/>
              <a:t>Samlete</a:t>
            </a:r>
            <a:r>
              <a:rPr lang="en-GB" dirty="0"/>
              <a:t> </a:t>
            </a:r>
            <a:r>
              <a:rPr lang="en-GB" dirty="0" err="1"/>
              <a:t>føtter</a:t>
            </a:r>
            <a:r>
              <a:rPr lang="en-GB" dirty="0"/>
              <a:t>, </a:t>
            </a:r>
            <a:r>
              <a:rPr lang="en-GB" dirty="0" err="1"/>
              <a:t>semitandem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tandem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Gangtest</a:t>
            </a:r>
            <a:r>
              <a:rPr lang="en-GB" dirty="0"/>
              <a:t> 4m: </a:t>
            </a:r>
            <a:r>
              <a:rPr lang="en-GB" dirty="0" err="1"/>
              <a:t>vanlig</a:t>
            </a:r>
            <a:r>
              <a:rPr lang="en-GB" dirty="0"/>
              <a:t> </a:t>
            </a:r>
            <a:r>
              <a:rPr lang="en-GB" dirty="0" err="1"/>
              <a:t>ganghastighet</a:t>
            </a:r>
            <a:endParaRPr lang="en-GB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 err="1"/>
              <a:t>Reise</a:t>
            </a:r>
            <a:r>
              <a:rPr lang="en-GB" dirty="0"/>
              <a:t>/</a:t>
            </a:r>
            <a:r>
              <a:rPr lang="en-GB" dirty="0" err="1"/>
              <a:t>sette</a:t>
            </a:r>
            <a:r>
              <a:rPr lang="en-GB" dirty="0"/>
              <a:t> seg x 5</a:t>
            </a:r>
          </a:p>
          <a:p>
            <a:r>
              <a:rPr lang="en-GB" dirty="0"/>
              <a:t>Scoring:</a:t>
            </a:r>
          </a:p>
          <a:p>
            <a:pPr lvl="1"/>
            <a:r>
              <a:rPr lang="en-GB" dirty="0" err="1"/>
              <a:t>Hver</a:t>
            </a:r>
            <a:r>
              <a:rPr lang="en-GB" dirty="0"/>
              <a:t> </a:t>
            </a:r>
            <a:r>
              <a:rPr lang="en-GB" dirty="0" err="1"/>
              <a:t>øvelse</a:t>
            </a:r>
            <a:r>
              <a:rPr lang="en-GB" dirty="0"/>
              <a:t> scores </a:t>
            </a:r>
            <a:r>
              <a:rPr lang="en-GB" dirty="0" err="1"/>
              <a:t>fra</a:t>
            </a:r>
            <a:r>
              <a:rPr lang="en-GB" dirty="0"/>
              <a:t> 0-4</a:t>
            </a:r>
          </a:p>
          <a:p>
            <a:endParaRPr lang="en-GB" dirty="0"/>
          </a:p>
        </p:txBody>
      </p:sp>
      <p:pic>
        <p:nvPicPr>
          <p:cNvPr id="2050" name="Picture 2" descr="Bilderesultat for jamar hand grip dynamometer">
            <a:extLst>
              <a:ext uri="{FF2B5EF4-FFF2-40B4-BE49-F238E27FC236}">
                <a16:creationId xmlns:a16="http://schemas.microsoft.com/office/drawing/2014/main" id="{6863AF5E-80E4-438F-B284-1C3482983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42" y="8276724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12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01B6-CF6E-4CE5-B854-A74E386E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Short </a:t>
            </a:r>
            <a:r>
              <a:rPr lang="nb-NO" dirty="0" err="1"/>
              <a:t>Physical</a:t>
            </a:r>
            <a:r>
              <a:rPr lang="nb-NO" dirty="0"/>
              <a:t> </a:t>
            </a:r>
            <a:r>
              <a:rPr lang="nb-NO" dirty="0" err="1"/>
              <a:t>Performance</a:t>
            </a:r>
            <a:r>
              <a:rPr lang="nb-NO" dirty="0"/>
              <a:t> Battery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888A-9392-48F3-A7CA-E8536B2E4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Resultat/Tolkning:</a:t>
            </a:r>
          </a:p>
          <a:p>
            <a:pPr lvl="1"/>
            <a:r>
              <a:rPr lang="nb-NO" dirty="0"/>
              <a:t>Lav score: 0-6</a:t>
            </a:r>
          </a:p>
          <a:p>
            <a:pPr lvl="1"/>
            <a:r>
              <a:rPr lang="nb-NO" dirty="0"/>
              <a:t>Middels score: 7-9 </a:t>
            </a:r>
          </a:p>
          <a:p>
            <a:pPr lvl="1"/>
            <a:r>
              <a:rPr lang="nb-NO" dirty="0"/>
              <a:t>Høy score:10-12</a:t>
            </a:r>
          </a:p>
          <a:p>
            <a:r>
              <a:rPr lang="nb-NO" dirty="0"/>
              <a:t>&lt;10poeng: indikerer økt risiko for funksjonssvikt</a:t>
            </a:r>
          </a:p>
          <a:p>
            <a:r>
              <a:rPr lang="nb-NO" dirty="0"/>
              <a:t>=&lt;8 poeng: Anbefalt </a:t>
            </a:r>
            <a:r>
              <a:rPr lang="nb-NO" dirty="0" err="1"/>
              <a:t>cut</a:t>
            </a:r>
            <a:r>
              <a:rPr lang="nb-NO" dirty="0"/>
              <a:t> </a:t>
            </a:r>
            <a:r>
              <a:rPr lang="nb-NO" dirty="0" err="1"/>
              <a:t>off</a:t>
            </a:r>
            <a:r>
              <a:rPr lang="nb-NO" dirty="0"/>
              <a:t> for alvorlig </a:t>
            </a:r>
            <a:r>
              <a:rPr lang="nb-NO" dirty="0" err="1"/>
              <a:t>sarcopeni</a:t>
            </a:r>
            <a:r>
              <a:rPr lang="nb-NO" dirty="0"/>
              <a:t>. Indikerer begynnende svikt i ADL funksjoner.</a:t>
            </a:r>
          </a:p>
          <a:p>
            <a:r>
              <a:rPr lang="nb-NO" dirty="0"/>
              <a:t>Klinisk relevant endring ved oppfølging: 1 poeng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15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8650-2771-4DD8-BC4A-5FB4C3FD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Fysisk funksjonsnivå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9059-A36C-425A-A64C-66C13FDE1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u="sng" dirty="0"/>
              <a:t>TGUG</a:t>
            </a:r>
          </a:p>
          <a:p>
            <a:pPr lvl="1"/>
            <a:r>
              <a:rPr lang="nb-NO" dirty="0"/>
              <a:t>Tiden fra pasienten reiser seg fra stol, går tre meter, og setter seg ned igjen.</a:t>
            </a:r>
          </a:p>
          <a:p>
            <a:pPr lvl="1"/>
            <a:r>
              <a:rPr lang="en-GB" dirty="0" err="1"/>
              <a:t>Vurderer</a:t>
            </a:r>
            <a:r>
              <a:rPr lang="en-GB" dirty="0"/>
              <a:t> </a:t>
            </a:r>
            <a:r>
              <a:rPr lang="en-GB" dirty="0" err="1"/>
              <a:t>styrke</a:t>
            </a:r>
            <a:r>
              <a:rPr lang="en-GB" dirty="0"/>
              <a:t>, </a:t>
            </a:r>
            <a:r>
              <a:rPr lang="en-GB" dirty="0" err="1"/>
              <a:t>dynamisk</a:t>
            </a:r>
            <a:r>
              <a:rPr lang="en-GB" dirty="0"/>
              <a:t> </a:t>
            </a:r>
            <a:r>
              <a:rPr lang="en-GB" dirty="0" err="1"/>
              <a:t>balanse</a:t>
            </a:r>
            <a:r>
              <a:rPr lang="en-GB" dirty="0"/>
              <a:t>,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ganghastighet</a:t>
            </a:r>
            <a:endParaRPr lang="en-GB" dirty="0"/>
          </a:p>
          <a:p>
            <a:pPr lvl="1"/>
            <a:r>
              <a:rPr lang="en-GB" dirty="0"/>
              <a:t>Cut-off: &gt;= 20sek</a:t>
            </a:r>
          </a:p>
          <a:p>
            <a:r>
              <a:rPr lang="en-GB" u="sng" dirty="0"/>
              <a:t>400m </a:t>
            </a:r>
            <a:r>
              <a:rPr lang="en-GB" u="sng" dirty="0" err="1"/>
              <a:t>gangtest</a:t>
            </a:r>
            <a:r>
              <a:rPr lang="en-GB" u="sng" dirty="0"/>
              <a:t>:</a:t>
            </a:r>
          </a:p>
          <a:p>
            <a:pPr lvl="1"/>
            <a:r>
              <a:rPr lang="en-GB" dirty="0"/>
              <a:t>20 </a:t>
            </a:r>
            <a:r>
              <a:rPr lang="en-GB" dirty="0" err="1"/>
              <a:t>runder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20 meter </a:t>
            </a:r>
            <a:r>
              <a:rPr lang="en-GB" dirty="0" err="1"/>
              <a:t>så</a:t>
            </a:r>
            <a:r>
              <a:rPr lang="en-GB" dirty="0"/>
              <a:t> fort man </a:t>
            </a:r>
            <a:r>
              <a:rPr lang="en-GB" dirty="0" err="1"/>
              <a:t>kan.</a:t>
            </a:r>
            <a:r>
              <a:rPr lang="en-GB" dirty="0"/>
              <a:t> Kan ta </a:t>
            </a:r>
            <a:r>
              <a:rPr lang="en-GB" dirty="0" err="1"/>
              <a:t>opp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2 </a:t>
            </a:r>
            <a:r>
              <a:rPr lang="en-GB" dirty="0" err="1"/>
              <a:t>pauser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Cut-off: &gt;=6min </a:t>
            </a:r>
          </a:p>
        </p:txBody>
      </p:sp>
    </p:spTree>
    <p:extLst>
      <p:ext uri="{BB962C8B-B14F-4D97-AF65-F5344CB8AC3E}">
        <p14:creationId xmlns:p14="http://schemas.microsoft.com/office/powerpoint/2010/main" val="80008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E3B1-C72C-4E90-B8EA-551A415C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Sarcopeni</a:t>
            </a:r>
            <a:r>
              <a:rPr lang="nb-NO" dirty="0"/>
              <a:t> som et geriatrisk </a:t>
            </a:r>
            <a:r>
              <a:rPr lang="nb-NO" dirty="0" err="1"/>
              <a:t>synrom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989F-17A8-4525-8D9A-7576B59B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Selve begrepet </a:t>
            </a:r>
            <a:r>
              <a:rPr lang="nb-NO" dirty="0" err="1"/>
              <a:t>sarkopeni</a:t>
            </a:r>
            <a:r>
              <a:rPr lang="nb-NO" dirty="0"/>
              <a:t> er relativt nytt og ble introdusert i 1989, Dr. </a:t>
            </a:r>
            <a:r>
              <a:rPr lang="nb-NO" dirty="0" err="1"/>
              <a:t>Irwing</a:t>
            </a:r>
            <a:r>
              <a:rPr lang="nb-NO" dirty="0"/>
              <a:t> Rosenberg. Professor i Ernæring og indremedisin ved Tufts </a:t>
            </a:r>
            <a:r>
              <a:rPr lang="nb-NO" dirty="0" err="1"/>
              <a:t>University</a:t>
            </a:r>
            <a:r>
              <a:rPr lang="nb-NO" dirty="0"/>
              <a:t>, USA.</a:t>
            </a:r>
          </a:p>
          <a:p>
            <a:r>
              <a:rPr lang="nb-NO" dirty="0"/>
              <a:t>aldersrelatert tap av muskelmasse. </a:t>
            </a:r>
          </a:p>
          <a:p>
            <a:r>
              <a:rPr lang="nb-NO" dirty="0"/>
              <a:t>Etterhvert har definisjoner også inkludert tap muskelstyrke </a:t>
            </a:r>
          </a:p>
          <a:p>
            <a:r>
              <a:rPr lang="nb-NO" dirty="0"/>
              <a:t>En bredt akseptert definisjon til bruk i forskning og klinisk praksis har manglet. </a:t>
            </a:r>
          </a:p>
        </p:txBody>
      </p:sp>
    </p:spTree>
    <p:extLst>
      <p:ext uri="{BB962C8B-B14F-4D97-AF65-F5344CB8AC3E}">
        <p14:creationId xmlns:p14="http://schemas.microsoft.com/office/powerpoint/2010/main" val="423950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9434-7604-4B3C-B21D-5D7A2940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Diagnostikk/Algoritme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5E691A-3854-44B9-8F29-083079BAC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3247" y="2667000"/>
            <a:ext cx="254084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6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C16E-AD83-45F6-BD64-8C9AABAA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Sammendrag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FD912-A64D-4ECE-BB32-AA40ED74B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err="1"/>
              <a:t>Sarcpoeni</a:t>
            </a:r>
            <a:r>
              <a:rPr lang="nb-NO" dirty="0"/>
              <a:t> er underdiagnostisert</a:t>
            </a:r>
          </a:p>
          <a:p>
            <a:r>
              <a:rPr lang="nb-NO" dirty="0"/>
              <a:t>Kommer med økt </a:t>
            </a:r>
            <a:r>
              <a:rPr lang="nb-NO" dirty="0" err="1"/>
              <a:t>risko</a:t>
            </a:r>
            <a:r>
              <a:rPr lang="nb-NO" dirty="0"/>
              <a:t> for redusert </a:t>
            </a:r>
            <a:r>
              <a:rPr lang="nb-NO" dirty="0" err="1"/>
              <a:t>funkajonsnivå</a:t>
            </a:r>
            <a:r>
              <a:rPr lang="nb-NO" dirty="0"/>
              <a:t>, livskvalitet, sykehusinnleggelser og død.</a:t>
            </a:r>
          </a:p>
          <a:p>
            <a:r>
              <a:rPr lang="nb-NO" dirty="0"/>
              <a:t>Økte helsekostnader</a:t>
            </a:r>
          </a:p>
          <a:p>
            <a:r>
              <a:rPr lang="nb-NO" dirty="0"/>
              <a:t>Screeningverktøy: SARC-F</a:t>
            </a:r>
          </a:p>
          <a:p>
            <a:r>
              <a:rPr lang="nb-NO" dirty="0"/>
              <a:t>Diagnostikk (EWGSOP2):</a:t>
            </a:r>
          </a:p>
          <a:p>
            <a:pPr lvl="1"/>
            <a:r>
              <a:rPr lang="nb-NO" dirty="0"/>
              <a:t>Måling av muskelstyrke: Håndgrepstest, Reise/sette seg Test</a:t>
            </a:r>
          </a:p>
          <a:p>
            <a:pPr lvl="1"/>
            <a:r>
              <a:rPr lang="nb-NO" dirty="0"/>
              <a:t>Måling av muskelmasse: DEXA, BIA, CT/MR</a:t>
            </a:r>
          </a:p>
          <a:p>
            <a:r>
              <a:rPr lang="nb-NO" dirty="0"/>
              <a:t>Alvorlighetsgrad:</a:t>
            </a:r>
          </a:p>
          <a:p>
            <a:pPr lvl="1"/>
            <a:r>
              <a:rPr lang="nb-NO" dirty="0"/>
              <a:t>Fysisk funksjonsnivå: SPPB, Gangtest, TGUG, og 400m gangtest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736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D6A5-8882-4C5A-8310-AA325EE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Kilder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092A-28D2-4DB3-8EB1-4D96E5A61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Age and </a:t>
            </a:r>
            <a:r>
              <a:rPr lang="nb-NO" dirty="0" err="1"/>
              <a:t>Ageing</a:t>
            </a:r>
            <a:r>
              <a:rPr lang="nb-NO" dirty="0"/>
              <a:t>. 2019 Jan 48(1): 16-36 </a:t>
            </a:r>
          </a:p>
          <a:p>
            <a:r>
              <a:rPr lang="nb-NO" dirty="0"/>
              <a:t>Age and </a:t>
            </a:r>
            <a:r>
              <a:rPr lang="nb-NO" dirty="0" err="1"/>
              <a:t>Ageing</a:t>
            </a:r>
            <a:r>
              <a:rPr lang="nb-NO" dirty="0"/>
              <a:t> 2010 Jul 39(4): 412-423</a:t>
            </a:r>
          </a:p>
          <a:p>
            <a:r>
              <a:rPr lang="nb-NO" dirty="0"/>
              <a:t>Nettkilder:</a:t>
            </a:r>
          </a:p>
          <a:p>
            <a:pPr lvl="1"/>
            <a:r>
              <a:rPr lang="en-GB" dirty="0">
                <a:hlinkClick r:id="rId2"/>
              </a:rPr>
              <a:t>https://academic.oup.com/ageing/article/48/1/16/5126243</a:t>
            </a:r>
            <a:endParaRPr lang="nb-NO" dirty="0"/>
          </a:p>
          <a:p>
            <a:r>
              <a:rPr lang="nb-NO" dirty="0"/>
              <a:t>Figurer:</a:t>
            </a:r>
          </a:p>
          <a:p>
            <a:pPr lvl="1"/>
            <a:r>
              <a:rPr lang="en-GB" dirty="0">
                <a:hlinkClick r:id="rId3"/>
              </a:rPr>
              <a:t>https://www.hkmj.org/system/files/hkmj164866-table.jpgFigur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https://nutritionalassessment.mumc.nl/en/skinfold-measurements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616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139C-9E0C-43ED-9979-573980C4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7AAB-4A38-4BBE-8159-8BE2DD486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37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3D7BD-8534-45A5-8BB9-F537BD95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The European </a:t>
            </a:r>
            <a:r>
              <a:rPr lang="nb-NO" dirty="0" err="1"/>
              <a:t>Working</a:t>
            </a:r>
            <a:r>
              <a:rPr lang="nb-NO" dirty="0"/>
              <a:t> Group for </a:t>
            </a:r>
            <a:r>
              <a:rPr lang="nb-NO" dirty="0" err="1"/>
              <a:t>Sarcopenia</a:t>
            </a:r>
            <a:r>
              <a:rPr lang="nb-NO" dirty="0"/>
              <a:t> in Older People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CC2F-B91D-43F0-91BC-7E9AC26F8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Arbeidsgruppe som først ble satt sammen i 2010 med mål om å legge grunnlaget for å identifisere og gi bedre helsehjelp til pasienter med </a:t>
            </a:r>
            <a:r>
              <a:rPr lang="nb-NO" dirty="0" err="1"/>
              <a:t>sarcopeni</a:t>
            </a:r>
            <a:r>
              <a:rPr lang="nb-NO" dirty="0"/>
              <a:t>, basert på tilgjengelig forskning.</a:t>
            </a:r>
          </a:p>
          <a:p>
            <a:r>
              <a:rPr lang="nb-NO" dirty="0"/>
              <a:t>Representanter for</a:t>
            </a:r>
          </a:p>
          <a:p>
            <a:pPr lvl="1"/>
            <a:r>
              <a:rPr lang="nb-NO" dirty="0"/>
              <a:t>The European </a:t>
            </a:r>
            <a:r>
              <a:rPr lang="nb-NO" dirty="0" err="1"/>
              <a:t>Geriatric</a:t>
            </a:r>
            <a:r>
              <a:rPr lang="nb-NO" dirty="0"/>
              <a:t> </a:t>
            </a:r>
            <a:r>
              <a:rPr lang="nb-NO" dirty="0" err="1"/>
              <a:t>Medicine</a:t>
            </a:r>
            <a:r>
              <a:rPr lang="nb-NO" dirty="0"/>
              <a:t> </a:t>
            </a:r>
            <a:r>
              <a:rPr lang="nb-NO" dirty="0" err="1"/>
              <a:t>Society</a:t>
            </a:r>
            <a:endParaRPr lang="nb-NO" dirty="0"/>
          </a:p>
          <a:p>
            <a:pPr lvl="1"/>
            <a:r>
              <a:rPr lang="nb-NO" dirty="0"/>
              <a:t>The </a:t>
            </a:r>
            <a:r>
              <a:rPr lang="nb-NO" dirty="0" err="1"/>
              <a:t>Europan</a:t>
            </a:r>
            <a:r>
              <a:rPr lang="nb-NO" dirty="0"/>
              <a:t> </a:t>
            </a:r>
            <a:r>
              <a:rPr lang="nb-NO" dirty="0" err="1"/>
              <a:t>Society</a:t>
            </a:r>
            <a:r>
              <a:rPr lang="nb-NO" dirty="0"/>
              <a:t> for </a:t>
            </a:r>
            <a:r>
              <a:rPr lang="nb-NO" dirty="0" err="1"/>
              <a:t>Clinical</a:t>
            </a:r>
            <a:r>
              <a:rPr lang="nb-NO" dirty="0"/>
              <a:t> </a:t>
            </a:r>
            <a:r>
              <a:rPr lang="nb-NO" dirty="0" err="1"/>
              <a:t>Nutrition</a:t>
            </a:r>
            <a:r>
              <a:rPr lang="nb-NO" dirty="0"/>
              <a:t> and </a:t>
            </a:r>
            <a:r>
              <a:rPr lang="nb-NO" dirty="0" err="1"/>
              <a:t>Metabolism</a:t>
            </a:r>
            <a:endParaRPr lang="nb-NO" dirty="0"/>
          </a:p>
          <a:p>
            <a:pPr lvl="1"/>
            <a:r>
              <a:rPr lang="nb-NO" dirty="0"/>
              <a:t>The </a:t>
            </a:r>
            <a:r>
              <a:rPr lang="nb-NO" dirty="0" err="1"/>
              <a:t>Internatrional</a:t>
            </a:r>
            <a:r>
              <a:rPr lang="nb-NO" dirty="0"/>
              <a:t> </a:t>
            </a:r>
            <a:r>
              <a:rPr lang="nb-NO" dirty="0" err="1"/>
              <a:t>Qassociation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Gerontology</a:t>
            </a:r>
            <a:r>
              <a:rPr lang="nb-NO" dirty="0"/>
              <a:t> ang </a:t>
            </a:r>
            <a:r>
              <a:rPr lang="nb-NO" dirty="0" err="1"/>
              <a:t>Geriatrics</a:t>
            </a:r>
            <a:r>
              <a:rPr lang="nb-NO" dirty="0"/>
              <a:t> – European Region</a:t>
            </a:r>
          </a:p>
          <a:p>
            <a:pPr lvl="1"/>
            <a:r>
              <a:rPr lang="nb-NO" dirty="0"/>
              <a:t>The International Association </a:t>
            </a:r>
            <a:r>
              <a:rPr lang="nb-NO" dirty="0" err="1"/>
              <a:t>ogf</a:t>
            </a:r>
            <a:r>
              <a:rPr lang="nb-NO" dirty="0"/>
              <a:t> </a:t>
            </a:r>
            <a:r>
              <a:rPr lang="nb-NO" dirty="0" err="1"/>
              <a:t>Nutrition</a:t>
            </a:r>
            <a:r>
              <a:rPr lang="nb-NO" dirty="0"/>
              <a:t> and </a:t>
            </a:r>
            <a:r>
              <a:rPr lang="nb-NO" dirty="0" err="1"/>
              <a:t>Ageing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1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2E3B-8A94-46AD-AC06-979801DF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EWGSOP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0D846-A63F-47FB-9368-8E094D54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/>
              <a:t>EWGSOP 2010 </a:t>
            </a:r>
          </a:p>
          <a:p>
            <a:pPr lvl="1"/>
            <a:r>
              <a:rPr lang="nb-NO" dirty="0"/>
              <a:t>Definisjon med mål som kunne legge grunnlaget for kunne identifisere og gi helsehjelp til pasienter med </a:t>
            </a:r>
            <a:r>
              <a:rPr lang="nb-NO" dirty="0" err="1"/>
              <a:t>sarcopeni</a:t>
            </a:r>
            <a:r>
              <a:rPr lang="nb-NO" dirty="0"/>
              <a:t>, og dermed legge grunnlaget for videre forskning og diagnostikk.</a:t>
            </a:r>
          </a:p>
          <a:p>
            <a:r>
              <a:rPr lang="nb-NO" dirty="0"/>
              <a:t>EWGSOP2  2018</a:t>
            </a:r>
          </a:p>
          <a:p>
            <a:pPr lvl="1"/>
            <a:r>
              <a:rPr lang="nb-NO" dirty="0"/>
              <a:t>Oppdatert rammeverk for forskning, diagnostikk, og behandling med utgangspunkt i ny kunnskap </a:t>
            </a:r>
          </a:p>
          <a:p>
            <a:pPr lvl="1"/>
            <a:r>
              <a:rPr lang="nb-NO" dirty="0"/>
              <a:t>Oppdatert definisjon med fokus på lav muskelstyrke som viktig karakteristika</a:t>
            </a:r>
          </a:p>
          <a:p>
            <a:pPr lvl="1"/>
            <a:r>
              <a:rPr lang="nb-NO" dirty="0"/>
              <a:t>Fokus på bruk av måling av muskelmasse og muskelkvalitet i diagnostikk</a:t>
            </a:r>
          </a:p>
          <a:p>
            <a:pPr lvl="1"/>
            <a:r>
              <a:rPr lang="nb-NO" dirty="0"/>
              <a:t>Bruk av fysisk funksjonsnivå i diagnostikken av alvorlig </a:t>
            </a:r>
            <a:r>
              <a:rPr lang="nb-NO" dirty="0" err="1"/>
              <a:t>sarcopeni</a:t>
            </a:r>
            <a:endParaRPr lang="nb-NO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26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529A-72AF-41AB-B82A-317C7018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Sarcopeni</a:t>
            </a:r>
            <a:r>
              <a:rPr lang="nb-NO" dirty="0"/>
              <a:t> definisjon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92D0-1779-4A5A-B39B-CF436905B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EWGSOP (2010)</a:t>
            </a:r>
          </a:p>
          <a:p>
            <a:pPr lvl="1"/>
            <a:r>
              <a:rPr lang="nb-NO" dirty="0" err="1"/>
              <a:t>Sarcopeni</a:t>
            </a:r>
            <a:r>
              <a:rPr lang="nb-NO" dirty="0"/>
              <a:t> er et syndrom karakterisert av progredierende og generalisert tap av muskelmasse og styrke, med økt risiko for redusert fysisk funksjonsnivå, redusert livskvalitet og død.</a:t>
            </a:r>
          </a:p>
          <a:p>
            <a:r>
              <a:rPr lang="nb-NO" dirty="0"/>
              <a:t>EWGSOP2 (2018)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Sarcopenia is a progressive and generalised skeletal muscle disorder that is associated with increased likelihood of adverse outcomes including falls, fractures, physical disability and mortality.</a:t>
            </a:r>
          </a:p>
        </p:txBody>
      </p:sp>
    </p:spTree>
    <p:extLst>
      <p:ext uri="{BB962C8B-B14F-4D97-AF65-F5344CB8AC3E}">
        <p14:creationId xmlns:p14="http://schemas.microsoft.com/office/powerpoint/2010/main" val="309100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7A3E-0DAD-4549-8DB0-46BCD9DD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EWGSOP2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50925-0364-4CBF-9C52-F68033F02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017"/>
            <a:ext cx="10515600" cy="4351338"/>
          </a:xfrm>
        </p:spPr>
        <p:txBody>
          <a:bodyPr/>
          <a:lstStyle/>
          <a:p>
            <a:r>
              <a:rPr lang="nb-NO" dirty="0" err="1"/>
              <a:t>Sarcopeni</a:t>
            </a:r>
            <a:r>
              <a:rPr lang="nb-NO" dirty="0"/>
              <a:t> har lenge vært assosiert med aldring, men utviklingen synes starte tidligere i livet. </a:t>
            </a:r>
            <a:r>
              <a:rPr lang="nb-NO" dirty="0" err="1"/>
              <a:t>Sarcopeni</a:t>
            </a:r>
            <a:r>
              <a:rPr lang="nb-NO" dirty="0"/>
              <a:t> har mange flere bidragsytende faktorer enn selve aldringsprosessen.</a:t>
            </a:r>
          </a:p>
          <a:p>
            <a:r>
              <a:rPr lang="nb-NO" dirty="0" err="1"/>
              <a:t>Sarcopeni</a:t>
            </a:r>
            <a:r>
              <a:rPr lang="nb-NO" dirty="0"/>
              <a:t> er nå karakterisert som en muskelsykdom, med lav muskelstyrke som hovedfaktor, hvor man tidligere har fokusert på lav muskelmasse. Dette anses som et viktig punktet i klinisk praksis, og vil kunne bidra til enklere identifisere og diagnostisere </a:t>
            </a:r>
            <a:r>
              <a:rPr lang="nb-NO" dirty="0" err="1"/>
              <a:t>sarcopeni</a:t>
            </a:r>
            <a:r>
              <a:rPr lang="nb-NO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2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D2B9-0117-43F9-880E-1937499D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EWGSOP2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B67B6-2D43-4580-9F9B-0DC0C1B4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Sarcopeni</a:t>
            </a:r>
            <a:r>
              <a:rPr lang="nb-NO" dirty="0"/>
              <a:t> er assosiert med lav muskelkvantitet og kvalitet, som er </a:t>
            </a:r>
            <a:r>
              <a:rPr lang="nb-NO" dirty="0" err="1"/>
              <a:t>parametre</a:t>
            </a:r>
            <a:r>
              <a:rPr lang="nb-NO" dirty="0"/>
              <a:t> som først og fremst er brukt i forskning, Muskelmasse og muskelkvalitet er teknisk vanskelig å måle nøyaktig. </a:t>
            </a:r>
          </a:p>
          <a:p>
            <a:r>
              <a:rPr lang="nb-NO" dirty="0" err="1"/>
              <a:t>Sarcopeni</a:t>
            </a:r>
            <a:r>
              <a:rPr lang="nb-NO" dirty="0"/>
              <a:t> er underdiagnostisert og underbehandlet, og man har manglet enhetlig definisjon, og retningslinjer for hvordan det skal diagnostiseres, utredet og behandles. </a:t>
            </a:r>
          </a:p>
          <a:p>
            <a:endParaRPr lang="nb-NO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3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5BA6-0E29-47AD-BC9A-6C14766D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Inndeling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BF5A-63F1-44B3-8D14-A73BC7F3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Primær</a:t>
            </a:r>
          </a:p>
          <a:p>
            <a:pPr lvl="1"/>
            <a:r>
              <a:rPr lang="nb-NO" dirty="0"/>
              <a:t>Aldersrelatert</a:t>
            </a:r>
          </a:p>
          <a:p>
            <a:r>
              <a:rPr lang="nb-NO" dirty="0"/>
              <a:t>Sekundær</a:t>
            </a:r>
          </a:p>
          <a:p>
            <a:pPr lvl="1"/>
            <a:r>
              <a:rPr lang="nb-NO" dirty="0"/>
              <a:t>Aktivitetsrelatert: immobilitet, inaktivitet</a:t>
            </a:r>
          </a:p>
          <a:p>
            <a:pPr lvl="1"/>
            <a:r>
              <a:rPr lang="nb-NO" dirty="0"/>
              <a:t>Ernæringsrelatert: inadekvat energi og proteininntak, </a:t>
            </a:r>
            <a:r>
              <a:rPr lang="nb-NO" dirty="0" err="1"/>
              <a:t>malbsorpsjon</a:t>
            </a:r>
            <a:r>
              <a:rPr lang="nb-NO" dirty="0"/>
              <a:t>, gastrointestinale sykdomsprosesser, medisiner </a:t>
            </a:r>
          </a:p>
          <a:p>
            <a:pPr lvl="1"/>
            <a:r>
              <a:rPr lang="nb-NO" dirty="0"/>
              <a:t>Sykdomsrelatert: </a:t>
            </a:r>
            <a:r>
              <a:rPr lang="nb-NO" dirty="0" err="1"/>
              <a:t>Orgnasvikt</a:t>
            </a:r>
            <a:r>
              <a:rPr lang="nb-NO" dirty="0"/>
              <a:t>, kronisk inflammasjon, </a:t>
            </a:r>
            <a:r>
              <a:rPr lang="nb-NO" dirty="0" err="1"/>
              <a:t>malignitet</a:t>
            </a:r>
            <a:r>
              <a:rPr lang="nb-NO" dirty="0"/>
              <a:t>, endokrint</a:t>
            </a:r>
          </a:p>
        </p:txBody>
      </p:sp>
    </p:spTree>
    <p:extLst>
      <p:ext uri="{BB962C8B-B14F-4D97-AF65-F5344CB8AC3E}">
        <p14:creationId xmlns:p14="http://schemas.microsoft.com/office/powerpoint/2010/main" val="2327265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2640</TotalTime>
  <Words>1390</Words>
  <Application>Microsoft Office PowerPoint</Application>
  <PresentationFormat>Widescreen</PresentationFormat>
  <Paragraphs>211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Corbel</vt:lpstr>
      <vt:lpstr>Parallax</vt:lpstr>
      <vt:lpstr>Sarcopeni -en tilnærming til klinisk diagnostisk</vt:lpstr>
      <vt:lpstr>Introduskjon</vt:lpstr>
      <vt:lpstr>Sarcopeni som et geriatrisk synrom</vt:lpstr>
      <vt:lpstr>The European Working Group for Sarcopenia in Older People</vt:lpstr>
      <vt:lpstr>EWGSOP</vt:lpstr>
      <vt:lpstr>Sarcopeni definisjon</vt:lpstr>
      <vt:lpstr>EWGSOP2</vt:lpstr>
      <vt:lpstr>EWGSOP2</vt:lpstr>
      <vt:lpstr>Inndeling</vt:lpstr>
      <vt:lpstr>Sarcopeni</vt:lpstr>
      <vt:lpstr>Sarcopeni og andre syndromer</vt:lpstr>
      <vt:lpstr>Hvorfor er det viktig å identifisere Sarcopeni?</vt:lpstr>
      <vt:lpstr>Sarcopeni</vt:lpstr>
      <vt:lpstr>Diagnostiske kriterier og alvorlighetsgrad</vt:lpstr>
      <vt:lpstr>Screening med SARC-F</vt:lpstr>
      <vt:lpstr>Screening (SARC-F)</vt:lpstr>
      <vt:lpstr>Måle muskelstyrke</vt:lpstr>
      <vt:lpstr>Måle muskelstyrke</vt:lpstr>
      <vt:lpstr>Hvordan måle muskelmasse  - DEXA</vt:lpstr>
      <vt:lpstr>Hvordan måle muskelmasse - Bioimpedanse</vt:lpstr>
      <vt:lpstr>B</vt:lpstr>
      <vt:lpstr>Måle muskelmasse - MR/CT</vt:lpstr>
      <vt:lpstr>Hvordan måle muskelmasse – Antropometriske mål</vt:lpstr>
      <vt:lpstr>Fysisk funksjonsnivå - Ganghastighet</vt:lpstr>
      <vt:lpstr>Ganghastighet</vt:lpstr>
      <vt:lpstr>Fysisk funksjonsnivå - SPPB (Short Physical Performance test)</vt:lpstr>
      <vt:lpstr>Short Physical Performance Battery</vt:lpstr>
      <vt:lpstr>Short Physical Performance Battery</vt:lpstr>
      <vt:lpstr>Fysisk funksjonsnivå </vt:lpstr>
      <vt:lpstr>Diagnostikk/Algoritme</vt:lpstr>
      <vt:lpstr>Sammendrag</vt:lpstr>
      <vt:lpstr>Kilder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Sarcopeni</dc:title>
  <dc:creator>Hans Inge Johannessen</dc:creator>
  <cp:lastModifiedBy>Hans Inge Johannessen</cp:lastModifiedBy>
  <cp:revision>74</cp:revision>
  <dcterms:created xsi:type="dcterms:W3CDTF">2019-05-11T14:30:15Z</dcterms:created>
  <dcterms:modified xsi:type="dcterms:W3CDTF">2019-05-13T10:31:53Z</dcterms:modified>
</cp:coreProperties>
</file>