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40"/>
  </p:notesMasterIdLst>
  <p:handoutMasterIdLst>
    <p:handoutMasterId r:id="rId41"/>
  </p:handoutMasterIdLst>
  <p:sldIdLst>
    <p:sldId id="257" r:id="rId5"/>
    <p:sldId id="416" r:id="rId6"/>
    <p:sldId id="430" r:id="rId7"/>
    <p:sldId id="417" r:id="rId8"/>
    <p:sldId id="418" r:id="rId9"/>
    <p:sldId id="427" r:id="rId10"/>
    <p:sldId id="419" r:id="rId11"/>
    <p:sldId id="420" r:id="rId12"/>
    <p:sldId id="428" r:id="rId13"/>
    <p:sldId id="267" r:id="rId14"/>
    <p:sldId id="431" r:id="rId15"/>
    <p:sldId id="263" r:id="rId16"/>
    <p:sldId id="381" r:id="rId17"/>
    <p:sldId id="264" r:id="rId18"/>
    <p:sldId id="425" r:id="rId19"/>
    <p:sldId id="266" r:id="rId20"/>
    <p:sldId id="390" r:id="rId21"/>
    <p:sldId id="261" r:id="rId22"/>
    <p:sldId id="387" r:id="rId23"/>
    <p:sldId id="398" r:id="rId24"/>
    <p:sldId id="399" r:id="rId25"/>
    <p:sldId id="400" r:id="rId26"/>
    <p:sldId id="421" r:id="rId27"/>
    <p:sldId id="391" r:id="rId28"/>
    <p:sldId id="392" r:id="rId29"/>
    <p:sldId id="393" r:id="rId30"/>
    <p:sldId id="433" r:id="rId31"/>
    <p:sldId id="434" r:id="rId32"/>
    <p:sldId id="413" r:id="rId33"/>
    <p:sldId id="409" r:id="rId34"/>
    <p:sldId id="432" r:id="rId35"/>
    <p:sldId id="424" r:id="rId36"/>
    <p:sldId id="423" r:id="rId37"/>
    <p:sldId id="429" r:id="rId38"/>
    <p:sldId id="258" r:id="rId39"/>
  </p:sldIdLst>
  <p:sldSz cx="12192000" cy="6858000"/>
  <p:notesSz cx="9926638" cy="6797675"/>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E85C5EB2-988C-4F6B-A072-C9D5FD2BEAFB}">
          <p14:sldIdLst>
            <p14:sldId id="257"/>
            <p14:sldId id="416"/>
            <p14:sldId id="430"/>
            <p14:sldId id="417"/>
            <p14:sldId id="418"/>
            <p14:sldId id="427"/>
            <p14:sldId id="419"/>
            <p14:sldId id="420"/>
            <p14:sldId id="428"/>
            <p14:sldId id="267"/>
            <p14:sldId id="431"/>
            <p14:sldId id="263"/>
            <p14:sldId id="381"/>
            <p14:sldId id="264"/>
            <p14:sldId id="425"/>
            <p14:sldId id="266"/>
            <p14:sldId id="390"/>
            <p14:sldId id="261"/>
            <p14:sldId id="387"/>
            <p14:sldId id="398"/>
            <p14:sldId id="399"/>
            <p14:sldId id="400"/>
            <p14:sldId id="421"/>
            <p14:sldId id="391"/>
            <p14:sldId id="392"/>
            <p14:sldId id="393"/>
            <p14:sldId id="433"/>
            <p14:sldId id="434"/>
            <p14:sldId id="413"/>
            <p14:sldId id="409"/>
            <p14:sldId id="432"/>
            <p14:sldId id="424"/>
            <p14:sldId id="423"/>
            <p14:sldId id="429"/>
            <p14:sldId id="25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308E"/>
    <a:srgbClr val="8E5BB4"/>
    <a:srgbClr val="FFD98C"/>
    <a:srgbClr val="9BBB59"/>
    <a:srgbClr val="C0504D"/>
    <a:srgbClr val="DE1662"/>
    <a:srgbClr val="0C5793"/>
    <a:srgbClr val="612A8A"/>
    <a:srgbClr val="53247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CA36E1-B0E9-42AD-9902-402C766B35CB}" v="339" dt="2019-08-14T12:00:47.486"/>
    <p1510:client id="{4015C7CE-9187-433C-AE62-C8514BB9E358}" v="878" dt="2019-08-15T12:04:00.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46" autoAdjust="0"/>
  </p:normalViewPr>
  <p:slideViewPr>
    <p:cSldViewPr snapToGrid="0">
      <p:cViewPr varScale="1">
        <p:scale>
          <a:sx n="72" d="100"/>
          <a:sy n="72"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6.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7.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8.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nb-NO" sz="1400" b="1"/>
              <a:t>Synes du vi ser overbehandling / overutredning i det norske helsevesenet?</a:t>
            </a:r>
          </a:p>
        </c:rich>
      </c:tx>
      <c:layout>
        <c:manualLayout>
          <c:xMode val="edge"/>
          <c:yMode val="edge"/>
          <c:x val="0.16439668486061346"/>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27D-42F5-9C07-51499B531F2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27D-42F5-9C07-51499B531F2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7D-42F5-9C07-51499B531F2C}"/>
              </c:ext>
            </c:extLst>
          </c:dPt>
          <c:dLbls>
            <c:dLbl>
              <c:idx val="0"/>
              <c:layout/>
              <c:tx>
                <c:rich>
                  <a:bodyPr/>
                  <a:lstStyle/>
                  <a:p>
                    <a:fld id="{AF8F142B-C1AE-45E6-8F4D-B125C107C232}" type="PERCENTAGE">
                      <a:rPr lang="en-US"/>
                      <a:pPr/>
                      <a:t>[PERCENTAGE]</a:t>
                    </a:fld>
                    <a:endParaRPr lang="nb-NO"/>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F27D-42F5-9C07-51499B531F2C}"/>
                </c:ext>
              </c:extLst>
            </c:dLbl>
            <c:dLbl>
              <c:idx val="1"/>
              <c:layout/>
              <c:tx>
                <c:rich>
                  <a:bodyPr/>
                  <a:lstStyle/>
                  <a:p>
                    <a:fld id="{E03E325A-AC03-4247-91F2-B742CD4BB375}" type="PERCENTAGE">
                      <a:rPr lang="en-US"/>
                      <a:pPr/>
                      <a:t>[PERCENTAGE]</a:t>
                    </a:fld>
                    <a:endParaRPr lang="nb-NO"/>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F27D-42F5-9C07-51499B531F2C}"/>
                </c:ext>
              </c:extLst>
            </c:dLbl>
            <c:dLbl>
              <c:idx val="2"/>
              <c:layout/>
              <c:tx>
                <c:rich>
                  <a:bodyPr/>
                  <a:lstStyle/>
                  <a:p>
                    <a:fld id="{9AE0B7F1-8919-422F-AF99-D33C700706FF}" type="PERCENTAGE">
                      <a:rPr lang="en-US"/>
                      <a:pPr/>
                      <a:t>[PERCENTAGE]</a:t>
                    </a:fld>
                    <a:endParaRPr lang="nb-NO"/>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F27D-42F5-9C07-51499B531F2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'[Rådata alle - redigert.xlsx]7'!$G$3:$I$3</c:f>
              <c:strCache>
                <c:ptCount val="3"/>
                <c:pt idx="0">
                  <c:v>Ja</c:v>
                </c:pt>
                <c:pt idx="1">
                  <c:v>Nei</c:v>
                </c:pt>
                <c:pt idx="2">
                  <c:v>Usikker</c:v>
                </c:pt>
              </c:strCache>
            </c:strRef>
          </c:cat>
          <c:val>
            <c:numRef>
              <c:f>'[Rådata alle - redigert.xlsx]7'!$G$4:$I$4</c:f>
              <c:numCache>
                <c:formatCode>0.0</c:formatCode>
                <c:ptCount val="3"/>
                <c:pt idx="0">
                  <c:v>92.247043363994734</c:v>
                </c:pt>
                <c:pt idx="1">
                  <c:v>5.19053876478318</c:v>
                </c:pt>
                <c:pt idx="2">
                  <c:v>2.5624178712220762</c:v>
                </c:pt>
              </c:numCache>
            </c:numRef>
          </c:val>
          <c:extLst>
            <c:ext xmlns:c16="http://schemas.microsoft.com/office/drawing/2014/chart" uri="{C3380CC4-5D6E-409C-BE32-E72D297353CC}">
              <c16:uniqueId val="{00000006-F27D-42F5-9C07-51499B531F2C}"/>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nb-NO" sz="1200" b="1" dirty="0">
                <a:solidFill>
                  <a:schemeClr val="tx1"/>
                </a:solidFill>
              </a:rPr>
              <a:t>Synes du det overbehandles/</a:t>
            </a:r>
            <a:r>
              <a:rPr lang="nb-NO" sz="1200" b="1" dirty="0" err="1">
                <a:solidFill>
                  <a:schemeClr val="tx1"/>
                </a:solidFill>
              </a:rPr>
              <a:t>overutredes</a:t>
            </a:r>
            <a:r>
              <a:rPr lang="nb-NO" sz="1200" b="1" dirty="0">
                <a:solidFill>
                  <a:schemeClr val="tx1"/>
                </a:solidFill>
              </a:rPr>
              <a:t> ved din avdeling/arbeidsplass?</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39-42CA-BF0B-AF45E572F687}"/>
              </c:ext>
            </c:extLst>
          </c:dPt>
          <c:dPt>
            <c:idx val="1"/>
            <c:bubble3D val="0"/>
            <c:spPr>
              <a:solidFill>
                <a:srgbClr val="C0504D"/>
              </a:solidFill>
              <a:ln w="19050">
                <a:solidFill>
                  <a:schemeClr val="lt1"/>
                </a:solidFill>
              </a:ln>
              <a:effectLst/>
            </c:spPr>
            <c:extLst>
              <c:ext xmlns:c16="http://schemas.microsoft.com/office/drawing/2014/chart" uri="{C3380CC4-5D6E-409C-BE32-E72D297353CC}">
                <c16:uniqueId val="{00000003-DC39-42CA-BF0B-AF45E572F687}"/>
              </c:ext>
            </c:extLst>
          </c:dPt>
          <c:dPt>
            <c:idx val="2"/>
            <c:bubble3D val="0"/>
            <c:spPr>
              <a:solidFill>
                <a:srgbClr val="9BBB59"/>
              </a:solidFill>
              <a:ln w="19050">
                <a:solidFill>
                  <a:schemeClr val="lt1"/>
                </a:solidFill>
              </a:ln>
              <a:effectLst/>
            </c:spPr>
            <c:extLst>
              <c:ext xmlns:c16="http://schemas.microsoft.com/office/drawing/2014/chart" uri="{C3380CC4-5D6E-409C-BE32-E72D297353CC}">
                <c16:uniqueId val="{00000005-DC39-42CA-BF0B-AF45E572F687}"/>
              </c:ext>
            </c:extLst>
          </c:dPt>
          <c:dLbls>
            <c:dLbl>
              <c:idx val="0"/>
              <c:layout/>
              <c:tx>
                <c:rich>
                  <a:bodyPr/>
                  <a:lstStyle/>
                  <a:p>
                    <a:fld id="{D8C3C629-580D-4E85-ABDA-7B95E288A9A1}" type="PERCENTAGE">
                      <a:rPr lang="en-US"/>
                      <a:pPr/>
                      <a:t>[PERCENTAGE]</a:t>
                    </a:fld>
                    <a:endParaRPr lang="nb-NO"/>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DC39-42CA-BF0B-AF45E572F687}"/>
                </c:ext>
              </c:extLst>
            </c:dLbl>
            <c:dLbl>
              <c:idx val="1"/>
              <c:layout/>
              <c:tx>
                <c:rich>
                  <a:bodyPr/>
                  <a:lstStyle/>
                  <a:p>
                    <a:fld id="{B720CB00-E07A-4BF2-AEE6-360FD539348E}" type="PERCENTAGE">
                      <a:rPr lang="en-US"/>
                      <a:pPr/>
                      <a:t>[PERCENTAGE]</a:t>
                    </a:fld>
                    <a:endParaRPr lang="nb-NO"/>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DC39-42CA-BF0B-AF45E572F687}"/>
                </c:ext>
              </c:extLst>
            </c:dLbl>
            <c:dLbl>
              <c:idx val="2"/>
              <c:layout/>
              <c:tx>
                <c:rich>
                  <a:bodyPr/>
                  <a:lstStyle/>
                  <a:p>
                    <a:fld id="{ED40B669-ACAC-4092-BAAE-31EA36599BBC}" type="PERCENTAGE">
                      <a:rPr lang="en-US"/>
                      <a:pPr/>
                      <a:t>[PERCENTAGE]</a:t>
                    </a:fld>
                    <a:endParaRPr lang="nb-NO"/>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DC39-42CA-BF0B-AF45E572F68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'[Rådata alle - redigert.xlsx]9'!$G$4:$I$4</c:f>
              <c:strCache>
                <c:ptCount val="3"/>
                <c:pt idx="0">
                  <c:v>Ja</c:v>
                </c:pt>
                <c:pt idx="1">
                  <c:v>Nei</c:v>
                </c:pt>
                <c:pt idx="2">
                  <c:v>Usikker</c:v>
                </c:pt>
              </c:strCache>
            </c:strRef>
          </c:cat>
          <c:val>
            <c:numRef>
              <c:f>'[Rådata alle - redigert.xlsx]9'!$G$5:$I$5</c:f>
              <c:numCache>
                <c:formatCode>0.0</c:formatCode>
                <c:ptCount val="3"/>
                <c:pt idx="0">
                  <c:v>74.010914051841752</c:v>
                </c:pt>
                <c:pt idx="1">
                  <c:v>10.709413369713507</c:v>
                </c:pt>
                <c:pt idx="2">
                  <c:v>15.279672578444748</c:v>
                </c:pt>
              </c:numCache>
            </c:numRef>
          </c:val>
          <c:extLst>
            <c:ext xmlns:c16="http://schemas.microsoft.com/office/drawing/2014/chart" uri="{C3380CC4-5D6E-409C-BE32-E72D297353CC}">
              <c16:uniqueId val="{00000006-DC39-42CA-BF0B-AF45E572F687}"/>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7030A0"/>
      </a:solidFill>
    </a:ln>
    <a:effectLst>
      <a:outerShdw blurRad="50800" dist="38100" dir="2700000" algn="tl" rotWithShape="0">
        <a:prstClr val="black">
          <a:alpha val="40000"/>
        </a:prstClr>
      </a:outerShdw>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nb-NO" sz="1200" b="1" dirty="0">
                <a:solidFill>
                  <a:schemeClr val="tx1"/>
                </a:solidFill>
              </a:rPr>
              <a:t>Opplever du overbehandling/overutredning  i det norske helsevesenet som et problem?</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191-497E-B4D7-06C210BFB8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191-497E-B4D7-06C210BFB8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191-497E-B4D7-06C210BFB89E}"/>
              </c:ext>
            </c:extLst>
          </c:dPt>
          <c:dLbls>
            <c:dLbl>
              <c:idx val="0"/>
              <c:layout/>
              <c:tx>
                <c:rich>
                  <a:bodyPr/>
                  <a:lstStyle/>
                  <a:p>
                    <a:fld id="{58193059-9A3A-4D7C-8E9C-074CDF381563}" type="PERCENTAGE">
                      <a:rPr lang="en-US"/>
                      <a:pPr/>
                      <a:t>[PERCENTAGE]</a:t>
                    </a:fld>
                    <a:endParaRPr lang="nb-NO"/>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C191-497E-B4D7-06C210BFB89E}"/>
                </c:ext>
              </c:extLst>
            </c:dLbl>
            <c:dLbl>
              <c:idx val="1"/>
              <c:layout/>
              <c:tx>
                <c:rich>
                  <a:bodyPr/>
                  <a:lstStyle/>
                  <a:p>
                    <a:fld id="{50302BBB-1FAB-41E2-BE6A-20EE9E1188C1}" type="PERCENTAGE">
                      <a:rPr lang="en-US"/>
                      <a:pPr/>
                      <a:t>[PERCENTAGE]</a:t>
                    </a:fld>
                    <a:endParaRPr lang="nb-NO"/>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C191-497E-B4D7-06C210BFB89E}"/>
                </c:ext>
              </c:extLst>
            </c:dLbl>
            <c:dLbl>
              <c:idx val="2"/>
              <c:layout/>
              <c:tx>
                <c:rich>
                  <a:bodyPr/>
                  <a:lstStyle/>
                  <a:p>
                    <a:fld id="{D0F2A3B1-529C-42DE-85DE-06F9A9C499CC}" type="PERCENTAGE">
                      <a:rPr lang="en-US"/>
                      <a:pPr/>
                      <a:t>[PERCENTAGE]</a:t>
                    </a:fld>
                    <a:endParaRPr lang="nb-NO"/>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C191-497E-B4D7-06C210BFB8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'[Rådata alle - redigert.xlsx]8'!$F$4:$H$4</c:f>
              <c:strCache>
                <c:ptCount val="3"/>
                <c:pt idx="0">
                  <c:v>Ja</c:v>
                </c:pt>
                <c:pt idx="1">
                  <c:v>Nei</c:v>
                </c:pt>
                <c:pt idx="2">
                  <c:v>Usikker</c:v>
                </c:pt>
              </c:strCache>
            </c:strRef>
          </c:cat>
          <c:val>
            <c:numRef>
              <c:f>'[Rådata alle - redigert.xlsx]8'!$F$5:$H$5</c:f>
              <c:numCache>
                <c:formatCode>0.0</c:formatCode>
                <c:ptCount val="3"/>
                <c:pt idx="0">
                  <c:v>79.214624238320923</c:v>
                </c:pt>
                <c:pt idx="1">
                  <c:v>6.9735951252538921</c:v>
                </c:pt>
                <c:pt idx="2">
                  <c:v>13.811780636425187</c:v>
                </c:pt>
              </c:numCache>
            </c:numRef>
          </c:val>
          <c:extLst>
            <c:ext xmlns:c16="http://schemas.microsoft.com/office/drawing/2014/chart" uri="{C3380CC4-5D6E-409C-BE32-E72D297353CC}">
              <c16:uniqueId val="{00000006-C191-497E-B4D7-06C210BFB89E}"/>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7030A0"/>
      </a:solidFill>
    </a:ln>
    <a:effectLst>
      <a:outerShdw blurRad="50800" dist="38100" dir="2700000" algn="tl" rotWithShape="0">
        <a:prstClr val="black">
          <a:alpha val="40000"/>
        </a:prstClr>
      </a:outerShdw>
    </a:effectLst>
  </c:spPr>
  <c:txPr>
    <a:bodyPr/>
    <a:lstStyle/>
    <a:p>
      <a:pPr>
        <a:defRPr/>
      </a:pPr>
      <a:endParaRPr lang="nb-N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nb-NO" sz="1200" b="1" dirty="0">
                <a:solidFill>
                  <a:schemeClr val="tx1"/>
                </a:solidFill>
              </a:rPr>
              <a:t>Synes du selv du overbehandler/</a:t>
            </a:r>
            <a:r>
              <a:rPr lang="nb-NO" sz="1200" b="1" dirty="0" err="1">
                <a:solidFill>
                  <a:schemeClr val="tx1"/>
                </a:solidFill>
              </a:rPr>
              <a:t>overutreder</a:t>
            </a:r>
            <a:r>
              <a:rPr lang="nb-NO" sz="1200" b="1" dirty="0">
                <a:solidFill>
                  <a:schemeClr val="tx1"/>
                </a:solidFill>
              </a:rPr>
              <a:t>?</a:t>
            </a:r>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40-43CD-BA7B-1D7A80B31E1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40-43CD-BA7B-1D7A80B31E1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640-43CD-BA7B-1D7A80B31E1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'[Rådata alle - redigert.xlsx]10'!$G$4:$I$4</c:f>
              <c:strCache>
                <c:ptCount val="3"/>
                <c:pt idx="0">
                  <c:v>Ja</c:v>
                </c:pt>
                <c:pt idx="1">
                  <c:v>Nei</c:v>
                </c:pt>
                <c:pt idx="2">
                  <c:v>Usikker</c:v>
                </c:pt>
              </c:strCache>
            </c:strRef>
          </c:cat>
          <c:val>
            <c:numRef>
              <c:f>'[Rådata alle - redigert.xlsx]10'!$G$5:$I$5</c:f>
              <c:numCache>
                <c:formatCode>0.0</c:formatCode>
                <c:ptCount val="3"/>
                <c:pt idx="0">
                  <c:v>61.684782608695656</c:v>
                </c:pt>
                <c:pt idx="1">
                  <c:v>18.953804347826086</c:v>
                </c:pt>
                <c:pt idx="2">
                  <c:v>19.361413043478262</c:v>
                </c:pt>
              </c:numCache>
            </c:numRef>
          </c:val>
          <c:extLst>
            <c:ext xmlns:c16="http://schemas.microsoft.com/office/drawing/2014/chart" uri="{C3380CC4-5D6E-409C-BE32-E72D297353CC}">
              <c16:uniqueId val="{00000006-8640-43CD-BA7B-1D7A80B31E16}"/>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7030A0"/>
      </a:solidFill>
    </a:ln>
    <a:effectLst>
      <a:outerShdw blurRad="50800" dist="38100" dir="2700000" algn="tl" rotWithShape="0">
        <a:prstClr val="black">
          <a:alpha val="40000"/>
        </a:prstClr>
      </a:outerShdw>
    </a:effectLst>
  </c:spPr>
  <c:txPr>
    <a:bodyPr/>
    <a:lstStyle/>
    <a:p>
      <a:pPr>
        <a:defRPr/>
      </a:pPr>
      <a:endParaRPr lang="nb-N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nb-NO" sz="1200" b="1" dirty="0">
                <a:solidFill>
                  <a:schemeClr val="tx1"/>
                </a:solidFill>
              </a:rPr>
              <a:t>Synes du kollegaene dine overbehandler/</a:t>
            </a:r>
            <a:r>
              <a:rPr lang="nb-NO" sz="1200" b="1" dirty="0" err="1">
                <a:solidFill>
                  <a:schemeClr val="tx1"/>
                </a:solidFill>
              </a:rPr>
              <a:t>overutreder</a:t>
            </a:r>
            <a:r>
              <a:rPr lang="nb-NO" sz="1200" b="1" dirty="0">
                <a:solidFill>
                  <a:schemeClr val="tx1"/>
                </a:solidFill>
              </a:rPr>
              <a:t>?</a:t>
            </a:r>
          </a:p>
        </c:rich>
      </c:tx>
      <c:layout/>
      <c:overlay val="0"/>
      <c:spPr>
        <a:noFill/>
        <a:ln w="0">
          <a:solidFill>
            <a:schemeClr val="bg1"/>
          </a:solid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11-4E87-A917-D051A83AFE3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11-4E87-A917-D051A83AFE3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11-4E87-A917-D051A83AFE3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'[Rådata alle - redigert.xlsx]13'!$G$4:$I$4</c:f>
              <c:strCache>
                <c:ptCount val="3"/>
                <c:pt idx="0">
                  <c:v>Ja</c:v>
                </c:pt>
                <c:pt idx="1">
                  <c:v>Nei</c:v>
                </c:pt>
                <c:pt idx="2">
                  <c:v>Usikker</c:v>
                </c:pt>
              </c:strCache>
            </c:strRef>
          </c:cat>
          <c:val>
            <c:numRef>
              <c:f>'[Rådata alle - redigert.xlsx]13'!$G$5:$I$5</c:f>
              <c:numCache>
                <c:formatCode>0.0</c:formatCode>
                <c:ptCount val="3"/>
                <c:pt idx="0">
                  <c:v>57.80821917808219</c:v>
                </c:pt>
                <c:pt idx="1">
                  <c:v>10.890410958904109</c:v>
                </c:pt>
                <c:pt idx="2">
                  <c:v>31.301369863013701</c:v>
                </c:pt>
              </c:numCache>
            </c:numRef>
          </c:val>
          <c:extLst>
            <c:ext xmlns:c16="http://schemas.microsoft.com/office/drawing/2014/chart" uri="{C3380CC4-5D6E-409C-BE32-E72D297353CC}">
              <c16:uniqueId val="{00000006-8911-4E87-A917-D051A83AFE3C}"/>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7030A0"/>
      </a:solidFill>
    </a:ln>
    <a:effectLst>
      <a:outerShdw blurRad="50800" dist="38100" dir="2700000" algn="tl" rotWithShape="0">
        <a:prstClr val="black">
          <a:alpha val="40000"/>
        </a:prstClr>
      </a:outerShdw>
    </a:effectLst>
  </c:spPr>
  <c:txPr>
    <a:bodyPr/>
    <a:lstStyle/>
    <a:p>
      <a:pPr>
        <a:defRPr/>
      </a:pPr>
      <a:endParaRPr lang="nb-N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nb-NO" sz="1200" b="1" i="0" u="none" strike="noStrike" baseline="0">
                <a:effectLst/>
              </a:rPr>
              <a:t>Hva er grunnene til at du overbehandler/</a:t>
            </a:r>
            <a:r>
              <a:rPr lang="nb-NO" sz="1200" b="1" i="0" u="none" strike="noStrike" baseline="0" err="1">
                <a:effectLst/>
              </a:rPr>
              <a:t>overutreder</a:t>
            </a:r>
            <a:r>
              <a:rPr lang="nb-NO" sz="1200" b="1" i="0" u="none" strike="noStrike" baseline="0">
                <a:effectLst/>
              </a:rPr>
              <a:t>? </a:t>
            </a:r>
          </a:p>
          <a:p>
            <a:pPr>
              <a:defRPr sz="1200" b="1"/>
            </a:pPr>
            <a:r>
              <a:rPr lang="nb-NO" sz="1200" b="1" i="0" u="none" strike="noStrike" baseline="0">
                <a:effectLst/>
              </a:rPr>
              <a:t>(Ranger utsagnene under fra 1-6)</a:t>
            </a:r>
            <a:endParaRPr lang="nb-NO" sz="1200" b="1"/>
          </a:p>
        </c:rich>
      </c:tx>
      <c:layout>
        <c:manualLayout>
          <c:xMode val="edge"/>
          <c:yMode val="edge"/>
          <c:x val="0.12146893911039713"/>
          <c:y val="1.479563528759016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bar"/>
        <c:grouping val="clustered"/>
        <c:varyColors val="0"/>
        <c:ser>
          <c:idx val="0"/>
          <c:order val="0"/>
          <c:spPr>
            <a:solidFill>
              <a:schemeClr val="accent1"/>
            </a:solidFill>
            <a:ln>
              <a:noFill/>
            </a:ln>
            <a:effectLst/>
          </c:spPr>
          <c:invertIfNegative val="0"/>
          <c:cat>
            <c:strRef>
              <c:f>'[Rådata alle - redigert.xlsx]11NFA'!$A$2:$A$9</c:f>
              <c:strCache>
                <c:ptCount val="8"/>
                <c:pt idx="0">
                  <c:v>Stort tidspress</c:v>
                </c:pt>
                <c:pt idx="1">
                  <c:v>Engstelig for å overse sykdom</c:v>
                </c:pt>
                <c:pt idx="2">
                  <c:v>Press fra pasient / pårørende</c:v>
                </c:pt>
                <c:pt idx="3">
                  <c:v>Engstelig for represalier / klage</c:v>
                </c:pt>
                <c:pt idx="4">
                  <c:v>Reduserer usikkerheten</c:v>
                </c:pt>
                <c:pt idx="5">
                  <c:v>Følger nasjonale retningslinjer / veileder</c:v>
                </c:pt>
                <c:pt idx="6">
                  <c:v>Det er økonomisk gunstig</c:v>
                </c:pt>
                <c:pt idx="7">
                  <c:v>Forventninger fra kollegaer</c:v>
                </c:pt>
              </c:strCache>
            </c:strRef>
          </c:cat>
          <c:val>
            <c:numRef>
              <c:f>'[Rådata alle - redigert.xlsx]11NFA'!$B$2:$B$9</c:f>
              <c:numCache>
                <c:formatCode>General</c:formatCode>
                <c:ptCount val="8"/>
                <c:pt idx="0">
                  <c:v>3.92</c:v>
                </c:pt>
                <c:pt idx="1">
                  <c:v>4.6500000000000004</c:v>
                </c:pt>
                <c:pt idx="2">
                  <c:v>5.05</c:v>
                </c:pt>
                <c:pt idx="3">
                  <c:v>4.2</c:v>
                </c:pt>
                <c:pt idx="4">
                  <c:v>4.0999999999999996</c:v>
                </c:pt>
                <c:pt idx="5">
                  <c:v>4.09</c:v>
                </c:pt>
                <c:pt idx="6">
                  <c:v>1.71</c:v>
                </c:pt>
                <c:pt idx="7">
                  <c:v>2.38</c:v>
                </c:pt>
              </c:numCache>
            </c:numRef>
          </c:val>
          <c:extLst>
            <c:ext xmlns:c16="http://schemas.microsoft.com/office/drawing/2014/chart" uri="{C3380CC4-5D6E-409C-BE32-E72D297353CC}">
              <c16:uniqueId val="{00000000-F1F8-427C-B837-08583DEEDDEE}"/>
            </c:ext>
          </c:extLst>
        </c:ser>
        <c:dLbls>
          <c:showLegendKey val="0"/>
          <c:showVal val="0"/>
          <c:showCatName val="0"/>
          <c:showSerName val="0"/>
          <c:showPercent val="0"/>
          <c:showBubbleSize val="0"/>
        </c:dLbls>
        <c:gapWidth val="182"/>
        <c:axId val="818502024"/>
        <c:axId val="818504320"/>
      </c:barChart>
      <c:catAx>
        <c:axId val="818502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nb-NO"/>
          </a:p>
        </c:txPr>
        <c:crossAx val="818504320"/>
        <c:crosses val="autoZero"/>
        <c:auto val="1"/>
        <c:lblAlgn val="ctr"/>
        <c:lblOffset val="100"/>
        <c:noMultiLvlLbl val="0"/>
      </c:catAx>
      <c:valAx>
        <c:axId val="818504320"/>
        <c:scaling>
          <c:orientation val="minMax"/>
          <c:max val="6"/>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nb-NO"/>
          </a:p>
        </c:txPr>
        <c:crossAx val="818502024"/>
        <c:crosses val="autoZero"/>
        <c:crossBetween val="between"/>
        <c:majorUnit val="1"/>
      </c:valAx>
      <c:spPr>
        <a:noFill/>
        <a:ln>
          <a:noFill/>
        </a:ln>
        <a:effectLst/>
      </c:spPr>
    </c:plotArea>
    <c:plotVisOnly val="1"/>
    <c:dispBlanksAs val="gap"/>
    <c:showDLblsOverMax val="0"/>
  </c:chart>
  <c:spPr>
    <a:noFill/>
    <a:ln>
      <a:solidFill>
        <a:srgbClr val="7030A0"/>
      </a:solidFill>
    </a:ln>
    <a:effectLst/>
  </c:spPr>
  <c:txPr>
    <a:bodyPr/>
    <a:lstStyle/>
    <a:p>
      <a:pPr>
        <a:defRPr/>
      </a:pPr>
      <a:endParaRPr lang="nb-N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nb-NO" sz="1200" b="1" i="0" baseline="0">
                <a:effectLst/>
              </a:rPr>
              <a:t>Hva er grunnene til at du overbehandler/</a:t>
            </a:r>
            <a:r>
              <a:rPr lang="nb-NO" sz="1200" b="1" i="0" baseline="0" err="1">
                <a:effectLst/>
              </a:rPr>
              <a:t>overutreder</a:t>
            </a:r>
            <a:r>
              <a:rPr lang="nb-NO" sz="1200" b="1" i="0" baseline="0">
                <a:effectLst/>
              </a:rPr>
              <a:t>?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nb-NO" sz="1200" b="1" i="0" baseline="0">
                <a:effectLst/>
              </a:rPr>
              <a:t>(Ranger utsagnene under fra 1-6)</a:t>
            </a:r>
            <a:endParaRPr lang="nb-NO" sz="1050" b="1">
              <a:effectLst/>
            </a:endParaRPr>
          </a:p>
        </c:rich>
      </c:tx>
      <c:layout>
        <c:manualLayout>
          <c:xMode val="edge"/>
          <c:yMode val="edge"/>
          <c:x val="0.19944557765327481"/>
          <c:y val="3.928536910474360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nb-NO"/>
        </a:p>
      </c:txPr>
    </c:title>
    <c:autoTitleDeleted val="0"/>
    <c:plotArea>
      <c:layout>
        <c:manualLayout>
          <c:layoutTarget val="inner"/>
          <c:xMode val="edge"/>
          <c:yMode val="edge"/>
          <c:x val="0.42878228079026626"/>
          <c:y val="0.18235339518512775"/>
          <c:w val="0.55266121138229884"/>
          <c:h val="0.67989575634017974"/>
        </c:manualLayout>
      </c:layout>
      <c:barChart>
        <c:barDir val="bar"/>
        <c:grouping val="clustered"/>
        <c:varyColors val="0"/>
        <c:ser>
          <c:idx val="0"/>
          <c:order val="0"/>
          <c:spPr>
            <a:solidFill>
              <a:schemeClr val="accent1"/>
            </a:solidFill>
            <a:ln>
              <a:solidFill>
                <a:srgbClr val="7030A0"/>
              </a:solidFill>
            </a:ln>
            <a:effectLst/>
          </c:spPr>
          <c:invertIfNegative val="0"/>
          <c:cat>
            <c:strRef>
              <c:f>'[Rådata alle - redigert.xlsx]11Barn'!$A$2:$A$9</c:f>
              <c:strCache>
                <c:ptCount val="8"/>
                <c:pt idx="0">
                  <c:v>Stort tidspress</c:v>
                </c:pt>
                <c:pt idx="1">
                  <c:v>Behandlingen / prosedyren er forventet av (overordnet) kollega</c:v>
                </c:pt>
                <c:pt idx="2">
                  <c:v>Henvises til min praksis på for svakt grunnlag</c:v>
                </c:pt>
                <c:pt idx="3">
                  <c:v>Press fra pasient / pårørende</c:v>
                </c:pt>
                <c:pt idx="4">
                  <c:v>Engstelig for represalier / klage</c:v>
                </c:pt>
                <c:pt idx="5">
                  <c:v>Reduserer usikkerheten</c:v>
                </c:pt>
                <c:pt idx="6">
                  <c:v>Følger nasjonale retningslinjer / veileder</c:v>
                </c:pt>
                <c:pt idx="7">
                  <c:v>Det er økonomisk gunstig på min arbeidsplass</c:v>
                </c:pt>
              </c:strCache>
            </c:strRef>
          </c:cat>
          <c:val>
            <c:numRef>
              <c:f>'[Rådata alle - redigert.xlsx]11Barn'!$B$2:$B$9</c:f>
              <c:numCache>
                <c:formatCode>General</c:formatCode>
                <c:ptCount val="8"/>
                <c:pt idx="0">
                  <c:v>3.61</c:v>
                </c:pt>
                <c:pt idx="1">
                  <c:v>3.64</c:v>
                </c:pt>
                <c:pt idx="2">
                  <c:v>4.59</c:v>
                </c:pt>
                <c:pt idx="3">
                  <c:v>4.9000000000000004</c:v>
                </c:pt>
                <c:pt idx="4">
                  <c:v>4.0199999999999996</c:v>
                </c:pt>
                <c:pt idx="5">
                  <c:v>4.37</c:v>
                </c:pt>
                <c:pt idx="6">
                  <c:v>3.9</c:v>
                </c:pt>
                <c:pt idx="7">
                  <c:v>1.74</c:v>
                </c:pt>
              </c:numCache>
            </c:numRef>
          </c:val>
          <c:extLst>
            <c:ext xmlns:c16="http://schemas.microsoft.com/office/drawing/2014/chart" uri="{C3380CC4-5D6E-409C-BE32-E72D297353CC}">
              <c16:uniqueId val="{00000000-491D-4E85-92F7-370743CA2392}"/>
            </c:ext>
          </c:extLst>
        </c:ser>
        <c:dLbls>
          <c:showLegendKey val="0"/>
          <c:showVal val="0"/>
          <c:showCatName val="0"/>
          <c:showSerName val="0"/>
          <c:showPercent val="0"/>
          <c:showBubbleSize val="0"/>
        </c:dLbls>
        <c:gapWidth val="182"/>
        <c:axId val="716548304"/>
        <c:axId val="716548960"/>
      </c:barChart>
      <c:catAx>
        <c:axId val="716548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nb-NO"/>
          </a:p>
        </c:txPr>
        <c:crossAx val="716548960"/>
        <c:crosses val="autoZero"/>
        <c:auto val="1"/>
        <c:lblAlgn val="ctr"/>
        <c:lblOffset val="100"/>
        <c:noMultiLvlLbl val="0"/>
      </c:catAx>
      <c:valAx>
        <c:axId val="716548960"/>
        <c:scaling>
          <c:orientation val="minMax"/>
          <c:max val="6"/>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nb-NO"/>
          </a:p>
        </c:txPr>
        <c:crossAx val="716548304"/>
        <c:crosses val="autoZero"/>
        <c:crossBetween val="between"/>
        <c:majorUnit val="1"/>
      </c:valAx>
      <c:spPr>
        <a:noFill/>
        <a:ln>
          <a:noFill/>
        </a:ln>
        <a:effectLst/>
      </c:spPr>
    </c:plotArea>
    <c:plotVisOnly val="1"/>
    <c:dispBlanksAs val="gap"/>
    <c:showDLblsOverMax val="0"/>
  </c:chart>
  <c:spPr>
    <a:noFill/>
    <a:ln>
      <a:solidFill>
        <a:srgbClr val="7030A0"/>
      </a:solidFill>
    </a:ln>
    <a:effectLst/>
  </c:spPr>
  <c:txPr>
    <a:bodyPr/>
    <a:lstStyle/>
    <a:p>
      <a:pPr>
        <a:defRPr/>
      </a:pPr>
      <a:endParaRPr lang="nb-N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nb-NO" sz="1200" b="1" i="0" baseline="0">
                <a:effectLst/>
              </a:rPr>
              <a:t>Hva er grunnene til at du overbehandler/</a:t>
            </a:r>
            <a:r>
              <a:rPr lang="nb-NO" sz="1200" b="1" i="0" baseline="0" err="1">
                <a:effectLst/>
              </a:rPr>
              <a:t>overutreder</a:t>
            </a:r>
            <a:r>
              <a:rPr lang="nb-NO" sz="1200" b="1" i="0" baseline="0">
                <a:effectLst/>
              </a:rPr>
              <a:t>?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nb-NO" sz="1200" b="1" i="0" baseline="0">
                <a:effectLst/>
              </a:rPr>
              <a:t>(Ranger utsagnene under fra 1-6)</a:t>
            </a:r>
            <a:endParaRPr lang="nb-NO" sz="1050" b="1"/>
          </a:p>
        </c:rich>
      </c:tx>
      <c:layout>
        <c:manualLayout>
          <c:xMode val="edge"/>
          <c:yMode val="edge"/>
          <c:x val="0.15690573400547153"/>
          <c:y val="1.1487650775416428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nb-NO"/>
        </a:p>
      </c:txPr>
    </c:title>
    <c:autoTitleDeleted val="0"/>
    <c:plotArea>
      <c:layout/>
      <c:barChart>
        <c:barDir val="bar"/>
        <c:grouping val="clustered"/>
        <c:varyColors val="0"/>
        <c:ser>
          <c:idx val="0"/>
          <c:order val="0"/>
          <c:spPr>
            <a:solidFill>
              <a:schemeClr val="accent1"/>
            </a:solidFill>
            <a:ln>
              <a:noFill/>
            </a:ln>
            <a:effectLst/>
          </c:spPr>
          <c:invertIfNegative val="0"/>
          <c:cat>
            <c:strRef>
              <c:f>'[1]11Radiologer'!$A$2:$A$9</c:f>
              <c:strCache>
                <c:ptCount val="8"/>
                <c:pt idx="0">
                  <c:v>Stort tidspress</c:v>
                </c:pt>
                <c:pt idx="1">
                  <c:v>Behandlingen / prosedyren er forventet av (overordnet) kollega</c:v>
                </c:pt>
                <c:pt idx="2">
                  <c:v>Henvises  på for svakt grunnlag</c:v>
                </c:pt>
                <c:pt idx="3">
                  <c:v>Press fra pasient / pårørende</c:v>
                </c:pt>
                <c:pt idx="4">
                  <c:v>Engstelig for represalier / klage</c:v>
                </c:pt>
                <c:pt idx="5">
                  <c:v>Reduserer usikkerheten</c:v>
                </c:pt>
                <c:pt idx="6">
                  <c:v>Følger nasjonale retningslinjer / veileder</c:v>
                </c:pt>
                <c:pt idx="7">
                  <c:v>Det er økonomisk gunstig på min arbeidsplass</c:v>
                </c:pt>
              </c:strCache>
            </c:strRef>
          </c:cat>
          <c:val>
            <c:numRef>
              <c:f>'[1]11Radiologer'!$B$2:$B$9</c:f>
              <c:numCache>
                <c:formatCode>General</c:formatCode>
                <c:ptCount val="8"/>
                <c:pt idx="0">
                  <c:v>3.74</c:v>
                </c:pt>
                <c:pt idx="1">
                  <c:v>4.25</c:v>
                </c:pt>
                <c:pt idx="2">
                  <c:v>5.28</c:v>
                </c:pt>
                <c:pt idx="3">
                  <c:v>3.89</c:v>
                </c:pt>
                <c:pt idx="4">
                  <c:v>3.83</c:v>
                </c:pt>
                <c:pt idx="5">
                  <c:v>4.41</c:v>
                </c:pt>
                <c:pt idx="6">
                  <c:v>3.86</c:v>
                </c:pt>
                <c:pt idx="7">
                  <c:v>2.2000000000000002</c:v>
                </c:pt>
              </c:numCache>
            </c:numRef>
          </c:val>
          <c:extLst>
            <c:ext xmlns:c16="http://schemas.microsoft.com/office/drawing/2014/chart" uri="{C3380CC4-5D6E-409C-BE32-E72D297353CC}">
              <c16:uniqueId val="{00000000-6CD0-4D64-ACF6-725352BB900F}"/>
            </c:ext>
          </c:extLst>
        </c:ser>
        <c:dLbls>
          <c:showLegendKey val="0"/>
          <c:showVal val="0"/>
          <c:showCatName val="0"/>
          <c:showSerName val="0"/>
          <c:showPercent val="0"/>
          <c:showBubbleSize val="0"/>
        </c:dLbls>
        <c:gapWidth val="182"/>
        <c:axId val="825029296"/>
        <c:axId val="825029624"/>
      </c:barChart>
      <c:catAx>
        <c:axId val="825029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nb-NO"/>
          </a:p>
        </c:txPr>
        <c:crossAx val="825029624"/>
        <c:crosses val="autoZero"/>
        <c:auto val="1"/>
        <c:lblAlgn val="ctr"/>
        <c:lblOffset val="100"/>
        <c:noMultiLvlLbl val="0"/>
      </c:catAx>
      <c:valAx>
        <c:axId val="825029624"/>
        <c:scaling>
          <c:orientation val="minMax"/>
          <c:max val="6"/>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nb-NO"/>
          </a:p>
        </c:txPr>
        <c:crossAx val="825029296"/>
        <c:crosses val="autoZero"/>
        <c:crossBetween val="between"/>
        <c:majorUnit val="1"/>
      </c:valAx>
      <c:spPr>
        <a:noFill/>
        <a:ln>
          <a:noFill/>
        </a:ln>
        <a:effectLst/>
      </c:spPr>
    </c:plotArea>
    <c:plotVisOnly val="1"/>
    <c:dispBlanksAs val="gap"/>
    <c:showDLblsOverMax val="0"/>
  </c:chart>
  <c:spPr>
    <a:noFill/>
    <a:ln>
      <a:solidFill>
        <a:srgbClr val="7030A0"/>
      </a:solidFill>
    </a:ln>
    <a:effectLst/>
  </c:spPr>
  <c:txPr>
    <a:bodyPr/>
    <a:lstStyle/>
    <a:p>
      <a:pPr>
        <a:defRPr/>
      </a:pPr>
      <a:endParaRPr lang="nb-N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DEADD3B5-C0F7-45B0-A860-63FF83F2AAD5}" type="datetimeFigureOut">
              <a:rPr lang="nb-NO" smtClean="0"/>
              <a:t>26.08.2019</a:t>
            </a:fld>
            <a:endParaRPr lang="nb-NO"/>
          </a:p>
        </p:txBody>
      </p:sp>
      <p:sp>
        <p:nvSpPr>
          <p:cNvPr id="4" name="Footer Placeholder 3"/>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649567D6-CF07-47B6-8576-853F0B6B2C64}" type="slidenum">
              <a:rPr lang="nb-NO" smtClean="0"/>
              <a:t>‹#›</a:t>
            </a:fld>
            <a:endParaRPr lang="nb-NO"/>
          </a:p>
        </p:txBody>
      </p:sp>
    </p:spTree>
    <p:extLst>
      <p:ext uri="{BB962C8B-B14F-4D97-AF65-F5344CB8AC3E}">
        <p14:creationId xmlns:p14="http://schemas.microsoft.com/office/powerpoint/2010/main" val="2206612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0F69FF61-4316-441F-BF77-4F4FB07917D2}" type="datetimeFigureOut">
              <a:rPr lang="nb-NO" smtClean="0"/>
              <a:t>26.08.2019</a:t>
            </a:fld>
            <a:endParaRPr lang="nb-NO"/>
          </a:p>
        </p:txBody>
      </p:sp>
      <p:sp>
        <p:nvSpPr>
          <p:cNvPr id="4" name="Plassholder for lysbilde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3B0CCED5-A796-4715-947F-23C24D03606D}" type="slidenum">
              <a:rPr lang="nb-NO" smtClean="0"/>
              <a:t>‹#›</a:t>
            </a:fld>
            <a:endParaRPr lang="nb-NO"/>
          </a:p>
        </p:txBody>
      </p:sp>
    </p:spTree>
    <p:extLst>
      <p:ext uri="{BB962C8B-B14F-4D97-AF65-F5344CB8AC3E}">
        <p14:creationId xmlns:p14="http://schemas.microsoft.com/office/powerpoint/2010/main" val="279120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B0CCED5-A796-4715-947F-23C24D03606D}" type="slidenum">
              <a:rPr lang="nb-NO" smtClean="0"/>
              <a:t>1</a:t>
            </a:fld>
            <a:endParaRPr lang="nb-NO"/>
          </a:p>
        </p:txBody>
      </p:sp>
    </p:spTree>
    <p:extLst>
      <p:ext uri="{BB962C8B-B14F-4D97-AF65-F5344CB8AC3E}">
        <p14:creationId xmlns:p14="http://schemas.microsoft.com/office/powerpoint/2010/main" val="4085177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Spor 1: Profesjonen</a:t>
            </a:r>
          </a:p>
          <a:p>
            <a:r>
              <a:rPr lang="nb-NO"/>
              <a:t>Hver profesjon/spesialitet lager fem anbefalinger over tester, prosedyrer og behandlinger som bør unngås.</a:t>
            </a:r>
          </a:p>
          <a:p>
            <a:r>
              <a:rPr lang="nb-NO"/>
              <a:t>Anbefalingene må være innenfor den enkelte profesjons/spesialitets fagområde (dvs. «feie for egen dør» og ikke en «pekefinger» mot andre profesjoner/spesialiteter). </a:t>
            </a:r>
          </a:p>
          <a:p>
            <a:r>
              <a:rPr lang="nb-NO"/>
              <a:t>Anbefalingene må være kunnskapsbaserte og forankret i fagmiljøene og i «tilgrensende» spesialitet/profesjon.</a:t>
            </a:r>
          </a:p>
          <a:p>
            <a:r>
              <a:rPr lang="nb-NO"/>
              <a:t>Anbefalingene er ikke absolutte, og starter derfor med «Unngå å….» . Det må være tydelig at en test, prosedyre eller behandling bør unngås fordi det ikke gir helsegevinst og i verste fall kan påføre skade.</a:t>
            </a:r>
          </a:p>
          <a:p>
            <a:r>
              <a:rPr lang="nb-NO"/>
              <a:t>Anbefalingene bør revideres én gang per år, </a:t>
            </a:r>
            <a:r>
              <a:rPr lang="nb-NO" err="1"/>
              <a:t>f.eks</a:t>
            </a:r>
            <a:r>
              <a:rPr lang="nb-NO"/>
              <a:t> på foreningenes årsmøter eller i styremøter. </a:t>
            </a:r>
          </a:p>
        </p:txBody>
      </p:sp>
      <p:sp>
        <p:nvSpPr>
          <p:cNvPr id="4" name="Plassholder for lysbildenummer 3"/>
          <p:cNvSpPr>
            <a:spLocks noGrp="1"/>
          </p:cNvSpPr>
          <p:nvPr>
            <p:ph type="sldNum" sz="quarter" idx="5"/>
          </p:nvPr>
        </p:nvSpPr>
        <p:spPr/>
        <p:txBody>
          <a:bodyPr/>
          <a:lstStyle/>
          <a:p>
            <a:fld id="{3B0CCED5-A796-4715-947F-23C24D03606D}" type="slidenum">
              <a:rPr lang="nb-NO" smtClean="0"/>
              <a:t>13</a:t>
            </a:fld>
            <a:endParaRPr lang="nb-NO"/>
          </a:p>
        </p:txBody>
      </p:sp>
    </p:spTree>
    <p:extLst>
      <p:ext uri="{BB962C8B-B14F-4D97-AF65-F5344CB8AC3E}">
        <p14:creationId xmlns:p14="http://schemas.microsoft.com/office/powerpoint/2010/main" val="1331524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Spor 2: Pasienter/pårørende</a:t>
            </a:r>
          </a:p>
          <a:p>
            <a:endParaRPr lang="nb-NO"/>
          </a:p>
          <a:p>
            <a:r>
              <a:rPr lang="nb-NO"/>
              <a:t>Kampanjen har en «bottom-up» profil. Klinikeren og pasienten er navet i kampanjen og de oppfordres til å ha en samtale om unødvendige og unyttige tester, prosedyrer og behandling, for sammen å gjøre informerte og kloke valg.</a:t>
            </a:r>
          </a:p>
          <a:p>
            <a:r>
              <a:rPr lang="nb-NO"/>
              <a:t>Pasienten og/eller pårørende oppfordres til å stille 4 spørsmål til klinikeren: se bildet.</a:t>
            </a:r>
          </a:p>
          <a:p>
            <a:r>
              <a:rPr lang="nb-NO"/>
              <a:t>I kampanjen legges det vekt på å</a:t>
            </a:r>
            <a:r>
              <a:rPr lang="nb-NO" i="1"/>
              <a:t> invitere</a:t>
            </a:r>
            <a:r>
              <a:rPr lang="nb-NO"/>
              <a:t> pasientene til en dialog om unødvendig og unyttig testing og behandling. Det er ikke en «samhandlingskampanje» i streng forstand. Hovedbudskapet er å redusere overdiagnostikk og overbehandling.</a:t>
            </a:r>
          </a:p>
        </p:txBody>
      </p:sp>
      <p:sp>
        <p:nvSpPr>
          <p:cNvPr id="4" name="Plassholder for lysbildenummer 3"/>
          <p:cNvSpPr>
            <a:spLocks noGrp="1"/>
          </p:cNvSpPr>
          <p:nvPr>
            <p:ph type="sldNum" sz="quarter" idx="10"/>
          </p:nvPr>
        </p:nvSpPr>
        <p:spPr/>
        <p:txBody>
          <a:bodyPr/>
          <a:lstStyle/>
          <a:p>
            <a:fld id="{3B0CCED5-A796-4715-947F-23C24D03606D}" type="slidenum">
              <a:rPr lang="nb-NO" smtClean="0"/>
              <a:t>14</a:t>
            </a:fld>
            <a:endParaRPr lang="nb-NO"/>
          </a:p>
        </p:txBody>
      </p:sp>
    </p:spTree>
    <p:extLst>
      <p:ext uri="{BB962C8B-B14F-4D97-AF65-F5344CB8AC3E}">
        <p14:creationId xmlns:p14="http://schemas.microsoft.com/office/powerpoint/2010/main" val="270745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«Gjør kloke valg» har utgangspunkt eller forankring flere steder:</a:t>
            </a:r>
          </a:p>
          <a:p>
            <a:endParaRPr lang="nb-NO" dirty="0"/>
          </a:p>
          <a:p>
            <a:pPr marL="171450" indent="-171450">
              <a:buFontTx/>
              <a:buChar char="-"/>
            </a:pPr>
            <a:endParaRPr lang="nb-NO" dirty="0"/>
          </a:p>
          <a:p>
            <a:pPr marL="0" indent="0">
              <a:buFontTx/>
              <a:buNone/>
            </a:pPr>
            <a:r>
              <a:rPr lang="nb-NO" dirty="0"/>
              <a:t>-   i «</a:t>
            </a:r>
            <a:r>
              <a:rPr lang="nb-NO" dirty="0" err="1"/>
              <a:t>Choosing</a:t>
            </a:r>
            <a:r>
              <a:rPr lang="nb-NO" dirty="0"/>
              <a:t> </a:t>
            </a:r>
            <a:r>
              <a:rPr lang="nb-NO" dirty="0" err="1"/>
              <a:t>Wisely</a:t>
            </a:r>
            <a:r>
              <a:rPr lang="nb-NO" dirty="0"/>
              <a:t>» - et globalt initiativ (bilde 7)</a:t>
            </a:r>
          </a:p>
          <a:p>
            <a:pPr marL="171450" indent="-171450">
              <a:buFontTx/>
              <a:buChar char="-"/>
            </a:pPr>
            <a:r>
              <a:rPr lang="nb-NO" dirty="0"/>
              <a:t>i tidligere høringssvar og politiske prosesser i foreningen</a:t>
            </a:r>
          </a:p>
          <a:p>
            <a:pPr marL="0" indent="0">
              <a:buFontTx/>
              <a:buNone/>
            </a:pPr>
            <a:r>
              <a:rPr lang="nb-NO" dirty="0"/>
              <a:t>-   påtrykk fra enkelte fagmedisinske foreninger</a:t>
            </a:r>
          </a:p>
          <a:p>
            <a:pPr marL="171450" indent="-171450">
              <a:buFontTx/>
              <a:buChar char="-"/>
            </a:pPr>
            <a:r>
              <a:rPr lang="nb-NO" dirty="0"/>
              <a:t>i Helseatlasene som viser til dels betydelig variasjon i enkelte av helsetjenestene i Norge. Mye av den uønskede variasjonen skyldes overdiagnostikk og overbehandling. Se Helseatlasene: https://www.helseatlas.no/.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Legeforeningens rapport fra 2016: «For mye, for lite eller akkurat passe?» https://beta.legeforeningen.no/contentassets/c429b118ca8447049765305a2dcfd10f/rapport-for-mye-for-lite-eller-akkurat-passe.pdf</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p:txBody>
      </p:sp>
      <p:sp>
        <p:nvSpPr>
          <p:cNvPr id="4" name="Plassholder for lysbildenummer 3"/>
          <p:cNvSpPr>
            <a:spLocks noGrp="1"/>
          </p:cNvSpPr>
          <p:nvPr>
            <p:ph type="sldNum" sz="quarter" idx="10"/>
          </p:nvPr>
        </p:nvSpPr>
        <p:spPr/>
        <p:txBody>
          <a:bodyPr/>
          <a:lstStyle/>
          <a:p>
            <a:fld id="{3B0CCED5-A796-4715-947F-23C24D03606D}" type="slidenum">
              <a:rPr lang="nb-NO" smtClean="0"/>
              <a:t>16</a:t>
            </a:fld>
            <a:endParaRPr lang="nb-NO"/>
          </a:p>
        </p:txBody>
      </p:sp>
    </p:spTree>
    <p:extLst>
      <p:ext uri="{BB962C8B-B14F-4D97-AF65-F5344CB8AC3E}">
        <p14:creationId xmlns:p14="http://schemas.microsoft.com/office/powerpoint/2010/main" val="1001731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globale initiativet startet i USA i 2012 ved ABIM (American Board </a:t>
            </a:r>
            <a:r>
              <a:rPr lang="nb-NO" err="1"/>
              <a:t>of</a:t>
            </a:r>
            <a:r>
              <a:rPr lang="nb-NO"/>
              <a:t> </a:t>
            </a:r>
            <a:r>
              <a:rPr lang="nb-NO" err="1"/>
              <a:t>Internal</a:t>
            </a:r>
            <a:r>
              <a:rPr lang="nb-NO"/>
              <a:t> </a:t>
            </a:r>
            <a:r>
              <a:rPr lang="nb-NO" err="1"/>
              <a:t>Medicine</a:t>
            </a:r>
            <a:r>
              <a:rPr lang="nb-NO"/>
              <a:t>), og er i ettertid spredt til over 20 land. </a:t>
            </a:r>
          </a:p>
          <a:p>
            <a:r>
              <a:rPr lang="nb-NO"/>
              <a:t>The Choosing Wisely Initiative bygger på 6 grunnprinsipper som Legeforeningen og alle samarbeidspartnerne har sluttet seg til.</a:t>
            </a:r>
          </a:p>
          <a:p>
            <a:endParaRPr lang="nb-NO"/>
          </a:p>
          <a:p>
            <a:r>
              <a:rPr lang="nb-NO"/>
              <a:t>Disse grunnprinsippene er:</a:t>
            </a:r>
          </a:p>
          <a:p>
            <a:endParaRPr lang="en-US"/>
          </a:p>
          <a:p>
            <a:pPr lvl="1"/>
            <a:r>
              <a:rPr lang="en-US" b="0" i="1"/>
              <a:t>The Choosing wisely movement is spreading to countries around the world. The adaption of the campaign to the needs of multiple countries is an indication of the importance of the issue and the applicability of the Choosing Wisely framework beyond the United States where it started. The ABIM Foundation is supportive of the campaign in multiple countries but want to be assured that other countries will commit to upholding the key principles of the campaign.  Hence a country wanting to use the terms “Choosing Wisely” as part of their campaign will agree to the following principles.</a:t>
            </a:r>
          </a:p>
          <a:p>
            <a:endParaRPr lang="en-US"/>
          </a:p>
          <a:p>
            <a:r>
              <a:rPr lang="en-US"/>
              <a:t>-	Clinician led program (as opposed to payor/government led). This is important to trust of clinicians and patients</a:t>
            </a:r>
          </a:p>
          <a:p>
            <a:r>
              <a:rPr lang="en-US"/>
              <a:t>-	Key messages in the campaign will emphasize quality of care and harm prevention, rather than cost reduction. </a:t>
            </a:r>
          </a:p>
          <a:p>
            <a:r>
              <a:rPr lang="en-US"/>
              <a:t>-	Patient focused and patients engaged in the process—Communication between clinicians and patients is central in the campaign. 	Patients should be engaged 	in the development and/or implementation of the campaign.</a:t>
            </a:r>
          </a:p>
          <a:p>
            <a:r>
              <a:rPr lang="en-US"/>
              <a:t>-	Evidence based—Up-to-date evidence is critical; review of materials on an ongoing bases is needed to ensure credibility</a:t>
            </a:r>
          </a:p>
          <a:p>
            <a:r>
              <a:rPr lang="en-US"/>
              <a:t>-	</a:t>
            </a:r>
            <a:r>
              <a:rPr lang="en-US" err="1"/>
              <a:t>Multiprofessional</a:t>
            </a:r>
            <a:r>
              <a:rPr lang="en-US"/>
              <a:t>—Where possible the campaign should include physicians, nurses, pharmacists and other health care 	professionals.</a:t>
            </a:r>
          </a:p>
          <a:p>
            <a:r>
              <a:rPr lang="en-US"/>
              <a:t>-	Transparent—Processes used to create the recommendations must be public and conflicts of interest declared. </a:t>
            </a:r>
          </a:p>
          <a:p>
            <a:endParaRPr lang="en-US"/>
          </a:p>
          <a:p>
            <a:endParaRPr lang="en-US"/>
          </a:p>
          <a:p>
            <a:endParaRPr lang="nb-NO"/>
          </a:p>
        </p:txBody>
      </p:sp>
      <p:sp>
        <p:nvSpPr>
          <p:cNvPr id="4" name="Plassholder for lysbildenummer 3"/>
          <p:cNvSpPr>
            <a:spLocks noGrp="1"/>
          </p:cNvSpPr>
          <p:nvPr>
            <p:ph type="sldNum" sz="quarter" idx="5"/>
          </p:nvPr>
        </p:nvSpPr>
        <p:spPr/>
        <p:txBody>
          <a:bodyPr/>
          <a:lstStyle/>
          <a:p>
            <a:fld id="{3B0CCED5-A796-4715-947F-23C24D03606D}" type="slidenum">
              <a:rPr lang="nb-NO" smtClean="0"/>
              <a:t>17</a:t>
            </a:fld>
            <a:endParaRPr lang="nb-NO"/>
          </a:p>
        </p:txBody>
      </p:sp>
    </p:spTree>
    <p:extLst>
      <p:ext uri="{BB962C8B-B14F-4D97-AF65-F5344CB8AC3E}">
        <p14:creationId xmlns:p14="http://schemas.microsoft.com/office/powerpoint/2010/main" val="214561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Det </a:t>
            </a:r>
            <a:r>
              <a:rPr lang="en-CA" err="1"/>
              <a:t>er</a:t>
            </a:r>
            <a:r>
              <a:rPr lang="en-CA"/>
              <a:t> mange land </a:t>
            </a:r>
            <a:r>
              <a:rPr lang="en-CA" err="1"/>
              <a:t>som</a:t>
            </a:r>
            <a:r>
              <a:rPr lang="en-CA"/>
              <a:t> </a:t>
            </a:r>
            <a:r>
              <a:rPr lang="en-CA" err="1"/>
              <a:t>deltar</a:t>
            </a:r>
            <a:r>
              <a:rPr lang="en-CA"/>
              <a:t> med </a:t>
            </a:r>
            <a:r>
              <a:rPr lang="en-CA" err="1"/>
              <a:t>nasjonalt</a:t>
            </a:r>
            <a:r>
              <a:rPr lang="en-CA"/>
              <a:t> </a:t>
            </a:r>
            <a:r>
              <a:rPr lang="en-CA" err="1"/>
              <a:t>tilpassede</a:t>
            </a:r>
            <a:r>
              <a:rPr lang="en-CA"/>
              <a:t> </a:t>
            </a:r>
            <a:r>
              <a:rPr lang="en-CA" err="1"/>
              <a:t>kampanjer</a:t>
            </a:r>
            <a:r>
              <a:rPr lang="en-CA"/>
              <a:t> </a:t>
            </a:r>
            <a:r>
              <a:rPr lang="en-CA" err="1"/>
              <a:t>som</a:t>
            </a:r>
            <a:r>
              <a:rPr lang="en-CA"/>
              <a:t> har </a:t>
            </a:r>
            <a:r>
              <a:rPr lang="en-CA" err="1"/>
              <a:t>sitt</a:t>
            </a:r>
            <a:r>
              <a:rPr lang="en-CA"/>
              <a:t> </a:t>
            </a:r>
            <a:r>
              <a:rPr lang="en-CA" err="1"/>
              <a:t>utgangspunkt</a:t>
            </a:r>
            <a:r>
              <a:rPr lang="en-CA"/>
              <a:t>  i det </a:t>
            </a:r>
            <a:r>
              <a:rPr lang="en-CA" err="1"/>
              <a:t>globale</a:t>
            </a:r>
            <a:r>
              <a:rPr lang="en-CA"/>
              <a:t> “The Choosing Wisely Initiative”.</a:t>
            </a:r>
          </a:p>
        </p:txBody>
      </p:sp>
      <p:sp>
        <p:nvSpPr>
          <p:cNvPr id="4" name="Slide Number Placeholder 3"/>
          <p:cNvSpPr>
            <a:spLocks noGrp="1"/>
          </p:cNvSpPr>
          <p:nvPr>
            <p:ph type="sldNum" sz="quarter" idx="10"/>
          </p:nvPr>
        </p:nvSpPr>
        <p:spPr/>
        <p:txBody>
          <a:bodyPr/>
          <a:lstStyle/>
          <a:p>
            <a:fld id="{18DE91CE-56FB-454E-B79E-7F357331A007}" type="slidenum">
              <a:rPr lang="en-CA" smtClean="0"/>
              <a:t>18</a:t>
            </a:fld>
            <a:endParaRPr lang="en-CA"/>
          </a:p>
        </p:txBody>
      </p:sp>
    </p:spTree>
    <p:extLst>
      <p:ext uri="{BB962C8B-B14F-4D97-AF65-F5344CB8AC3E}">
        <p14:creationId xmlns:p14="http://schemas.microsoft.com/office/powerpoint/2010/main" val="3687357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Wennberg beskriver tre grupper av helsetjenester: </a:t>
            </a:r>
          </a:p>
        </p:txBody>
      </p:sp>
      <p:sp>
        <p:nvSpPr>
          <p:cNvPr id="4" name="Plassholder for lysbildenummer 3"/>
          <p:cNvSpPr>
            <a:spLocks noGrp="1"/>
          </p:cNvSpPr>
          <p:nvPr>
            <p:ph type="sldNum" sz="quarter" idx="10"/>
          </p:nvPr>
        </p:nvSpPr>
        <p:spPr/>
        <p:txBody>
          <a:bodyPr/>
          <a:lstStyle/>
          <a:p>
            <a:fld id="{89740F78-A168-4C2C-B0C4-04AF5C46A19C}" type="slidenum">
              <a:rPr lang="nb-NO" smtClean="0"/>
              <a:t>19</a:t>
            </a:fld>
            <a:endParaRPr lang="nb-NO"/>
          </a:p>
        </p:txBody>
      </p:sp>
    </p:spTree>
    <p:extLst>
      <p:ext uri="{BB962C8B-B14F-4D97-AF65-F5344CB8AC3E}">
        <p14:creationId xmlns:p14="http://schemas.microsoft.com/office/powerpoint/2010/main" val="309235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Nødvendige</a:t>
            </a:r>
            <a:r>
              <a:rPr lang="nb-NO" baseline="0"/>
              <a:t> helsetjenester: </a:t>
            </a:r>
          </a:p>
          <a:p>
            <a:pPr marL="171450" indent="-171450">
              <a:buFont typeface="Arial" panose="020B0604020202020204" pitchFamily="34" charset="0"/>
              <a:buChar char="•"/>
            </a:pPr>
            <a:r>
              <a:rPr lang="nb-NO" baseline="0"/>
              <a:t>Er uavhengige av definisjoner og etterspørsel etter tjenestene. </a:t>
            </a:r>
          </a:p>
          <a:p>
            <a:pPr marL="171450" indent="-171450">
              <a:buFont typeface="Arial" panose="020B0604020202020204" pitchFamily="34" charset="0"/>
              <a:buChar char="•"/>
            </a:pPr>
            <a:r>
              <a:rPr lang="nb-NO" baseline="0"/>
              <a:t>Viser liten grad av variasjon mellom regioner og land</a:t>
            </a:r>
          </a:p>
          <a:p>
            <a:endParaRPr lang="nb-NO" baseline="0"/>
          </a:p>
          <a:p>
            <a:r>
              <a:rPr lang="nb-NO" baseline="0"/>
              <a:t>Eksemplet viser tilfeldig variasjon i innleggelse på sykehus av alle premature &lt;34 uker. Tilsvarende kan sees ved behandling for appendicitt, innleggelse etter trafikkulykker mm. Se Helseatlas.</a:t>
            </a:r>
            <a:endParaRPr lang="nb-NO"/>
          </a:p>
        </p:txBody>
      </p:sp>
      <p:sp>
        <p:nvSpPr>
          <p:cNvPr id="4" name="Plassholder for lysbildenummer 3"/>
          <p:cNvSpPr>
            <a:spLocks noGrp="1"/>
          </p:cNvSpPr>
          <p:nvPr>
            <p:ph type="sldNum" sz="quarter" idx="10"/>
          </p:nvPr>
        </p:nvSpPr>
        <p:spPr/>
        <p:txBody>
          <a:bodyPr/>
          <a:lstStyle/>
          <a:p>
            <a:fld id="{89740F78-A168-4C2C-B0C4-04AF5C46A19C}" type="slidenum">
              <a:rPr lang="nb-NO" smtClean="0"/>
              <a:t>20</a:t>
            </a:fld>
            <a:endParaRPr lang="nb-NO"/>
          </a:p>
        </p:txBody>
      </p:sp>
    </p:spTree>
    <p:extLst>
      <p:ext uri="{BB962C8B-B14F-4D97-AF65-F5344CB8AC3E}">
        <p14:creationId xmlns:p14="http://schemas.microsoft.com/office/powerpoint/2010/main" val="2455291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Tilbudssensitive:</a:t>
            </a:r>
            <a:r>
              <a:rPr lang="nb-NO" baseline="0"/>
              <a:t> </a:t>
            </a:r>
          </a:p>
          <a:p>
            <a:pPr marL="171450" indent="-171450">
              <a:buFont typeface="Arial" panose="020B0604020202020204" pitchFamily="34" charset="0"/>
              <a:buChar char="•"/>
            </a:pPr>
            <a:r>
              <a:rPr lang="nb-NO" baseline="0"/>
              <a:t>Når tilbudet er der, blir det også benyttet!  Senger , behandlingsplasser og timelister fylles opp fordi det er ledig kapasitet, ikke fordi det er strengt nødvendig</a:t>
            </a:r>
          </a:p>
          <a:p>
            <a:pPr marL="171450" indent="-171450">
              <a:buFont typeface="Arial" panose="020B0604020202020204" pitchFamily="34" charset="0"/>
              <a:buChar char="•"/>
            </a:pPr>
            <a:r>
              <a:rPr lang="nb-NO" baseline="0"/>
              <a:t>Variasjonen er stor fordi tilbudet varierer. </a:t>
            </a:r>
          </a:p>
          <a:p>
            <a:endParaRPr lang="nb-NO" baseline="0"/>
          </a:p>
          <a:p>
            <a:r>
              <a:rPr lang="nb-NO" baseline="0"/>
              <a:t>Eksempel fra Dagkirurgiatlaset: </a:t>
            </a:r>
            <a:r>
              <a:rPr lang="nb-NO" baseline="0" err="1"/>
              <a:t>Acromionreseksjon</a:t>
            </a:r>
            <a:r>
              <a:rPr lang="nb-NO" baseline="0"/>
              <a:t> ved </a:t>
            </a:r>
            <a:r>
              <a:rPr lang="nb-NO" baseline="0" err="1"/>
              <a:t>impingement</a:t>
            </a:r>
            <a:r>
              <a:rPr lang="nb-NO" baseline="0"/>
              <a:t> i skulder. https://helseatlas.no/sites/default/files/Rapporthelseatlas1_15.pdf</a:t>
            </a:r>
          </a:p>
          <a:p>
            <a:endParaRPr lang="nb-NO"/>
          </a:p>
        </p:txBody>
      </p:sp>
      <p:sp>
        <p:nvSpPr>
          <p:cNvPr id="4" name="Plassholder for lysbildenummer 3"/>
          <p:cNvSpPr>
            <a:spLocks noGrp="1"/>
          </p:cNvSpPr>
          <p:nvPr>
            <p:ph type="sldNum" sz="quarter" idx="10"/>
          </p:nvPr>
        </p:nvSpPr>
        <p:spPr/>
        <p:txBody>
          <a:bodyPr/>
          <a:lstStyle/>
          <a:p>
            <a:fld id="{89740F78-A168-4C2C-B0C4-04AF5C46A19C}" type="slidenum">
              <a:rPr lang="nb-NO" smtClean="0"/>
              <a:t>21</a:t>
            </a:fld>
            <a:endParaRPr lang="nb-NO"/>
          </a:p>
        </p:txBody>
      </p:sp>
    </p:spTree>
    <p:extLst>
      <p:ext uri="{BB962C8B-B14F-4D97-AF65-F5344CB8AC3E}">
        <p14:creationId xmlns:p14="http://schemas.microsoft.com/office/powerpoint/2010/main" val="175768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Preferansesensitive: </a:t>
            </a:r>
          </a:p>
          <a:p>
            <a:pPr marL="171450" indent="-171450">
              <a:buFont typeface="Arial" panose="020B0604020202020204" pitchFamily="34" charset="0"/>
              <a:buChar char="•"/>
            </a:pPr>
            <a:r>
              <a:rPr lang="nb-NO"/>
              <a:t>Fordi klinikere har ulike</a:t>
            </a:r>
            <a:r>
              <a:rPr lang="nb-NO" baseline="0"/>
              <a:t> måter å tolke og bruke kunnskap på – de har gått i ulike «skoler» og blitt påvirket av ulike læringsmiljøer.</a:t>
            </a:r>
          </a:p>
          <a:p>
            <a:pPr marL="171450" indent="-171450">
              <a:buFont typeface="Arial" panose="020B0604020202020204" pitchFamily="34" charset="0"/>
              <a:buChar char="•"/>
            </a:pPr>
            <a:r>
              <a:rPr lang="nb-NO" baseline="0"/>
              <a:t>Fordi klinikere har ulikt behov for å «sikre seg»</a:t>
            </a:r>
          </a:p>
          <a:p>
            <a:pPr marL="0" indent="0">
              <a:buFont typeface="Arial" panose="020B0604020202020204" pitchFamily="34" charset="0"/>
              <a:buNone/>
            </a:pPr>
            <a:endParaRPr lang="nb-NO" baseline="0"/>
          </a:p>
          <a:p>
            <a:r>
              <a:rPr lang="nb-NO" baseline="0"/>
              <a:t>Eksempel: Variasjon i forskrivning av antibiotika og astmamedisin til barn, er typisk preferansebestemt. Vi ser individuell variasjon hos klinikerne til tross for samme retningslinjer. </a:t>
            </a:r>
            <a:endParaRPr lang="nb-NO"/>
          </a:p>
        </p:txBody>
      </p:sp>
      <p:sp>
        <p:nvSpPr>
          <p:cNvPr id="4" name="Plassholder for lysbildenummer 3"/>
          <p:cNvSpPr>
            <a:spLocks noGrp="1"/>
          </p:cNvSpPr>
          <p:nvPr>
            <p:ph type="sldNum" sz="quarter" idx="10"/>
          </p:nvPr>
        </p:nvSpPr>
        <p:spPr/>
        <p:txBody>
          <a:bodyPr/>
          <a:lstStyle/>
          <a:p>
            <a:fld id="{89740F78-A168-4C2C-B0C4-04AF5C46A19C}" type="slidenum">
              <a:rPr lang="nb-NO" smtClean="0"/>
              <a:t>22</a:t>
            </a:fld>
            <a:endParaRPr lang="nb-NO"/>
          </a:p>
        </p:txBody>
      </p:sp>
    </p:spTree>
    <p:extLst>
      <p:ext uri="{BB962C8B-B14F-4D97-AF65-F5344CB8AC3E}">
        <p14:creationId xmlns:p14="http://schemas.microsoft.com/office/powerpoint/2010/main" val="141067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b-NO"/>
          </a:p>
          <a:p>
            <a:pPr marL="0" indent="0">
              <a:buFont typeface="Arial" panose="020B0604020202020204" pitchFamily="34" charset="0"/>
              <a:buNone/>
            </a:pPr>
            <a:r>
              <a:rPr lang="nb-NO"/>
              <a:t>Høyre side av figuren gir oversikt over mulige løsninger. Gjør kloke valg griper tak i noe av dette, spesielt i kulturen, profesjonenes holdninger og pasienter og publikum.</a:t>
            </a:r>
          </a:p>
          <a:p>
            <a:pPr marL="171450" indent="-171450">
              <a:buFont typeface="Arial" panose="020B0604020202020204" pitchFamily="34" charset="0"/>
              <a:buChar char="•"/>
            </a:pPr>
            <a:endParaRPr lang="nb-NO"/>
          </a:p>
          <a:p>
            <a:r>
              <a:rPr lang="nb-NO"/>
              <a:t>* </a:t>
            </a:r>
            <a:r>
              <a:rPr lang="en-US"/>
              <a:t>BMJ 2017; 358  </a:t>
            </a:r>
            <a:r>
              <a:rPr lang="en-US" err="1"/>
              <a:t>doi</a:t>
            </a:r>
            <a:r>
              <a:rPr lang="en-US"/>
              <a:t>: https://doi.org/10.1136/bmj.j3879 (Published 16 August 2017) Cite this as: BMJ 2017;358:j3879 </a:t>
            </a:r>
          </a:p>
          <a:p>
            <a:endParaRPr lang="nb-NO"/>
          </a:p>
        </p:txBody>
      </p:sp>
      <p:sp>
        <p:nvSpPr>
          <p:cNvPr id="4" name="Plassholder for lysbildenummer 3"/>
          <p:cNvSpPr>
            <a:spLocks noGrp="1"/>
          </p:cNvSpPr>
          <p:nvPr>
            <p:ph type="sldNum" sz="quarter" idx="5"/>
          </p:nvPr>
        </p:nvSpPr>
        <p:spPr/>
        <p:txBody>
          <a:bodyPr/>
          <a:lstStyle/>
          <a:p>
            <a:fld id="{3B0CCED5-A796-4715-947F-23C24D03606D}" type="slidenum">
              <a:rPr lang="nb-NO" smtClean="0"/>
              <a:t>23</a:t>
            </a:fld>
            <a:endParaRPr lang="nb-NO"/>
          </a:p>
        </p:txBody>
      </p:sp>
    </p:spTree>
    <p:extLst>
      <p:ext uri="{BB962C8B-B14F-4D97-AF65-F5344CB8AC3E}">
        <p14:creationId xmlns:p14="http://schemas.microsoft.com/office/powerpoint/2010/main" val="26067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B0CCED5-A796-4715-947F-23C24D03606D}" type="slidenum">
              <a:rPr lang="nb-NO" smtClean="0"/>
              <a:t>2</a:t>
            </a:fld>
            <a:endParaRPr lang="nb-NO"/>
          </a:p>
        </p:txBody>
      </p:sp>
    </p:spTree>
    <p:extLst>
      <p:ext uri="{BB962C8B-B14F-4D97-AF65-F5344CB8AC3E}">
        <p14:creationId xmlns:p14="http://schemas.microsoft.com/office/powerpoint/2010/main" val="1879800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Før vi startet Gjør kloke valg-kampanjen i Legeforeningen, spurte vi </a:t>
            </a:r>
            <a:r>
              <a:rPr lang="nb-NO" err="1"/>
              <a:t>ca</a:t>
            </a:r>
            <a:r>
              <a:rPr lang="nb-NO"/>
              <a:t> 1500 leger om holdninger og oppfatninger til overdiagnostikk og overbehandling.</a:t>
            </a:r>
          </a:p>
          <a:p>
            <a:r>
              <a:rPr lang="nb-NO"/>
              <a:t>92% svarte at de mener det er overutredning og overbehandling i det norske helsevesenet.</a:t>
            </a:r>
          </a:p>
        </p:txBody>
      </p:sp>
      <p:sp>
        <p:nvSpPr>
          <p:cNvPr id="4" name="Plassholder for lysbildenummer 3"/>
          <p:cNvSpPr>
            <a:spLocks noGrp="1"/>
          </p:cNvSpPr>
          <p:nvPr>
            <p:ph type="sldNum" sz="quarter" idx="10"/>
          </p:nvPr>
        </p:nvSpPr>
        <p:spPr/>
        <p:txBody>
          <a:bodyPr/>
          <a:lstStyle/>
          <a:p>
            <a:fld id="{3B0CCED5-A796-4715-947F-23C24D03606D}" type="slidenum">
              <a:rPr lang="nb-NO" smtClean="0"/>
              <a:t>24</a:t>
            </a:fld>
            <a:endParaRPr lang="nb-NO"/>
          </a:p>
        </p:txBody>
      </p:sp>
    </p:spTree>
    <p:extLst>
      <p:ext uri="{BB962C8B-B14F-4D97-AF65-F5344CB8AC3E}">
        <p14:creationId xmlns:p14="http://schemas.microsoft.com/office/powerpoint/2010/main" val="217270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Videre spurte vi om de opplever overdiagnostikk og overbehandling som et problem. Noen færre mener det er et problem, men et overveldende antall svarte «Ja». Flere usikre.</a:t>
            </a:r>
          </a:p>
          <a:p>
            <a:endParaRPr lang="nb-NO" dirty="0"/>
          </a:p>
          <a:p>
            <a:r>
              <a:rPr lang="nb-NO" dirty="0"/>
              <a:t>På spørsmål om du mener at overdiagnostikk og overbehandling skjer på </a:t>
            </a:r>
            <a:r>
              <a:rPr lang="nb-NO" i="1" dirty="0"/>
              <a:t>din</a:t>
            </a:r>
            <a:r>
              <a:rPr lang="nb-NO" dirty="0"/>
              <a:t> arbeidsplass, svarte noen færre, men fortsatt mange «ja». Fortsatt en del usikre.</a:t>
            </a:r>
          </a:p>
          <a:p>
            <a:endParaRPr lang="nb-NO" dirty="0"/>
          </a:p>
          <a:p>
            <a:r>
              <a:rPr lang="nb-NO" dirty="0"/>
              <a:t>På spørsmål om du mener du selv </a:t>
            </a:r>
            <a:r>
              <a:rPr lang="nb-NO" dirty="0" err="1"/>
              <a:t>overdiagnostiserer</a:t>
            </a:r>
            <a:r>
              <a:rPr lang="nb-NO" dirty="0"/>
              <a:t> eller overbehandler, var det færre som svarte «ja», men fortsatt et overbevisende flertall. Dog flere usikre (nesten hver 5. lege), og flere som sier klart «nei».</a:t>
            </a:r>
          </a:p>
          <a:p>
            <a:endParaRPr lang="nb-NO" dirty="0"/>
          </a:p>
          <a:p>
            <a:r>
              <a:rPr lang="nb-NO" dirty="0"/>
              <a:t>På spørsmål om du mener din kollega </a:t>
            </a:r>
            <a:r>
              <a:rPr lang="nb-NO" dirty="0" err="1"/>
              <a:t>overdiagnostiserer</a:t>
            </a:r>
            <a:r>
              <a:rPr lang="nb-NO" dirty="0"/>
              <a:t> eller overbehandler, var antallet «ja» litt mer forsiktig enn for egen del, men betydelig flere usikre (rundt 30%) – et mulig signal på at vi ikke helt vet hva våre kollegaer holder på med?</a:t>
            </a:r>
          </a:p>
          <a:p>
            <a:endParaRPr lang="nb-NO" dirty="0"/>
          </a:p>
        </p:txBody>
      </p:sp>
      <p:sp>
        <p:nvSpPr>
          <p:cNvPr id="4" name="Plassholder for lysbildenummer 3"/>
          <p:cNvSpPr>
            <a:spLocks noGrp="1"/>
          </p:cNvSpPr>
          <p:nvPr>
            <p:ph type="sldNum" sz="quarter" idx="10"/>
          </p:nvPr>
        </p:nvSpPr>
        <p:spPr/>
        <p:txBody>
          <a:bodyPr/>
          <a:lstStyle/>
          <a:p>
            <a:fld id="{3B0CCED5-A796-4715-947F-23C24D03606D}" type="slidenum">
              <a:rPr lang="nb-NO" smtClean="0"/>
              <a:t>25</a:t>
            </a:fld>
            <a:endParaRPr lang="nb-NO"/>
          </a:p>
        </p:txBody>
      </p:sp>
    </p:spTree>
    <p:extLst>
      <p:ext uri="{BB962C8B-B14F-4D97-AF65-F5344CB8AC3E}">
        <p14:creationId xmlns:p14="http://schemas.microsoft.com/office/powerpoint/2010/main" val="2378676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Disse diagrammene gir oversikt over hva som er «drivere» for overdiagnostikk og overbehandling for et utvalg leger fra tre spesialiteter.</a:t>
            </a:r>
          </a:p>
          <a:p>
            <a:endParaRPr lang="nb-NO"/>
          </a:p>
          <a:p>
            <a:r>
              <a:rPr lang="nb-NO"/>
              <a:t>Både allmennleger og barneleger mener press fra pasienter/pårørende er den viktigste driveren, mens radiologene som ikke har direkte pasientkontakt, mener at henvisning på for svakt grunnlag er den viktigste årsaken.</a:t>
            </a:r>
          </a:p>
          <a:p>
            <a:endParaRPr lang="nb-NO"/>
          </a:p>
          <a:p>
            <a:r>
              <a:rPr lang="nb-NO"/>
              <a:t>Ellers kommer både engstelse for å overse noe og få klage eller tilsynssak, høyt opp blant driverne i alle tre gruppene. </a:t>
            </a:r>
          </a:p>
        </p:txBody>
      </p:sp>
      <p:sp>
        <p:nvSpPr>
          <p:cNvPr id="4" name="Plassholder for lysbildenummer 3"/>
          <p:cNvSpPr>
            <a:spLocks noGrp="1"/>
          </p:cNvSpPr>
          <p:nvPr>
            <p:ph type="sldNum" sz="quarter" idx="5"/>
          </p:nvPr>
        </p:nvSpPr>
        <p:spPr/>
        <p:txBody>
          <a:bodyPr/>
          <a:lstStyle/>
          <a:p>
            <a:fld id="{3B0CCED5-A796-4715-947F-23C24D03606D}" type="slidenum">
              <a:rPr lang="nb-NO" smtClean="0"/>
              <a:t>26</a:t>
            </a:fld>
            <a:endParaRPr lang="nb-NO"/>
          </a:p>
        </p:txBody>
      </p:sp>
    </p:spTree>
    <p:extLst>
      <p:ext uri="{BB962C8B-B14F-4D97-AF65-F5344CB8AC3E}">
        <p14:creationId xmlns:p14="http://schemas.microsoft.com/office/powerpoint/2010/main" val="3657495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www.klokevalg.org </a:t>
            </a:r>
          </a:p>
        </p:txBody>
      </p:sp>
      <p:sp>
        <p:nvSpPr>
          <p:cNvPr id="4" name="Plassholder for lysbildenummer 3"/>
          <p:cNvSpPr>
            <a:spLocks noGrp="1"/>
          </p:cNvSpPr>
          <p:nvPr>
            <p:ph type="sldNum" sz="quarter" idx="5"/>
          </p:nvPr>
        </p:nvSpPr>
        <p:spPr/>
        <p:txBody>
          <a:bodyPr/>
          <a:lstStyle/>
          <a:p>
            <a:fld id="{3B0CCED5-A796-4715-947F-23C24D03606D}" type="slidenum">
              <a:rPr lang="nb-NO" smtClean="0"/>
              <a:t>27</a:t>
            </a:fld>
            <a:endParaRPr lang="nb-NO"/>
          </a:p>
        </p:txBody>
      </p:sp>
    </p:spTree>
    <p:extLst>
      <p:ext uri="{BB962C8B-B14F-4D97-AF65-F5344CB8AC3E}">
        <p14:creationId xmlns:p14="http://schemas.microsoft.com/office/powerpoint/2010/main" val="1502534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Ett av grunnprinsippene ved det globale «Choosing Wisely Initiative» er å inngå allianser og knytte kontakter mellom profesjonsgruppene.</a:t>
            </a:r>
          </a:p>
          <a:p>
            <a:r>
              <a:rPr lang="nb-NO"/>
              <a:t>Pr. 1.6 .2019 er følgende fagforbund representert  (se bilde over) </a:t>
            </a:r>
          </a:p>
          <a:p>
            <a:r>
              <a:rPr lang="nb-NO"/>
              <a:t>Den norske tannlegeforening har  formulert sine egne anbefalinger som finnes på https://www.tannlegeforeningen.no/klokevalg/</a:t>
            </a:r>
          </a:p>
          <a:p>
            <a:endParaRPr lang="nb-NO"/>
          </a:p>
        </p:txBody>
      </p:sp>
      <p:sp>
        <p:nvSpPr>
          <p:cNvPr id="4" name="Plassholder for lysbildenummer 3"/>
          <p:cNvSpPr>
            <a:spLocks noGrp="1"/>
          </p:cNvSpPr>
          <p:nvPr>
            <p:ph type="sldNum" sz="quarter" idx="10"/>
          </p:nvPr>
        </p:nvSpPr>
        <p:spPr/>
        <p:txBody>
          <a:bodyPr/>
          <a:lstStyle/>
          <a:p>
            <a:fld id="{3B0CCED5-A796-4715-947F-23C24D03606D}" type="slidenum">
              <a:rPr lang="nb-NO" smtClean="0"/>
              <a:t>29</a:t>
            </a:fld>
            <a:endParaRPr lang="nb-NO"/>
          </a:p>
        </p:txBody>
      </p:sp>
    </p:spTree>
    <p:extLst>
      <p:ext uri="{BB962C8B-B14F-4D97-AF65-F5344CB8AC3E}">
        <p14:creationId xmlns:p14="http://schemas.microsoft.com/office/powerpoint/2010/main" val="2062943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Evaluering og effekt av kampanjen kan gjennomføres ved å bruke</a:t>
            </a:r>
          </a:p>
          <a:p>
            <a:pPr marL="171450" indent="-171450">
              <a:buFontTx/>
              <a:buChar char="-"/>
            </a:pPr>
            <a:r>
              <a:rPr lang="nb-NO"/>
              <a:t>Lokale registre som f.eks. sykehusenes pasientadministrative systemer, andre lokale registre, SKIL-</a:t>
            </a:r>
            <a:r>
              <a:rPr lang="nb-NO" err="1"/>
              <a:t>net</a:t>
            </a:r>
            <a:r>
              <a:rPr lang="nb-NO"/>
              <a:t> mm.</a:t>
            </a:r>
          </a:p>
          <a:p>
            <a:pPr marL="171450" indent="-171450">
              <a:buFontTx/>
              <a:buChar char="-"/>
            </a:pPr>
            <a:r>
              <a:rPr lang="nb-NO"/>
              <a:t>Nasjonale registre som f.eks. Reseptregisteret, Norsk pasientregister (NPR), nasjonale kvalitetsregistre, HELFO mm.</a:t>
            </a:r>
          </a:p>
          <a:p>
            <a:pPr marL="171450" indent="-171450">
              <a:buFontTx/>
              <a:buChar char="-"/>
            </a:pPr>
            <a:r>
              <a:rPr lang="nb-NO"/>
              <a:t>Spørreundersøkelser og fokusgrupper (klinikere og pasienter/pårørende)</a:t>
            </a:r>
          </a:p>
          <a:p>
            <a:pPr marL="0" indent="0">
              <a:buFontTx/>
              <a:buNone/>
            </a:pPr>
            <a:endParaRPr lang="nb-NO"/>
          </a:p>
          <a:p>
            <a:pPr marL="0" indent="0">
              <a:buFontTx/>
              <a:buNone/>
            </a:pPr>
            <a:r>
              <a:rPr lang="nb-NO"/>
              <a:t>implementering</a:t>
            </a:r>
          </a:p>
          <a:p>
            <a:pPr marL="0" indent="0">
              <a:buFontTx/>
              <a:buNone/>
            </a:pPr>
            <a:r>
              <a:rPr lang="nb-NO"/>
              <a:t>Lokale implementeringsprosjekter tenkes startet opp høsten 2019/vår 2020. Formålet er å iverksette forbedringsprosjekter for å vurdere hvordan utvalgte anbefalinger kan implementeres i  den kliniske hverdag.</a:t>
            </a:r>
          </a:p>
        </p:txBody>
      </p:sp>
      <p:sp>
        <p:nvSpPr>
          <p:cNvPr id="4" name="Plassholder for lysbildenummer 3"/>
          <p:cNvSpPr>
            <a:spLocks noGrp="1"/>
          </p:cNvSpPr>
          <p:nvPr>
            <p:ph type="sldNum" sz="quarter" idx="5"/>
          </p:nvPr>
        </p:nvSpPr>
        <p:spPr/>
        <p:txBody>
          <a:bodyPr/>
          <a:lstStyle/>
          <a:p>
            <a:fld id="{3B0CCED5-A796-4715-947F-23C24D03606D}" type="slidenum">
              <a:rPr lang="nb-NO" smtClean="0"/>
              <a:t>30</a:t>
            </a:fld>
            <a:endParaRPr lang="nb-NO"/>
          </a:p>
        </p:txBody>
      </p:sp>
    </p:spTree>
    <p:extLst>
      <p:ext uri="{BB962C8B-B14F-4D97-AF65-F5344CB8AC3E}">
        <p14:creationId xmlns:p14="http://schemas.microsoft.com/office/powerpoint/2010/main" val="1432739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B0CCED5-A796-4715-947F-23C24D03606D}" type="slidenum">
              <a:rPr lang="nb-NO" smtClean="0"/>
              <a:t>33</a:t>
            </a:fld>
            <a:endParaRPr lang="nb-NO"/>
          </a:p>
        </p:txBody>
      </p:sp>
    </p:spTree>
    <p:extLst>
      <p:ext uri="{BB962C8B-B14F-4D97-AF65-F5344CB8AC3E}">
        <p14:creationId xmlns:p14="http://schemas.microsoft.com/office/powerpoint/2010/main" val="3109530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B0CCED5-A796-4715-947F-23C24D03606D}" type="slidenum">
              <a:rPr lang="nb-NO" smtClean="0"/>
              <a:t>35</a:t>
            </a:fld>
            <a:endParaRPr lang="nb-NO"/>
          </a:p>
        </p:txBody>
      </p:sp>
    </p:spTree>
    <p:extLst>
      <p:ext uri="{BB962C8B-B14F-4D97-AF65-F5344CB8AC3E}">
        <p14:creationId xmlns:p14="http://schemas.microsoft.com/office/powerpoint/2010/main" val="1555351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https://beta.legeforeningen.no/contentassets/ba01fe487d894fd08516b5a803ba7b7b/for-mye_for-lite-eller-akkurat-passe.pdf</a:t>
            </a:r>
          </a:p>
          <a:p>
            <a:endParaRPr lang="nb-NO" dirty="0"/>
          </a:p>
        </p:txBody>
      </p:sp>
      <p:sp>
        <p:nvSpPr>
          <p:cNvPr id="4" name="Plassholder for lysbildenummer 3"/>
          <p:cNvSpPr>
            <a:spLocks noGrp="1"/>
          </p:cNvSpPr>
          <p:nvPr>
            <p:ph type="sldNum" sz="quarter" idx="10"/>
          </p:nvPr>
        </p:nvSpPr>
        <p:spPr/>
        <p:txBody>
          <a:bodyPr/>
          <a:lstStyle/>
          <a:p>
            <a:fld id="{3B0CCED5-A796-4715-947F-23C24D03606D}" type="slidenum">
              <a:rPr lang="nb-NO" smtClean="0"/>
              <a:t>4</a:t>
            </a:fld>
            <a:endParaRPr lang="nb-NO"/>
          </a:p>
        </p:txBody>
      </p:sp>
    </p:spTree>
    <p:extLst>
      <p:ext uri="{BB962C8B-B14F-4D97-AF65-F5344CB8AC3E}">
        <p14:creationId xmlns:p14="http://schemas.microsoft.com/office/powerpoint/2010/main" val="3648004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B0CCED5-A796-4715-947F-23C24D03606D}" type="slidenum">
              <a:rPr lang="nb-NO" smtClean="0"/>
              <a:t>5</a:t>
            </a:fld>
            <a:endParaRPr lang="nb-NO"/>
          </a:p>
        </p:txBody>
      </p:sp>
    </p:spTree>
    <p:extLst>
      <p:ext uri="{BB962C8B-B14F-4D97-AF65-F5344CB8AC3E}">
        <p14:creationId xmlns:p14="http://schemas.microsoft.com/office/powerpoint/2010/main" val="364028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B0CCED5-A796-4715-947F-23C24D03606D}" type="slidenum">
              <a:rPr lang="nb-NO" smtClean="0"/>
              <a:t>6</a:t>
            </a:fld>
            <a:endParaRPr lang="nb-NO"/>
          </a:p>
        </p:txBody>
      </p:sp>
    </p:spTree>
    <p:extLst>
      <p:ext uri="{BB962C8B-B14F-4D97-AF65-F5344CB8AC3E}">
        <p14:creationId xmlns:p14="http://schemas.microsoft.com/office/powerpoint/2010/main" val="333324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B0CCED5-A796-4715-947F-23C24D03606D}" type="slidenum">
              <a:rPr lang="nb-NO" smtClean="0"/>
              <a:t>7</a:t>
            </a:fld>
            <a:endParaRPr lang="nb-NO"/>
          </a:p>
        </p:txBody>
      </p:sp>
    </p:spTree>
    <p:extLst>
      <p:ext uri="{BB962C8B-B14F-4D97-AF65-F5344CB8AC3E}">
        <p14:creationId xmlns:p14="http://schemas.microsoft.com/office/powerpoint/2010/main" val="2756958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Det er mange årsaker til (drivere for) at vi ser betydelig overdiagnostikk og overbehandling. Denne er hentet fra </a:t>
            </a:r>
            <a:r>
              <a:rPr lang="en-US" dirty="0" err="1"/>
              <a:t>Thanya</a:t>
            </a:r>
            <a:r>
              <a:rPr lang="en-US" dirty="0"/>
              <a:t> </a:t>
            </a:r>
            <a:r>
              <a:rPr lang="en-US" dirty="0" err="1"/>
              <a:t>Pathirana</a:t>
            </a:r>
            <a:r>
              <a:rPr lang="en-US" dirty="0"/>
              <a:t> et al (Mapping the drivers of overdiagnosis to potential solutions*), </a:t>
            </a:r>
            <a:r>
              <a:rPr lang="en-US" dirty="0" err="1"/>
              <a:t>som</a:t>
            </a:r>
            <a:r>
              <a:rPr lang="en-US" dirty="0"/>
              <a:t> har </a:t>
            </a:r>
            <a:r>
              <a:rPr lang="en-US" dirty="0" err="1"/>
              <a:t>delt</a:t>
            </a:r>
            <a:r>
              <a:rPr lang="en-US" dirty="0"/>
              <a:t> </a:t>
            </a:r>
            <a:r>
              <a:rPr lang="en-US" dirty="0" err="1"/>
              <a:t>mulige</a:t>
            </a:r>
            <a:r>
              <a:rPr lang="en-US" dirty="0"/>
              <a:t> </a:t>
            </a:r>
            <a:r>
              <a:rPr lang="en-US" dirty="0" err="1"/>
              <a:t>drivere</a:t>
            </a:r>
            <a:r>
              <a:rPr lang="en-US" dirty="0"/>
              <a:t> inn i </a:t>
            </a:r>
            <a:r>
              <a:rPr lang="en-US" dirty="0" err="1"/>
              <a:t>forskjellige</a:t>
            </a:r>
            <a:r>
              <a:rPr lang="en-US" dirty="0"/>
              <a:t> </a:t>
            </a:r>
            <a:r>
              <a:rPr lang="en-US" dirty="0" err="1"/>
              <a:t>kategorier</a:t>
            </a:r>
            <a:r>
              <a:rPr lang="en-US" dirty="0"/>
              <a:t>  (</a:t>
            </a:r>
            <a:r>
              <a:rPr lang="nb-NO" dirty="0"/>
              <a:t>venstre side av figuren):</a:t>
            </a:r>
          </a:p>
          <a:p>
            <a:pPr marL="171450" indent="-171450">
              <a:buFont typeface="Arial" panose="020B0604020202020204" pitchFamily="34" charset="0"/>
              <a:buChar char="•"/>
            </a:pPr>
            <a:r>
              <a:rPr lang="nb-NO" dirty="0"/>
              <a:t>Kultur</a:t>
            </a:r>
          </a:p>
          <a:p>
            <a:pPr marL="171450" indent="-171450">
              <a:buFont typeface="Arial" panose="020B0604020202020204" pitchFamily="34" charset="0"/>
              <a:buChar char="•"/>
            </a:pPr>
            <a:r>
              <a:rPr lang="nb-NO" dirty="0"/>
              <a:t>Helseforvaltningen og byråkratiet</a:t>
            </a:r>
          </a:p>
          <a:p>
            <a:pPr marL="171450" indent="-171450">
              <a:buFont typeface="Arial" panose="020B0604020202020204" pitchFamily="34" charset="0"/>
              <a:buChar char="•"/>
            </a:pPr>
            <a:r>
              <a:rPr lang="nb-NO" dirty="0"/>
              <a:t>Industri og teknologi</a:t>
            </a:r>
          </a:p>
          <a:p>
            <a:pPr marL="171450" indent="-171450">
              <a:buFont typeface="Arial" panose="020B0604020202020204" pitchFamily="34" charset="0"/>
              <a:buChar char="•"/>
            </a:pPr>
            <a:r>
              <a:rPr lang="nb-NO" dirty="0"/>
              <a:t>Profesjonene</a:t>
            </a:r>
          </a:p>
          <a:p>
            <a:pPr marL="171450" indent="-171450">
              <a:buFont typeface="Arial" panose="020B0604020202020204" pitchFamily="34" charset="0"/>
              <a:buChar char="•"/>
            </a:pPr>
            <a:r>
              <a:rPr lang="nb-NO" dirty="0"/>
              <a:t>Pasienter, pårørende og publikum</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Høyre side av figuren gir oversikt over mulige løsninger. Gjør kloke valg griper tak i noe av dette, spesielt i kulturen, profesjonenes holdninger og pasienter og publikum.</a:t>
            </a:r>
          </a:p>
          <a:p>
            <a:pPr marL="171450" indent="-171450">
              <a:buFont typeface="Arial" panose="020B0604020202020204" pitchFamily="34" charset="0"/>
              <a:buChar char="•"/>
            </a:pPr>
            <a:endParaRPr lang="nb-NO" dirty="0"/>
          </a:p>
          <a:p>
            <a:r>
              <a:rPr lang="en-US" dirty="0" err="1"/>
              <a:t>Thanya</a:t>
            </a:r>
            <a:r>
              <a:rPr lang="en-US" dirty="0"/>
              <a:t> </a:t>
            </a:r>
            <a:r>
              <a:rPr lang="en-US" dirty="0" err="1"/>
              <a:t>Pathirana</a:t>
            </a:r>
            <a:r>
              <a:rPr lang="en-US" dirty="0"/>
              <a:t>, Justin Clark, Ray Moynihan; Mapping the drivers of overdiagnosis to potential solutions</a:t>
            </a:r>
          </a:p>
          <a:p>
            <a:r>
              <a:rPr lang="en-US" dirty="0"/>
              <a:t>BMJ 2017; 358  </a:t>
            </a:r>
            <a:r>
              <a:rPr lang="en-US" dirty="0" err="1"/>
              <a:t>doi</a:t>
            </a:r>
            <a:r>
              <a:rPr lang="en-US" dirty="0"/>
              <a:t>: https://doi.org/10.1136/bmj.j3879 (Published 16 August 2017) Cite this as: BMJ 2017;358:j3879</a:t>
            </a:r>
          </a:p>
          <a:p>
            <a:endParaRPr lang="nb-NO" dirty="0"/>
          </a:p>
          <a:p>
            <a:endParaRPr lang="nb-NO" dirty="0"/>
          </a:p>
        </p:txBody>
      </p:sp>
      <p:sp>
        <p:nvSpPr>
          <p:cNvPr id="4" name="Plassholder for lysbildenummer 3"/>
          <p:cNvSpPr>
            <a:spLocks noGrp="1"/>
          </p:cNvSpPr>
          <p:nvPr>
            <p:ph type="sldNum" sz="quarter" idx="5"/>
          </p:nvPr>
        </p:nvSpPr>
        <p:spPr/>
        <p:txBody>
          <a:bodyPr/>
          <a:lstStyle/>
          <a:p>
            <a:fld id="{3B0CCED5-A796-4715-947F-23C24D03606D}" type="slidenum">
              <a:rPr lang="nb-NO" smtClean="0"/>
              <a:t>8</a:t>
            </a:fld>
            <a:endParaRPr lang="nb-NO"/>
          </a:p>
        </p:txBody>
      </p:sp>
    </p:spTree>
    <p:extLst>
      <p:ext uri="{BB962C8B-B14F-4D97-AF65-F5344CB8AC3E}">
        <p14:creationId xmlns:p14="http://schemas.microsoft.com/office/powerpoint/2010/main" val="795405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Hovedmålet ved Gjør kloke valg-kampanjen er å redusere overdiagnostikk og overbehandling for å oppnå tryggere og bedre helsetjenester. </a:t>
            </a:r>
          </a:p>
          <a:p>
            <a:r>
              <a:rPr lang="nb-NO"/>
              <a:t>Budskapet kan i kortform uttrykkes som «mer er ikke alltid bedre»</a:t>
            </a:r>
          </a:p>
          <a:p>
            <a:r>
              <a:rPr lang="nb-NO"/>
              <a:t>Hovedmålgruppene er leger og andre helseprofesjonsgrupper som jobber i klinisk virksomhet og pasienter og/eller deres pårørende.</a:t>
            </a:r>
          </a:p>
          <a:p>
            <a:r>
              <a:rPr lang="nb-NO"/>
              <a:t>«Befolkningen» er også en målgruppe i og med at vi ønsker å formidle informasjon om uheldige konsekvenser av overdiagnostikk og overbehandling på et overordnet nivå. Den sentrale informasjonsarenaen for å formidle uheldige konsekvenser av overdiagnostikk og overbehandling er først og fremst møtet og i samtalen mellom klinikeren og pasienten. </a:t>
            </a:r>
          </a:p>
        </p:txBody>
      </p:sp>
      <p:sp>
        <p:nvSpPr>
          <p:cNvPr id="4" name="Plassholder for lysbildenummer 3"/>
          <p:cNvSpPr>
            <a:spLocks noGrp="1"/>
          </p:cNvSpPr>
          <p:nvPr>
            <p:ph type="sldNum" sz="quarter" idx="10"/>
          </p:nvPr>
        </p:nvSpPr>
        <p:spPr/>
        <p:txBody>
          <a:bodyPr/>
          <a:lstStyle/>
          <a:p>
            <a:fld id="{3B0CCED5-A796-4715-947F-23C24D03606D}" type="slidenum">
              <a:rPr lang="nb-NO" smtClean="0"/>
              <a:t>10</a:t>
            </a:fld>
            <a:endParaRPr lang="nb-NO"/>
          </a:p>
        </p:txBody>
      </p:sp>
    </p:spTree>
    <p:extLst>
      <p:ext uri="{BB962C8B-B14F-4D97-AF65-F5344CB8AC3E}">
        <p14:creationId xmlns:p14="http://schemas.microsoft.com/office/powerpoint/2010/main" val="316033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Kampanjen henvender seg til klinikere og pasienter. Klinikeren og pasienten oppfordres til å snakke om overdiagnostikk og overbehandling og konsekvensene av unødvendige og unyttige prosedyrer og behandling</a:t>
            </a:r>
          </a:p>
          <a:p>
            <a:endParaRPr lang="nb-NO"/>
          </a:p>
          <a:p>
            <a:r>
              <a:rPr lang="nb-NO"/>
              <a:t>Kampanjen følger 2 spor:</a:t>
            </a:r>
          </a:p>
          <a:p>
            <a:r>
              <a:rPr lang="nb-NO"/>
              <a:t>1: Profesjonene/spesialitetene lager anbefalinger over tester, prøver, prosedyrer og behandlinger som man bør unngå. (Bilde 4)</a:t>
            </a:r>
          </a:p>
          <a:p>
            <a:r>
              <a:rPr lang="nb-NO"/>
              <a:t>2: Pasientene inviteres til å delta aktivt i sin egen utredning og behandling og  oppfordrer pasientene/pårørende  til å stille 4 spørsmål til behandlingen (Bilde 5) </a:t>
            </a:r>
          </a:p>
          <a:p>
            <a:endParaRPr lang="nb-NO"/>
          </a:p>
          <a:p>
            <a:r>
              <a:rPr lang="nb-NO"/>
              <a:t>Hovedformålet med kampanjen er bedre kvalitet og økt pasientsikkerhet med vekt på profesjonalitet. Kampanjen er ikke en sparekampanje. Det er et håp at ved å redusere unødvendig, unyttig og udokumentert utredning og behandling, vil helsepersonellets tid og ressurser frigjøres til det som virkelig er nødvendig.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CCED5-A796-4715-947F-23C24D03606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618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065561-2261-42E9-8334-7D98DDC4189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72D4995-5D61-45A0-91C5-806138548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0CC4E20-D6E5-42E8-9D4E-877C819958ED}"/>
              </a:ext>
            </a:extLst>
          </p:cNvPr>
          <p:cNvSpPr>
            <a:spLocks noGrp="1"/>
          </p:cNvSpPr>
          <p:nvPr>
            <p:ph type="dt" sz="half" idx="10"/>
          </p:nvPr>
        </p:nvSpPr>
        <p:spPr/>
        <p:txBody>
          <a:bodyPr/>
          <a:lstStyle/>
          <a:p>
            <a:fld id="{21689114-DEAB-4F99-9B1D-05417A810A8C}" type="datetimeFigureOut">
              <a:rPr lang="nb-NO" smtClean="0"/>
              <a:t>26.08.2019</a:t>
            </a:fld>
            <a:endParaRPr lang="nb-NO"/>
          </a:p>
        </p:txBody>
      </p:sp>
      <p:sp>
        <p:nvSpPr>
          <p:cNvPr id="5" name="Plassholder for bunntekst 4">
            <a:extLst>
              <a:ext uri="{FF2B5EF4-FFF2-40B4-BE49-F238E27FC236}">
                <a16:creationId xmlns:a16="http://schemas.microsoft.com/office/drawing/2014/main" id="{BC99E677-9012-4855-8F2C-27976319C71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35AA7BA-D74B-4BF8-BD47-0F973E16F8E5}"/>
              </a:ext>
            </a:extLst>
          </p:cNvPr>
          <p:cNvSpPr>
            <a:spLocks noGrp="1"/>
          </p:cNvSpPr>
          <p:nvPr>
            <p:ph type="sldNum" sz="quarter" idx="12"/>
          </p:nvPr>
        </p:nvSpPr>
        <p:spPr/>
        <p:txBody>
          <a:bodyPr/>
          <a:lstStyle/>
          <a:p>
            <a:fld id="{E42AEBA2-696F-43F8-ADBA-43EC52AAB120}" type="slidenum">
              <a:rPr lang="nb-NO" smtClean="0"/>
              <a:t>‹#›</a:t>
            </a:fld>
            <a:endParaRPr lang="nb-NO"/>
          </a:p>
        </p:txBody>
      </p:sp>
    </p:spTree>
    <p:extLst>
      <p:ext uri="{BB962C8B-B14F-4D97-AF65-F5344CB8AC3E}">
        <p14:creationId xmlns:p14="http://schemas.microsoft.com/office/powerpoint/2010/main" val="2712285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4BB214-7328-4F5D-BF98-138B2F69ED5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A9F6526-EFAD-47B7-8253-C2C36D4BDB10}"/>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CA710D8-D539-4E88-A77F-2247FBFF4EEF}"/>
              </a:ext>
            </a:extLst>
          </p:cNvPr>
          <p:cNvSpPr>
            <a:spLocks noGrp="1"/>
          </p:cNvSpPr>
          <p:nvPr>
            <p:ph type="dt" sz="half" idx="10"/>
          </p:nvPr>
        </p:nvSpPr>
        <p:spPr/>
        <p:txBody>
          <a:bodyPr/>
          <a:lstStyle/>
          <a:p>
            <a:fld id="{21689114-DEAB-4F99-9B1D-05417A810A8C}" type="datetimeFigureOut">
              <a:rPr lang="nb-NO" smtClean="0"/>
              <a:t>26.08.2019</a:t>
            </a:fld>
            <a:endParaRPr lang="nb-NO"/>
          </a:p>
        </p:txBody>
      </p:sp>
      <p:sp>
        <p:nvSpPr>
          <p:cNvPr id="5" name="Plassholder for bunntekst 4">
            <a:extLst>
              <a:ext uri="{FF2B5EF4-FFF2-40B4-BE49-F238E27FC236}">
                <a16:creationId xmlns:a16="http://schemas.microsoft.com/office/drawing/2014/main" id="{CBEFD706-0A41-4681-9A24-D0C3FFA4A57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C940719-264D-450B-9062-56011BCED6BF}"/>
              </a:ext>
            </a:extLst>
          </p:cNvPr>
          <p:cNvSpPr>
            <a:spLocks noGrp="1"/>
          </p:cNvSpPr>
          <p:nvPr>
            <p:ph type="sldNum" sz="quarter" idx="12"/>
          </p:nvPr>
        </p:nvSpPr>
        <p:spPr/>
        <p:txBody>
          <a:bodyPr/>
          <a:lstStyle/>
          <a:p>
            <a:fld id="{E42AEBA2-696F-43F8-ADBA-43EC52AAB120}" type="slidenum">
              <a:rPr lang="nb-NO" smtClean="0"/>
              <a:t>‹#›</a:t>
            </a:fld>
            <a:endParaRPr lang="nb-NO"/>
          </a:p>
        </p:txBody>
      </p:sp>
    </p:spTree>
    <p:extLst>
      <p:ext uri="{BB962C8B-B14F-4D97-AF65-F5344CB8AC3E}">
        <p14:creationId xmlns:p14="http://schemas.microsoft.com/office/powerpoint/2010/main" val="3431326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EDFA95F-E0F5-42E5-B7A5-D4A192FE64DE}"/>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C47BE75A-5BF4-41C8-AD36-6A76FD3DA1DC}"/>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2DB4CCF-2E10-4D86-8372-0CF32FB6847C}"/>
              </a:ext>
            </a:extLst>
          </p:cNvPr>
          <p:cNvSpPr>
            <a:spLocks noGrp="1"/>
          </p:cNvSpPr>
          <p:nvPr>
            <p:ph type="dt" sz="half" idx="10"/>
          </p:nvPr>
        </p:nvSpPr>
        <p:spPr/>
        <p:txBody>
          <a:bodyPr/>
          <a:lstStyle/>
          <a:p>
            <a:fld id="{21689114-DEAB-4F99-9B1D-05417A810A8C}" type="datetimeFigureOut">
              <a:rPr lang="nb-NO" smtClean="0"/>
              <a:t>26.08.2019</a:t>
            </a:fld>
            <a:endParaRPr lang="nb-NO"/>
          </a:p>
        </p:txBody>
      </p:sp>
      <p:sp>
        <p:nvSpPr>
          <p:cNvPr id="5" name="Plassholder for bunntekst 4">
            <a:extLst>
              <a:ext uri="{FF2B5EF4-FFF2-40B4-BE49-F238E27FC236}">
                <a16:creationId xmlns:a16="http://schemas.microsoft.com/office/drawing/2014/main" id="{A1BA6239-785D-45AC-9DAB-E42AD086910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BBE18B2-B223-492E-9692-DD7D5504582A}"/>
              </a:ext>
            </a:extLst>
          </p:cNvPr>
          <p:cNvSpPr>
            <a:spLocks noGrp="1"/>
          </p:cNvSpPr>
          <p:nvPr>
            <p:ph type="sldNum" sz="quarter" idx="12"/>
          </p:nvPr>
        </p:nvSpPr>
        <p:spPr/>
        <p:txBody>
          <a:bodyPr/>
          <a:lstStyle/>
          <a:p>
            <a:fld id="{E42AEBA2-696F-43F8-ADBA-43EC52AAB120}" type="slidenum">
              <a:rPr lang="nb-NO" smtClean="0"/>
              <a:t>‹#›</a:t>
            </a:fld>
            <a:endParaRPr lang="nb-NO"/>
          </a:p>
        </p:txBody>
      </p:sp>
    </p:spTree>
    <p:extLst>
      <p:ext uri="{BB962C8B-B14F-4D97-AF65-F5344CB8AC3E}">
        <p14:creationId xmlns:p14="http://schemas.microsoft.com/office/powerpoint/2010/main" val="2545947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09600" y="6356357"/>
            <a:ext cx="2844800" cy="365125"/>
          </a:xfrm>
          <a:prstGeom prst="rect">
            <a:avLst/>
          </a:prstGeom>
        </p:spPr>
        <p:txBody>
          <a:bodyPr/>
          <a:lstStyle>
            <a:lvl1pPr>
              <a:defRPr/>
            </a:lvl1pPr>
          </a:lstStyle>
          <a:p>
            <a:pPr>
              <a:defRPr/>
            </a:pPr>
            <a:fld id="{65AEABC1-2289-9440-A9EC-BEE3FF647A5C}" type="datetime1">
              <a:rPr lang="en-US" smtClean="0"/>
              <a:t>8/26/2019</a:t>
            </a:fld>
            <a:endParaRPr lang="en-US"/>
          </a:p>
        </p:txBody>
      </p:sp>
      <p:sp>
        <p:nvSpPr>
          <p:cNvPr id="7" name="Rectangle 5"/>
          <p:cNvSpPr>
            <a:spLocks noGrp="1" noChangeArrowheads="1"/>
          </p:cNvSpPr>
          <p:nvPr>
            <p:ph type="ftr" sz="quarter" idx="11"/>
          </p:nvPr>
        </p:nvSpPr>
        <p:spPr>
          <a:xfrm>
            <a:off x="4165600" y="6350473"/>
            <a:ext cx="3860800" cy="365844"/>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8737600" y="6356357"/>
            <a:ext cx="2844800" cy="365125"/>
          </a:xfrm>
          <a:prstGeom prst="rect">
            <a:avLst/>
          </a:prstGeom>
        </p:spPr>
        <p:txBody>
          <a:bodyPr/>
          <a:lstStyle>
            <a:lvl1pPr>
              <a:defRPr/>
            </a:lvl1pPr>
          </a:lstStyle>
          <a:p>
            <a:pPr>
              <a:defRPr/>
            </a:pPr>
            <a:fld id="{6624051E-C142-457F-BFAF-43DA8647576C}" type="slidenum">
              <a:rPr lang="en-US"/>
              <a:pPr>
                <a:defRPr/>
              </a:pPr>
              <a:t>‹#›</a:t>
            </a:fld>
            <a:endParaRPr lang="en-US"/>
          </a:p>
        </p:txBody>
      </p:sp>
    </p:spTree>
    <p:extLst>
      <p:ext uri="{BB962C8B-B14F-4D97-AF65-F5344CB8AC3E}">
        <p14:creationId xmlns:p14="http://schemas.microsoft.com/office/powerpoint/2010/main" val="2347385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FF20F0-C9E8-4D88-BC46-39BDB30AF1F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299E667-6DEF-4713-BE6F-90507DB4F4E2}"/>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D40F31F-CA5E-441F-A852-612E89CBB5CF}"/>
              </a:ext>
            </a:extLst>
          </p:cNvPr>
          <p:cNvSpPr>
            <a:spLocks noGrp="1"/>
          </p:cNvSpPr>
          <p:nvPr>
            <p:ph type="dt" sz="half" idx="10"/>
          </p:nvPr>
        </p:nvSpPr>
        <p:spPr/>
        <p:txBody>
          <a:bodyPr/>
          <a:lstStyle/>
          <a:p>
            <a:fld id="{21689114-DEAB-4F99-9B1D-05417A810A8C}" type="datetimeFigureOut">
              <a:rPr lang="nb-NO" smtClean="0"/>
              <a:t>26.08.2019</a:t>
            </a:fld>
            <a:endParaRPr lang="nb-NO"/>
          </a:p>
        </p:txBody>
      </p:sp>
      <p:sp>
        <p:nvSpPr>
          <p:cNvPr id="5" name="Plassholder for bunntekst 4">
            <a:extLst>
              <a:ext uri="{FF2B5EF4-FFF2-40B4-BE49-F238E27FC236}">
                <a16:creationId xmlns:a16="http://schemas.microsoft.com/office/drawing/2014/main" id="{6F7A9741-D6B0-476F-A633-2CA2D81E213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294529F-3A7A-4687-85BB-35F713BD8D5F}"/>
              </a:ext>
            </a:extLst>
          </p:cNvPr>
          <p:cNvSpPr>
            <a:spLocks noGrp="1"/>
          </p:cNvSpPr>
          <p:nvPr>
            <p:ph type="sldNum" sz="quarter" idx="12"/>
          </p:nvPr>
        </p:nvSpPr>
        <p:spPr/>
        <p:txBody>
          <a:bodyPr/>
          <a:lstStyle/>
          <a:p>
            <a:fld id="{E42AEBA2-696F-43F8-ADBA-43EC52AAB120}" type="slidenum">
              <a:rPr lang="nb-NO" smtClean="0"/>
              <a:t>‹#›</a:t>
            </a:fld>
            <a:endParaRPr lang="nb-NO"/>
          </a:p>
        </p:txBody>
      </p:sp>
    </p:spTree>
    <p:extLst>
      <p:ext uri="{BB962C8B-B14F-4D97-AF65-F5344CB8AC3E}">
        <p14:creationId xmlns:p14="http://schemas.microsoft.com/office/powerpoint/2010/main" val="1296906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0C5CD1-3874-490E-8B98-0914B052BDC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42E2A930-3B1F-4ABC-AAF2-2529ABF4B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00CE4FC5-A01C-4A2A-9DE6-C93B2F0A4F13}"/>
              </a:ext>
            </a:extLst>
          </p:cNvPr>
          <p:cNvSpPr>
            <a:spLocks noGrp="1"/>
          </p:cNvSpPr>
          <p:nvPr>
            <p:ph type="dt" sz="half" idx="10"/>
          </p:nvPr>
        </p:nvSpPr>
        <p:spPr/>
        <p:txBody>
          <a:bodyPr/>
          <a:lstStyle/>
          <a:p>
            <a:fld id="{21689114-DEAB-4F99-9B1D-05417A810A8C}" type="datetimeFigureOut">
              <a:rPr lang="nb-NO" smtClean="0"/>
              <a:t>26.08.2019</a:t>
            </a:fld>
            <a:endParaRPr lang="nb-NO"/>
          </a:p>
        </p:txBody>
      </p:sp>
      <p:sp>
        <p:nvSpPr>
          <p:cNvPr id="5" name="Plassholder for bunntekst 4">
            <a:extLst>
              <a:ext uri="{FF2B5EF4-FFF2-40B4-BE49-F238E27FC236}">
                <a16:creationId xmlns:a16="http://schemas.microsoft.com/office/drawing/2014/main" id="{C4E54AB1-05C1-4DCE-96D5-568573F0A72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E3CA980-3938-4496-A341-1E196E05AD53}"/>
              </a:ext>
            </a:extLst>
          </p:cNvPr>
          <p:cNvSpPr>
            <a:spLocks noGrp="1"/>
          </p:cNvSpPr>
          <p:nvPr>
            <p:ph type="sldNum" sz="quarter" idx="12"/>
          </p:nvPr>
        </p:nvSpPr>
        <p:spPr/>
        <p:txBody>
          <a:bodyPr/>
          <a:lstStyle/>
          <a:p>
            <a:fld id="{E42AEBA2-696F-43F8-ADBA-43EC52AAB120}" type="slidenum">
              <a:rPr lang="nb-NO" smtClean="0"/>
              <a:t>‹#›</a:t>
            </a:fld>
            <a:endParaRPr lang="nb-NO"/>
          </a:p>
        </p:txBody>
      </p:sp>
    </p:spTree>
    <p:extLst>
      <p:ext uri="{BB962C8B-B14F-4D97-AF65-F5344CB8AC3E}">
        <p14:creationId xmlns:p14="http://schemas.microsoft.com/office/powerpoint/2010/main" val="759041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F56FAC-E1EB-43D8-AACC-E8943277B82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6523D58-D588-46F4-9990-A76529C7BB75}"/>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3249201-469E-4B63-B657-DB65B9B3CC14}"/>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BAAD7AFD-98F1-4EEB-B263-6BF2FDEB6961}"/>
              </a:ext>
            </a:extLst>
          </p:cNvPr>
          <p:cNvSpPr>
            <a:spLocks noGrp="1"/>
          </p:cNvSpPr>
          <p:nvPr>
            <p:ph type="dt" sz="half" idx="10"/>
          </p:nvPr>
        </p:nvSpPr>
        <p:spPr/>
        <p:txBody>
          <a:bodyPr/>
          <a:lstStyle/>
          <a:p>
            <a:fld id="{21689114-DEAB-4F99-9B1D-05417A810A8C}" type="datetimeFigureOut">
              <a:rPr lang="nb-NO" smtClean="0"/>
              <a:t>26.08.2019</a:t>
            </a:fld>
            <a:endParaRPr lang="nb-NO"/>
          </a:p>
        </p:txBody>
      </p:sp>
      <p:sp>
        <p:nvSpPr>
          <p:cNvPr id="6" name="Plassholder for bunntekst 5">
            <a:extLst>
              <a:ext uri="{FF2B5EF4-FFF2-40B4-BE49-F238E27FC236}">
                <a16:creationId xmlns:a16="http://schemas.microsoft.com/office/drawing/2014/main" id="{2EB6EE84-7AF3-486F-97E6-C8CE6D688D0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76B6C9F-4504-4E05-8277-FEFC8DBF2359}"/>
              </a:ext>
            </a:extLst>
          </p:cNvPr>
          <p:cNvSpPr>
            <a:spLocks noGrp="1"/>
          </p:cNvSpPr>
          <p:nvPr>
            <p:ph type="sldNum" sz="quarter" idx="12"/>
          </p:nvPr>
        </p:nvSpPr>
        <p:spPr/>
        <p:txBody>
          <a:bodyPr/>
          <a:lstStyle/>
          <a:p>
            <a:fld id="{E42AEBA2-696F-43F8-ADBA-43EC52AAB120}" type="slidenum">
              <a:rPr lang="nb-NO" smtClean="0"/>
              <a:t>‹#›</a:t>
            </a:fld>
            <a:endParaRPr lang="nb-NO"/>
          </a:p>
        </p:txBody>
      </p:sp>
    </p:spTree>
    <p:extLst>
      <p:ext uri="{BB962C8B-B14F-4D97-AF65-F5344CB8AC3E}">
        <p14:creationId xmlns:p14="http://schemas.microsoft.com/office/powerpoint/2010/main" val="683936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C4538A-50D6-4B10-8707-9CAC8075219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57BD13D-39B5-4DC2-B445-17B481815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8E034457-96CE-4E4E-BA3C-D7F40D20B876}"/>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5F8F64F-FDFA-4238-9D1E-93A61FCADB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9765150B-23DE-46A3-A514-6872E737C1E1}"/>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743E4E1-E4D5-4B46-9374-743AFE8694C0}"/>
              </a:ext>
            </a:extLst>
          </p:cNvPr>
          <p:cNvSpPr>
            <a:spLocks noGrp="1"/>
          </p:cNvSpPr>
          <p:nvPr>
            <p:ph type="dt" sz="half" idx="10"/>
          </p:nvPr>
        </p:nvSpPr>
        <p:spPr/>
        <p:txBody>
          <a:bodyPr/>
          <a:lstStyle/>
          <a:p>
            <a:fld id="{21689114-DEAB-4F99-9B1D-05417A810A8C}" type="datetimeFigureOut">
              <a:rPr lang="nb-NO" smtClean="0"/>
              <a:t>26.08.2019</a:t>
            </a:fld>
            <a:endParaRPr lang="nb-NO"/>
          </a:p>
        </p:txBody>
      </p:sp>
      <p:sp>
        <p:nvSpPr>
          <p:cNvPr id="8" name="Plassholder for bunntekst 7">
            <a:extLst>
              <a:ext uri="{FF2B5EF4-FFF2-40B4-BE49-F238E27FC236}">
                <a16:creationId xmlns:a16="http://schemas.microsoft.com/office/drawing/2014/main" id="{CF2F48F9-CD0E-4C70-999B-38A92E001C0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0B2799C-596B-4F58-A5D0-68E0EDDFF46E}"/>
              </a:ext>
            </a:extLst>
          </p:cNvPr>
          <p:cNvSpPr>
            <a:spLocks noGrp="1"/>
          </p:cNvSpPr>
          <p:nvPr>
            <p:ph type="sldNum" sz="quarter" idx="12"/>
          </p:nvPr>
        </p:nvSpPr>
        <p:spPr/>
        <p:txBody>
          <a:bodyPr/>
          <a:lstStyle/>
          <a:p>
            <a:fld id="{E42AEBA2-696F-43F8-ADBA-43EC52AAB120}" type="slidenum">
              <a:rPr lang="nb-NO" smtClean="0"/>
              <a:t>‹#›</a:t>
            </a:fld>
            <a:endParaRPr lang="nb-NO"/>
          </a:p>
        </p:txBody>
      </p:sp>
    </p:spTree>
    <p:extLst>
      <p:ext uri="{BB962C8B-B14F-4D97-AF65-F5344CB8AC3E}">
        <p14:creationId xmlns:p14="http://schemas.microsoft.com/office/powerpoint/2010/main" val="22494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AC72D4-73EC-4B96-A683-032827E5771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7435133-B573-4579-B10D-8F15778E9431}"/>
              </a:ext>
            </a:extLst>
          </p:cNvPr>
          <p:cNvSpPr>
            <a:spLocks noGrp="1"/>
          </p:cNvSpPr>
          <p:nvPr>
            <p:ph type="dt" sz="half" idx="10"/>
          </p:nvPr>
        </p:nvSpPr>
        <p:spPr/>
        <p:txBody>
          <a:bodyPr/>
          <a:lstStyle/>
          <a:p>
            <a:fld id="{21689114-DEAB-4F99-9B1D-05417A810A8C}" type="datetimeFigureOut">
              <a:rPr lang="nb-NO" smtClean="0"/>
              <a:t>26.08.2019</a:t>
            </a:fld>
            <a:endParaRPr lang="nb-NO"/>
          </a:p>
        </p:txBody>
      </p:sp>
      <p:sp>
        <p:nvSpPr>
          <p:cNvPr id="4" name="Plassholder for bunntekst 3">
            <a:extLst>
              <a:ext uri="{FF2B5EF4-FFF2-40B4-BE49-F238E27FC236}">
                <a16:creationId xmlns:a16="http://schemas.microsoft.com/office/drawing/2014/main" id="{2A9946CC-3525-4572-BA86-172F893786C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BDC0B9A7-7DFD-44A0-AEA0-268771FA1AB6}"/>
              </a:ext>
            </a:extLst>
          </p:cNvPr>
          <p:cNvSpPr>
            <a:spLocks noGrp="1"/>
          </p:cNvSpPr>
          <p:nvPr>
            <p:ph type="sldNum" sz="quarter" idx="12"/>
          </p:nvPr>
        </p:nvSpPr>
        <p:spPr/>
        <p:txBody>
          <a:bodyPr/>
          <a:lstStyle/>
          <a:p>
            <a:fld id="{E42AEBA2-696F-43F8-ADBA-43EC52AAB120}" type="slidenum">
              <a:rPr lang="nb-NO" smtClean="0"/>
              <a:t>‹#›</a:t>
            </a:fld>
            <a:endParaRPr lang="nb-NO"/>
          </a:p>
        </p:txBody>
      </p:sp>
    </p:spTree>
    <p:extLst>
      <p:ext uri="{BB962C8B-B14F-4D97-AF65-F5344CB8AC3E}">
        <p14:creationId xmlns:p14="http://schemas.microsoft.com/office/powerpoint/2010/main" val="1968668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5471D8B-3A03-4F39-99A0-207CA44579E4}"/>
              </a:ext>
            </a:extLst>
          </p:cNvPr>
          <p:cNvSpPr>
            <a:spLocks noGrp="1"/>
          </p:cNvSpPr>
          <p:nvPr>
            <p:ph type="dt" sz="half" idx="10"/>
          </p:nvPr>
        </p:nvSpPr>
        <p:spPr/>
        <p:txBody>
          <a:bodyPr/>
          <a:lstStyle/>
          <a:p>
            <a:fld id="{21689114-DEAB-4F99-9B1D-05417A810A8C}" type="datetimeFigureOut">
              <a:rPr lang="nb-NO" smtClean="0"/>
              <a:t>26.08.2019</a:t>
            </a:fld>
            <a:endParaRPr lang="nb-NO"/>
          </a:p>
        </p:txBody>
      </p:sp>
      <p:sp>
        <p:nvSpPr>
          <p:cNvPr id="3" name="Plassholder for bunntekst 2">
            <a:extLst>
              <a:ext uri="{FF2B5EF4-FFF2-40B4-BE49-F238E27FC236}">
                <a16:creationId xmlns:a16="http://schemas.microsoft.com/office/drawing/2014/main" id="{29C475EC-C160-4260-9472-F912C350643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DE8689F5-F3E9-4443-99CB-DF96BBAFF092}"/>
              </a:ext>
            </a:extLst>
          </p:cNvPr>
          <p:cNvSpPr>
            <a:spLocks noGrp="1"/>
          </p:cNvSpPr>
          <p:nvPr>
            <p:ph type="sldNum" sz="quarter" idx="12"/>
          </p:nvPr>
        </p:nvSpPr>
        <p:spPr/>
        <p:txBody>
          <a:bodyPr/>
          <a:lstStyle/>
          <a:p>
            <a:fld id="{E42AEBA2-696F-43F8-ADBA-43EC52AAB120}" type="slidenum">
              <a:rPr lang="nb-NO" smtClean="0"/>
              <a:t>‹#›</a:t>
            </a:fld>
            <a:endParaRPr lang="nb-NO"/>
          </a:p>
        </p:txBody>
      </p:sp>
    </p:spTree>
    <p:extLst>
      <p:ext uri="{BB962C8B-B14F-4D97-AF65-F5344CB8AC3E}">
        <p14:creationId xmlns:p14="http://schemas.microsoft.com/office/powerpoint/2010/main" val="3989157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6F6600-E87E-4896-B882-9B9C11895A4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85A7B48B-AB16-4B19-8BB2-1EA1616FB4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FFCE70C-4216-46CD-815B-58C556988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B421A085-4EB6-4400-A894-44F8E3854811}"/>
              </a:ext>
            </a:extLst>
          </p:cNvPr>
          <p:cNvSpPr>
            <a:spLocks noGrp="1"/>
          </p:cNvSpPr>
          <p:nvPr>
            <p:ph type="dt" sz="half" idx="10"/>
          </p:nvPr>
        </p:nvSpPr>
        <p:spPr/>
        <p:txBody>
          <a:bodyPr/>
          <a:lstStyle/>
          <a:p>
            <a:fld id="{21689114-DEAB-4F99-9B1D-05417A810A8C}" type="datetimeFigureOut">
              <a:rPr lang="nb-NO" smtClean="0"/>
              <a:t>26.08.2019</a:t>
            </a:fld>
            <a:endParaRPr lang="nb-NO"/>
          </a:p>
        </p:txBody>
      </p:sp>
      <p:sp>
        <p:nvSpPr>
          <p:cNvPr id="6" name="Plassholder for bunntekst 5">
            <a:extLst>
              <a:ext uri="{FF2B5EF4-FFF2-40B4-BE49-F238E27FC236}">
                <a16:creationId xmlns:a16="http://schemas.microsoft.com/office/drawing/2014/main" id="{F4A539E5-4A7C-4F9F-946E-F7F26F36C38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2DCB9D2-1687-42C2-8DA4-D14D549B149B}"/>
              </a:ext>
            </a:extLst>
          </p:cNvPr>
          <p:cNvSpPr>
            <a:spLocks noGrp="1"/>
          </p:cNvSpPr>
          <p:nvPr>
            <p:ph type="sldNum" sz="quarter" idx="12"/>
          </p:nvPr>
        </p:nvSpPr>
        <p:spPr/>
        <p:txBody>
          <a:bodyPr/>
          <a:lstStyle/>
          <a:p>
            <a:fld id="{E42AEBA2-696F-43F8-ADBA-43EC52AAB120}" type="slidenum">
              <a:rPr lang="nb-NO" smtClean="0"/>
              <a:t>‹#›</a:t>
            </a:fld>
            <a:endParaRPr lang="nb-NO"/>
          </a:p>
        </p:txBody>
      </p:sp>
    </p:spTree>
    <p:extLst>
      <p:ext uri="{BB962C8B-B14F-4D97-AF65-F5344CB8AC3E}">
        <p14:creationId xmlns:p14="http://schemas.microsoft.com/office/powerpoint/2010/main" val="2608600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E3F946-5B1D-4767-8790-D37932C0DA7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4B4C6A0-3C47-406C-80F2-E9958ECB08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561720B-8A57-46DA-91BB-6DCEAE09A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09541161-ADC1-4BAE-A44D-DAE37A075BDA}"/>
              </a:ext>
            </a:extLst>
          </p:cNvPr>
          <p:cNvSpPr>
            <a:spLocks noGrp="1"/>
          </p:cNvSpPr>
          <p:nvPr>
            <p:ph type="dt" sz="half" idx="10"/>
          </p:nvPr>
        </p:nvSpPr>
        <p:spPr/>
        <p:txBody>
          <a:bodyPr/>
          <a:lstStyle/>
          <a:p>
            <a:fld id="{21689114-DEAB-4F99-9B1D-05417A810A8C}" type="datetimeFigureOut">
              <a:rPr lang="nb-NO" smtClean="0"/>
              <a:t>26.08.2019</a:t>
            </a:fld>
            <a:endParaRPr lang="nb-NO"/>
          </a:p>
        </p:txBody>
      </p:sp>
      <p:sp>
        <p:nvSpPr>
          <p:cNvPr id="6" name="Plassholder for bunntekst 5">
            <a:extLst>
              <a:ext uri="{FF2B5EF4-FFF2-40B4-BE49-F238E27FC236}">
                <a16:creationId xmlns:a16="http://schemas.microsoft.com/office/drawing/2014/main" id="{00548572-374E-4820-B12A-3108AE86585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87EF76-1B07-42D4-B93F-39E73C9A146D}"/>
              </a:ext>
            </a:extLst>
          </p:cNvPr>
          <p:cNvSpPr>
            <a:spLocks noGrp="1"/>
          </p:cNvSpPr>
          <p:nvPr>
            <p:ph type="sldNum" sz="quarter" idx="12"/>
          </p:nvPr>
        </p:nvSpPr>
        <p:spPr/>
        <p:txBody>
          <a:bodyPr/>
          <a:lstStyle/>
          <a:p>
            <a:fld id="{E42AEBA2-696F-43F8-ADBA-43EC52AAB120}" type="slidenum">
              <a:rPr lang="nb-NO" smtClean="0"/>
              <a:t>‹#›</a:t>
            </a:fld>
            <a:endParaRPr lang="nb-NO"/>
          </a:p>
        </p:txBody>
      </p:sp>
    </p:spTree>
    <p:extLst>
      <p:ext uri="{BB962C8B-B14F-4D97-AF65-F5344CB8AC3E}">
        <p14:creationId xmlns:p14="http://schemas.microsoft.com/office/powerpoint/2010/main" val="2545280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6D4DDFA-5804-488A-9D50-22963BA5D2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709C7E5F-0C4B-422D-82F2-15A9C5E4A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1E26BB0-CA3A-4DD4-9870-3BEA0B351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89114-DEAB-4F99-9B1D-05417A810A8C}" type="datetimeFigureOut">
              <a:rPr lang="nb-NO" smtClean="0"/>
              <a:t>26.08.2019</a:t>
            </a:fld>
            <a:endParaRPr lang="nb-NO"/>
          </a:p>
        </p:txBody>
      </p:sp>
      <p:sp>
        <p:nvSpPr>
          <p:cNvPr id="5" name="Plassholder for bunntekst 4">
            <a:extLst>
              <a:ext uri="{FF2B5EF4-FFF2-40B4-BE49-F238E27FC236}">
                <a16:creationId xmlns:a16="http://schemas.microsoft.com/office/drawing/2014/main" id="{13583D18-3F0E-4FBE-97E9-B789B4EB2E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9C65130B-DE4B-4FCC-8247-DA787A1412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AEBA2-696F-43F8-ADBA-43EC52AAB120}" type="slidenum">
              <a:rPr lang="nb-NO" smtClean="0"/>
              <a:t>‹#›</a:t>
            </a:fld>
            <a:endParaRPr lang="nb-NO"/>
          </a:p>
        </p:txBody>
      </p:sp>
    </p:spTree>
    <p:extLst>
      <p:ext uri="{BB962C8B-B14F-4D97-AF65-F5344CB8AC3E}">
        <p14:creationId xmlns:p14="http://schemas.microsoft.com/office/powerpoint/2010/main" val="2987582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tmp"/><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chart" Target="../charts/chart2.xml"/><Relationship Id="rId7"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4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chart" Target="../charts/chart8.xml"/><Relationship Id="rId4" Type="http://schemas.openxmlformats.org/officeDocument/2006/relationships/chart" Target="../charts/char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www.klokevalg.org/" TargetMode="Externa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hyperlink" Target="http://www.klokevalg.org/" TargetMode="External"/><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klokevalg.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klokevalg.or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tandfonline.com/doi/full/10.1080/02813432.2019.1569370"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F1B67BF-81EF-43CC-82EC-5422DF13EC07}"/>
              </a:ext>
            </a:extLst>
          </p:cNvPr>
          <p:cNvPicPr>
            <a:picLocks noGrp="1" noChangeAspect="1"/>
          </p:cNvPicPr>
          <p:nvPr>
            <p:ph idx="1"/>
          </p:nvPr>
        </p:nvPicPr>
        <p:blipFill>
          <a:blip r:embed="rId5"/>
          <a:stretch>
            <a:fillRect/>
          </a:stretch>
        </p:blipFill>
        <p:spPr>
          <a:xfrm>
            <a:off x="6091237" y="3996531"/>
            <a:ext cx="9526" cy="9526"/>
          </a:xfrm>
        </p:spPr>
      </p:pic>
      <p:pic>
        <p:nvPicPr>
          <p:cNvPr id="13" name="Bilde 12">
            <a:extLst>
              <a:ext uri="{FF2B5EF4-FFF2-40B4-BE49-F238E27FC236}">
                <a16:creationId xmlns:a16="http://schemas.microsoft.com/office/drawing/2014/main" id="{197716DE-5B65-45E4-9759-0B72EDD3692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33423" y="4914630"/>
            <a:ext cx="925137" cy="1389700"/>
          </a:xfrm>
          <a:prstGeom prst="rect">
            <a:avLst/>
          </a:prstGeom>
        </p:spPr>
      </p:pic>
      <p:pic>
        <p:nvPicPr>
          <p:cNvPr id="4" name="KlokeValg Uten Tekst">
            <a:hlinkClick r:id="" action="ppaction://media"/>
            <a:extLst>
              <a:ext uri="{FF2B5EF4-FFF2-40B4-BE49-F238E27FC236}">
                <a16:creationId xmlns:a16="http://schemas.microsoft.com/office/drawing/2014/main" id="{D254FF9D-CE2D-4586-864E-754D4999CDA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2388" y="979334"/>
            <a:ext cx="4957232" cy="4957232"/>
          </a:xfrm>
          <a:prstGeom prst="rect">
            <a:avLst/>
          </a:prstGeom>
        </p:spPr>
      </p:pic>
      <p:sp>
        <p:nvSpPr>
          <p:cNvPr id="6" name="Tittel 1">
            <a:extLst>
              <a:ext uri="{FF2B5EF4-FFF2-40B4-BE49-F238E27FC236}">
                <a16:creationId xmlns:a16="http://schemas.microsoft.com/office/drawing/2014/main" id="{9080CAC2-AE2D-4900-A2AC-9ADB8E1715E5}"/>
              </a:ext>
            </a:extLst>
          </p:cNvPr>
          <p:cNvSpPr>
            <a:spLocks noGrp="1"/>
          </p:cNvSpPr>
          <p:nvPr>
            <p:ph type="title"/>
          </p:nvPr>
        </p:nvSpPr>
        <p:spPr>
          <a:xfrm>
            <a:off x="7421880" y="2622926"/>
            <a:ext cx="3758708" cy="1434420"/>
          </a:xfrm>
        </p:spPr>
        <p:txBody>
          <a:bodyPr>
            <a:noAutofit/>
          </a:bodyPr>
          <a:lstStyle/>
          <a:p>
            <a:r>
              <a:rPr lang="nb-NO" sz="3200" b="1" dirty="0">
                <a:solidFill>
                  <a:srgbClr val="7030A0"/>
                </a:solidFill>
                <a:latin typeface="Poppins medium"/>
              </a:rPr>
              <a:t>Undervisnings-</a:t>
            </a:r>
            <a:br>
              <a:rPr lang="nb-NO" sz="3200" b="1" dirty="0">
                <a:solidFill>
                  <a:srgbClr val="7030A0"/>
                </a:solidFill>
                <a:latin typeface="Poppins medium"/>
              </a:rPr>
            </a:br>
            <a:r>
              <a:rPr lang="nb-NO" sz="3200" b="1" dirty="0">
                <a:solidFill>
                  <a:srgbClr val="7030A0"/>
                </a:solidFill>
                <a:latin typeface="Poppins medium"/>
              </a:rPr>
              <a:t>materiale for veilednings-</a:t>
            </a:r>
            <a:br>
              <a:rPr lang="nb-NO" sz="3200" b="1" dirty="0">
                <a:solidFill>
                  <a:srgbClr val="7030A0"/>
                </a:solidFill>
                <a:latin typeface="Poppins medium"/>
              </a:rPr>
            </a:br>
            <a:r>
              <a:rPr lang="nb-NO" sz="3200" b="1" dirty="0">
                <a:solidFill>
                  <a:srgbClr val="7030A0"/>
                </a:solidFill>
                <a:latin typeface="Poppins medium"/>
              </a:rPr>
              <a:t>grupper</a:t>
            </a:r>
            <a:endParaRPr lang="nb-NO" sz="3200" b="1" dirty="0"/>
          </a:p>
        </p:txBody>
      </p:sp>
      <p:pic>
        <p:nvPicPr>
          <p:cNvPr id="3" name="Bilde 2">
            <a:extLst>
              <a:ext uri="{FF2B5EF4-FFF2-40B4-BE49-F238E27FC236}">
                <a16:creationId xmlns:a16="http://schemas.microsoft.com/office/drawing/2014/main" id="{23D66051-CAC1-4846-AB71-82DCA47497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9610" y="963170"/>
            <a:ext cx="4352925" cy="600075"/>
          </a:xfrm>
          <a:prstGeom prst="rect">
            <a:avLst/>
          </a:prstGeom>
        </p:spPr>
      </p:pic>
    </p:spTree>
    <p:extLst>
      <p:ext uri="{BB962C8B-B14F-4D97-AF65-F5344CB8AC3E}">
        <p14:creationId xmlns:p14="http://schemas.microsoft.com/office/powerpoint/2010/main" val="217152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4000"/>
                                  </p:stCondLst>
                                  <p:childTnLst>
                                    <p:cmd type="call" cmd="playFrom(0.0)">
                                      <p:cBhvr>
                                        <p:cTn id="6" dur="17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25A82A4-072A-41E2-9668-8F4EEEAFCB40}"/>
              </a:ext>
            </a:extLst>
          </p:cNvPr>
          <p:cNvPicPr>
            <a:picLocks noChangeAspect="1"/>
          </p:cNvPicPr>
          <p:nvPr/>
        </p:nvPicPr>
        <p:blipFill>
          <a:blip r:embed="rId3"/>
          <a:stretch>
            <a:fillRect/>
          </a:stretch>
        </p:blipFill>
        <p:spPr>
          <a:xfrm>
            <a:off x="310991" y="0"/>
            <a:ext cx="5785009" cy="2050415"/>
          </a:xfrm>
          <a:prstGeom prst="rect">
            <a:avLst/>
          </a:prstGeom>
        </p:spPr>
      </p:pic>
      <p:sp>
        <p:nvSpPr>
          <p:cNvPr id="3" name="Plassholder for innhold 2">
            <a:extLst>
              <a:ext uri="{FF2B5EF4-FFF2-40B4-BE49-F238E27FC236}">
                <a16:creationId xmlns:a16="http://schemas.microsoft.com/office/drawing/2014/main" id="{6D728341-0440-425E-966D-D13A37184C3F}"/>
              </a:ext>
            </a:extLst>
          </p:cNvPr>
          <p:cNvSpPr>
            <a:spLocks noGrp="1"/>
          </p:cNvSpPr>
          <p:nvPr>
            <p:ph idx="1"/>
          </p:nvPr>
        </p:nvSpPr>
        <p:spPr>
          <a:xfrm>
            <a:off x="1003610" y="1382751"/>
            <a:ext cx="10574196" cy="4700419"/>
          </a:xfrm>
        </p:spPr>
        <p:txBody>
          <a:bodyPr>
            <a:noAutofit/>
          </a:bodyPr>
          <a:lstStyle/>
          <a:p>
            <a:pPr marL="0" indent="0">
              <a:lnSpc>
                <a:spcPct val="100000"/>
              </a:lnSpc>
              <a:spcAft>
                <a:spcPts val="1200"/>
              </a:spcAft>
              <a:buNone/>
            </a:pPr>
            <a:r>
              <a:rPr lang="nb-NO" sz="3400" dirty="0"/>
              <a:t>Kampanjen ble lansert i september 2018</a:t>
            </a:r>
          </a:p>
          <a:p>
            <a:pPr marL="0" indent="0">
              <a:lnSpc>
                <a:spcPct val="100000"/>
              </a:lnSpc>
              <a:spcAft>
                <a:spcPts val="1200"/>
              </a:spcAft>
              <a:buNone/>
            </a:pPr>
            <a:r>
              <a:rPr lang="nb-NO" sz="3400" dirty="0"/>
              <a:t>Målet er å redusere overutredning, overdiagnostikk og overbehandling for å oppnå bedre og tryggere helsetjenester</a:t>
            </a:r>
          </a:p>
          <a:p>
            <a:pPr marL="0" indent="0">
              <a:lnSpc>
                <a:spcPct val="100000"/>
              </a:lnSpc>
              <a:spcAft>
                <a:spcPts val="1200"/>
              </a:spcAft>
              <a:buNone/>
            </a:pPr>
            <a:r>
              <a:rPr lang="nb-NO" sz="3400" dirty="0"/>
              <a:t>«Mer er ikke alltid bedre»</a:t>
            </a:r>
          </a:p>
          <a:p>
            <a:pPr marL="0" indent="0">
              <a:lnSpc>
                <a:spcPct val="100000"/>
              </a:lnSpc>
              <a:spcAft>
                <a:spcPts val="1200"/>
              </a:spcAft>
              <a:buNone/>
            </a:pPr>
            <a:r>
              <a:rPr lang="nb-NO" sz="3400" dirty="0"/>
              <a:t>Målgruppene er både klinikere og pasienter/pårørende</a:t>
            </a:r>
          </a:p>
        </p:txBody>
      </p:sp>
    </p:spTree>
    <p:extLst>
      <p:ext uri="{BB962C8B-B14F-4D97-AF65-F5344CB8AC3E}">
        <p14:creationId xmlns:p14="http://schemas.microsoft.com/office/powerpoint/2010/main" val="1596218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4C75D5C-463B-4784-A233-FDFF358B830E}"/>
              </a:ext>
            </a:extLst>
          </p:cNvPr>
          <p:cNvSpPr>
            <a:spLocks noGrp="1"/>
          </p:cNvSpPr>
          <p:nvPr>
            <p:ph type="title"/>
          </p:nvPr>
        </p:nvSpPr>
        <p:spPr>
          <a:xfrm>
            <a:off x="4257369" y="502776"/>
            <a:ext cx="4277032" cy="1325563"/>
          </a:xfrm>
        </p:spPr>
        <p:txBody>
          <a:bodyPr>
            <a:normAutofit/>
          </a:bodyPr>
          <a:lstStyle/>
          <a:p>
            <a:r>
              <a:rPr lang="nb-NO">
                <a:solidFill>
                  <a:srgbClr val="6F308E"/>
                </a:solidFill>
                <a:latin typeface="Poppins Medium" panose="00000600000000000000" pitchFamily="2" charset="0"/>
                <a:cs typeface="Poppins Medium" panose="00000600000000000000" pitchFamily="2" charset="0"/>
              </a:rPr>
              <a:t>6 prinsipper</a:t>
            </a:r>
            <a:endParaRPr lang="nb-NO" dirty="0">
              <a:solidFill>
                <a:srgbClr val="6F308E"/>
              </a:solidFill>
              <a:latin typeface="Poppins Medium" panose="00000600000000000000" pitchFamily="2" charset="0"/>
              <a:cs typeface="Poppins Medium" panose="00000600000000000000" pitchFamily="2" charset="0"/>
            </a:endParaRPr>
          </a:p>
        </p:txBody>
      </p:sp>
      <p:pic>
        <p:nvPicPr>
          <p:cNvPr id="12" name="Bilde 11">
            <a:extLst>
              <a:ext uri="{FF2B5EF4-FFF2-40B4-BE49-F238E27FC236}">
                <a16:creationId xmlns:a16="http://schemas.microsoft.com/office/drawing/2014/main" id="{609DFE99-98B3-471A-B044-1A53F1AD9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529" y="1572080"/>
            <a:ext cx="11066942" cy="5097661"/>
          </a:xfrm>
          <a:prstGeom prst="rect">
            <a:avLst/>
          </a:prstGeom>
        </p:spPr>
      </p:pic>
    </p:spTree>
    <p:extLst>
      <p:ext uri="{BB962C8B-B14F-4D97-AF65-F5344CB8AC3E}">
        <p14:creationId xmlns:p14="http://schemas.microsoft.com/office/powerpoint/2010/main" val="276146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B9E62566-D608-4DD1-BD10-1868AC0EFA03}"/>
              </a:ext>
            </a:extLst>
          </p:cNvPr>
          <p:cNvSpPr>
            <a:spLocks noGrp="1"/>
          </p:cNvSpPr>
          <p:nvPr>
            <p:ph idx="1"/>
          </p:nvPr>
        </p:nvSpPr>
        <p:spPr>
          <a:xfrm>
            <a:off x="838200" y="2050415"/>
            <a:ext cx="10515600" cy="4126548"/>
          </a:xfrm>
        </p:spPr>
        <p:txBody>
          <a:bodyPr/>
          <a:lstStyle/>
          <a:p>
            <a:pPr marL="0" indent="0">
              <a:buNone/>
            </a:pPr>
            <a:r>
              <a:rPr lang="nb-NO" dirty="0">
                <a:latin typeface="Poppins medium"/>
              </a:rPr>
              <a:t>Klinikere og pasienter oppmuntres til sammen å velge helsetjenester som: </a:t>
            </a:r>
          </a:p>
          <a:p>
            <a:endParaRPr lang="nb-NO" dirty="0">
              <a:latin typeface="Poppins medium"/>
            </a:endParaRPr>
          </a:p>
          <a:p>
            <a:r>
              <a:rPr lang="nb-NO" dirty="0">
                <a:latin typeface="Poppins medium"/>
              </a:rPr>
              <a:t>er kunnskapsbaserte</a:t>
            </a:r>
          </a:p>
          <a:p>
            <a:r>
              <a:rPr lang="nb-NO" dirty="0">
                <a:latin typeface="Poppins medium"/>
              </a:rPr>
              <a:t>ikke påfører skade</a:t>
            </a:r>
          </a:p>
          <a:p>
            <a:r>
              <a:rPr lang="nb-NO" dirty="0">
                <a:latin typeface="Poppins medium"/>
              </a:rPr>
              <a:t>virkelig er nødvendige</a:t>
            </a:r>
            <a:endParaRPr lang="nb-NO" dirty="0"/>
          </a:p>
        </p:txBody>
      </p:sp>
      <p:pic>
        <p:nvPicPr>
          <p:cNvPr id="7" name="Bilde 6">
            <a:extLst>
              <a:ext uri="{FF2B5EF4-FFF2-40B4-BE49-F238E27FC236}">
                <a16:creationId xmlns:a16="http://schemas.microsoft.com/office/drawing/2014/main" id="{B0A93BC6-9A84-41DB-86B8-436224512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956" y="4638515"/>
            <a:ext cx="1411688" cy="2120575"/>
          </a:xfrm>
          <a:prstGeom prst="rect">
            <a:avLst/>
          </a:prstGeom>
        </p:spPr>
      </p:pic>
      <p:sp>
        <p:nvSpPr>
          <p:cNvPr id="8" name="Høyre klammeparentes 7">
            <a:extLst>
              <a:ext uri="{FF2B5EF4-FFF2-40B4-BE49-F238E27FC236}">
                <a16:creationId xmlns:a16="http://schemas.microsoft.com/office/drawing/2014/main" id="{EF2E8D68-370D-47FC-87E7-5D399811B91C}"/>
              </a:ext>
            </a:extLst>
          </p:cNvPr>
          <p:cNvSpPr/>
          <p:nvPr/>
        </p:nvSpPr>
        <p:spPr>
          <a:xfrm>
            <a:off x="5023169" y="3390072"/>
            <a:ext cx="265040" cy="1665435"/>
          </a:xfrm>
          <a:prstGeom prst="rightBrace">
            <a:avLst/>
          </a:prstGeom>
          <a:ln/>
        </p:spPr>
        <p:style>
          <a:lnRef idx="2">
            <a:schemeClr val="dk1"/>
          </a:lnRef>
          <a:fillRef idx="0">
            <a:schemeClr val="dk1"/>
          </a:fillRef>
          <a:effectRef idx="1">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Pil høyre 7">
            <a:extLst>
              <a:ext uri="{FF2B5EF4-FFF2-40B4-BE49-F238E27FC236}">
                <a16:creationId xmlns:a16="http://schemas.microsoft.com/office/drawing/2014/main" id="{8FAF06EB-3C2E-476E-B2C6-88E32F7EA5A6}"/>
              </a:ext>
            </a:extLst>
          </p:cNvPr>
          <p:cNvSpPr/>
          <p:nvPr/>
        </p:nvSpPr>
        <p:spPr>
          <a:xfrm>
            <a:off x="5306720" y="4052689"/>
            <a:ext cx="420842" cy="354403"/>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nb-NO"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sp>
        <p:nvSpPr>
          <p:cNvPr id="11" name="Alternativ prosess 10">
            <a:extLst>
              <a:ext uri="{FF2B5EF4-FFF2-40B4-BE49-F238E27FC236}">
                <a16:creationId xmlns:a16="http://schemas.microsoft.com/office/drawing/2014/main" id="{EF30FA7A-BF5A-45FC-BDF9-A8A4AE32760B}"/>
              </a:ext>
            </a:extLst>
          </p:cNvPr>
          <p:cNvSpPr/>
          <p:nvPr/>
        </p:nvSpPr>
        <p:spPr>
          <a:xfrm>
            <a:off x="5771618" y="3821270"/>
            <a:ext cx="2199586" cy="817245"/>
          </a:xfrm>
          <a:prstGeom prst="flowChartAlternateProcess">
            <a:avLst/>
          </a:prstGeom>
          <a:solidFill>
            <a:srgbClr val="7030A0"/>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Poppins Medium"/>
                <a:ea typeface="+mn-ea"/>
                <a:cs typeface="+mn-cs"/>
                <a:sym typeface="Helvetica Neue Medium"/>
              </a:rPr>
              <a:t>Redusere overdiagnostikk og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Poppins Medium"/>
                <a:ea typeface="+mn-ea"/>
                <a:cs typeface="+mn-cs"/>
                <a:sym typeface="Helvetica Neue Medium"/>
              </a:rPr>
              <a:t>overbehandling</a:t>
            </a:r>
          </a:p>
        </p:txBody>
      </p:sp>
      <p:grpSp>
        <p:nvGrpSpPr>
          <p:cNvPr id="13" name="Gruppe 12">
            <a:extLst>
              <a:ext uri="{FF2B5EF4-FFF2-40B4-BE49-F238E27FC236}">
                <a16:creationId xmlns:a16="http://schemas.microsoft.com/office/drawing/2014/main" id="{066F353C-EDD0-4CB3-B420-270234C89900}"/>
              </a:ext>
            </a:extLst>
          </p:cNvPr>
          <p:cNvGrpSpPr/>
          <p:nvPr/>
        </p:nvGrpSpPr>
        <p:grpSpPr>
          <a:xfrm>
            <a:off x="8465004" y="3340957"/>
            <a:ext cx="2072790" cy="1777869"/>
            <a:chOff x="4222981" y="774898"/>
            <a:chExt cx="2833003" cy="2514202"/>
          </a:xfrm>
        </p:grpSpPr>
        <p:sp>
          <p:nvSpPr>
            <p:cNvPr id="14" name="Avrundet rektangel 17">
              <a:extLst>
                <a:ext uri="{FF2B5EF4-FFF2-40B4-BE49-F238E27FC236}">
                  <a16:creationId xmlns:a16="http://schemas.microsoft.com/office/drawing/2014/main" id="{6DA2D670-BBA2-4E0F-A235-F6CC50B46B94}"/>
                </a:ext>
              </a:extLst>
            </p:cNvPr>
            <p:cNvSpPr/>
            <p:nvPr/>
          </p:nvSpPr>
          <p:spPr>
            <a:xfrm>
              <a:off x="4222981" y="774898"/>
              <a:ext cx="2833003" cy="2514202"/>
            </a:xfrm>
            <a:prstGeom prst="roundRect">
              <a:avLst>
                <a:gd name="adj" fmla="val 10000"/>
              </a:avLst>
            </a:pr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Avrundet rektangel 4">
              <a:extLst>
                <a:ext uri="{FF2B5EF4-FFF2-40B4-BE49-F238E27FC236}">
                  <a16:creationId xmlns:a16="http://schemas.microsoft.com/office/drawing/2014/main" id="{EADCD90E-C194-495F-8272-94DB2FF135F2}"/>
                </a:ext>
              </a:extLst>
            </p:cNvPr>
            <p:cNvSpPr/>
            <p:nvPr/>
          </p:nvSpPr>
          <p:spPr>
            <a:xfrm>
              <a:off x="4296619" y="992432"/>
              <a:ext cx="2685727" cy="22230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Poppins Medium"/>
                  <a:ea typeface="+mn-ea"/>
                  <a:cs typeface="+mn-cs"/>
                </a:rPr>
                <a:t>Kvalitet </a:t>
              </a:r>
            </a:p>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Poppins Medium"/>
                  <a:ea typeface="+mn-ea"/>
                  <a:cs typeface="+mn-cs"/>
                </a:rPr>
                <a:t>Pasient-sikkerhet</a:t>
              </a:r>
            </a:p>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Poppins Medium"/>
                  <a:ea typeface="+mn-ea"/>
                  <a:cs typeface="+mn-cs"/>
                </a:rPr>
                <a:t>Profesjonalitet</a:t>
              </a:r>
            </a:p>
          </p:txBody>
        </p:sp>
      </p:grpSp>
      <p:sp>
        <p:nvSpPr>
          <p:cNvPr id="16" name="Pil høyre 7">
            <a:extLst>
              <a:ext uri="{FF2B5EF4-FFF2-40B4-BE49-F238E27FC236}">
                <a16:creationId xmlns:a16="http://schemas.microsoft.com/office/drawing/2014/main" id="{D857BFAF-B9C0-4403-9D14-5AB052C59BB9}"/>
              </a:ext>
            </a:extLst>
          </p:cNvPr>
          <p:cNvSpPr/>
          <p:nvPr/>
        </p:nvSpPr>
        <p:spPr>
          <a:xfrm>
            <a:off x="8025082" y="4045589"/>
            <a:ext cx="420842" cy="354403"/>
          </a:xfrm>
          <a:prstGeom prst="right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nb-NO" sz="32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pic>
        <p:nvPicPr>
          <p:cNvPr id="17" name="Bilde 3">
            <a:extLst>
              <a:ext uri="{FF2B5EF4-FFF2-40B4-BE49-F238E27FC236}">
                <a16:creationId xmlns:a16="http://schemas.microsoft.com/office/drawing/2014/main" id="{525A82A4-072A-41E2-9668-8F4EEEAFCB40}"/>
              </a:ext>
            </a:extLst>
          </p:cNvPr>
          <p:cNvPicPr>
            <a:picLocks noChangeAspect="1"/>
          </p:cNvPicPr>
          <p:nvPr/>
        </p:nvPicPr>
        <p:blipFill>
          <a:blip r:embed="rId4"/>
          <a:stretch>
            <a:fillRect/>
          </a:stretch>
        </p:blipFill>
        <p:spPr>
          <a:xfrm>
            <a:off x="310991" y="0"/>
            <a:ext cx="5785009" cy="2050415"/>
          </a:xfrm>
          <a:prstGeom prst="rect">
            <a:avLst/>
          </a:prstGeom>
        </p:spPr>
      </p:pic>
    </p:spTree>
    <p:extLst>
      <p:ext uri="{BB962C8B-B14F-4D97-AF65-F5344CB8AC3E}">
        <p14:creationId xmlns:p14="http://schemas.microsoft.com/office/powerpoint/2010/main" val="3878674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80CAC2-AE2D-4900-A2AC-9ADB8E1715E5}"/>
              </a:ext>
            </a:extLst>
          </p:cNvPr>
          <p:cNvSpPr>
            <a:spLocks noGrp="1"/>
          </p:cNvSpPr>
          <p:nvPr>
            <p:ph type="title"/>
          </p:nvPr>
        </p:nvSpPr>
        <p:spPr>
          <a:xfrm>
            <a:off x="1703070" y="756437"/>
            <a:ext cx="10348399" cy="1325563"/>
          </a:xfrm>
        </p:spPr>
        <p:txBody>
          <a:bodyPr/>
          <a:lstStyle/>
          <a:p>
            <a:pPr algn="ctr"/>
            <a:r>
              <a:rPr lang="nb-NO" b="1" dirty="0">
                <a:solidFill>
                  <a:srgbClr val="7030A0"/>
                </a:solidFill>
                <a:latin typeface="Poppins medium"/>
              </a:rPr>
              <a:t>Profesjonene: </a:t>
            </a:r>
            <a:r>
              <a:rPr lang="nb-NO" b="1" dirty="0" smtClean="0">
                <a:solidFill>
                  <a:srgbClr val="7030A0"/>
                </a:solidFill>
                <a:latin typeface="Poppins medium"/>
              </a:rPr>
              <a:t>Anbefalinger</a:t>
            </a:r>
            <a:endParaRPr lang="nb-NO" b="1" dirty="0"/>
          </a:p>
        </p:txBody>
      </p:sp>
      <p:sp>
        <p:nvSpPr>
          <p:cNvPr id="3" name="Plassholder for innhold 2">
            <a:extLst>
              <a:ext uri="{FF2B5EF4-FFF2-40B4-BE49-F238E27FC236}">
                <a16:creationId xmlns:a16="http://schemas.microsoft.com/office/drawing/2014/main" id="{AB76C56C-8B27-472A-B232-316AC419D4BB}"/>
              </a:ext>
            </a:extLst>
          </p:cNvPr>
          <p:cNvSpPr>
            <a:spLocks noGrp="1"/>
          </p:cNvSpPr>
          <p:nvPr>
            <p:ph idx="1"/>
          </p:nvPr>
        </p:nvSpPr>
        <p:spPr>
          <a:xfrm>
            <a:off x="2224016" y="1816100"/>
            <a:ext cx="8453509" cy="4351338"/>
          </a:xfrm>
        </p:spPr>
        <p:txBody>
          <a:bodyPr>
            <a:normAutofit/>
          </a:bodyPr>
          <a:lstStyle/>
          <a:p>
            <a:endParaRPr lang="nb-NO" sz="3600" dirty="0"/>
          </a:p>
          <a:p>
            <a:r>
              <a:rPr lang="nb-NO" sz="3600" dirty="0"/>
              <a:t>Diagnostiske tester/prosedyrer/behandling innenfor egen spesialitet</a:t>
            </a:r>
          </a:p>
          <a:p>
            <a:r>
              <a:rPr lang="nb-NO" sz="3600" dirty="0"/>
              <a:t>Ofte brukt</a:t>
            </a:r>
          </a:p>
          <a:p>
            <a:r>
              <a:rPr lang="nb-NO" sz="3600" dirty="0"/>
              <a:t>Kan utsette pasienten for uakseptabel belastning eller skade</a:t>
            </a:r>
          </a:p>
          <a:p>
            <a:r>
              <a:rPr lang="nb-NO" sz="3600" dirty="0"/>
              <a:t>Kunnskapsbasert</a:t>
            </a:r>
          </a:p>
          <a:p>
            <a:pPr marL="0" indent="0">
              <a:buNone/>
            </a:pPr>
            <a:endParaRPr lang="nb-NO" sz="3600" dirty="0"/>
          </a:p>
          <a:p>
            <a:pPr marL="0" indent="0">
              <a:buNone/>
            </a:pPr>
            <a:endParaRPr lang="nb-NO" sz="3600" dirty="0"/>
          </a:p>
          <a:p>
            <a:endParaRPr lang="nb-NO" sz="3600" dirty="0"/>
          </a:p>
          <a:p>
            <a:endParaRPr lang="nb-NO" sz="3600" dirty="0"/>
          </a:p>
          <a:p>
            <a:endParaRPr lang="nb-NO" sz="3600" dirty="0"/>
          </a:p>
        </p:txBody>
      </p:sp>
      <p:pic>
        <p:nvPicPr>
          <p:cNvPr id="4" name="Bilde 3">
            <a:extLst>
              <a:ext uri="{FF2B5EF4-FFF2-40B4-BE49-F238E27FC236}">
                <a16:creationId xmlns:a16="http://schemas.microsoft.com/office/drawing/2014/main" id="{7F3F0C96-6D63-48B0-9B78-9B5AC4C5B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15" y="897881"/>
            <a:ext cx="1344873" cy="822850"/>
          </a:xfrm>
          <a:prstGeom prst="rect">
            <a:avLst/>
          </a:prstGeom>
        </p:spPr>
      </p:pic>
      <p:pic>
        <p:nvPicPr>
          <p:cNvPr id="6" name="Bilde 5">
            <a:extLst>
              <a:ext uri="{FF2B5EF4-FFF2-40B4-BE49-F238E27FC236}">
                <a16:creationId xmlns:a16="http://schemas.microsoft.com/office/drawing/2014/main" id="{D0C1A2E1-C77D-46F9-BB28-BC6AE5DB002C}"/>
              </a:ext>
            </a:extLst>
          </p:cNvPr>
          <p:cNvPicPr>
            <a:picLocks noChangeAspect="1"/>
          </p:cNvPicPr>
          <p:nvPr/>
        </p:nvPicPr>
        <p:blipFill>
          <a:blip r:embed="rId4"/>
          <a:stretch>
            <a:fillRect/>
          </a:stretch>
        </p:blipFill>
        <p:spPr>
          <a:xfrm>
            <a:off x="10959109" y="5299353"/>
            <a:ext cx="891341" cy="1342800"/>
          </a:xfrm>
          <a:prstGeom prst="rect">
            <a:avLst/>
          </a:prstGeom>
        </p:spPr>
      </p:pic>
    </p:spTree>
    <p:extLst>
      <p:ext uri="{BB962C8B-B14F-4D97-AF65-F5344CB8AC3E}">
        <p14:creationId xmlns:p14="http://schemas.microsoft.com/office/powerpoint/2010/main" val="1482574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9CC988-F2D1-42F2-AE5D-CD5563338F6D}"/>
              </a:ext>
            </a:extLst>
          </p:cNvPr>
          <p:cNvSpPr>
            <a:spLocks noGrp="1"/>
          </p:cNvSpPr>
          <p:nvPr>
            <p:ph type="title"/>
          </p:nvPr>
        </p:nvSpPr>
        <p:spPr>
          <a:xfrm>
            <a:off x="1891664" y="109146"/>
            <a:ext cx="8970816" cy="1325563"/>
          </a:xfrm>
        </p:spPr>
        <p:txBody>
          <a:bodyPr/>
          <a:lstStyle/>
          <a:p>
            <a:r>
              <a:rPr lang="nb-NO" b="1" dirty="0" smtClean="0">
                <a:solidFill>
                  <a:srgbClr val="7030A0"/>
                </a:solidFill>
                <a:latin typeface="Poppins medium"/>
              </a:rPr>
              <a:t>Fire pasientspørsmål</a:t>
            </a:r>
            <a:endParaRPr lang="nb-NO" b="1" dirty="0"/>
          </a:p>
        </p:txBody>
      </p:sp>
      <p:pic>
        <p:nvPicPr>
          <p:cNvPr id="4" name="Bilde 3">
            <a:extLst>
              <a:ext uri="{FF2B5EF4-FFF2-40B4-BE49-F238E27FC236}">
                <a16:creationId xmlns:a16="http://schemas.microsoft.com/office/drawing/2014/main" id="{38864030-43F9-4A25-B367-54F76918304C}"/>
              </a:ext>
            </a:extLst>
          </p:cNvPr>
          <p:cNvPicPr>
            <a:picLocks noChangeAspect="1"/>
          </p:cNvPicPr>
          <p:nvPr/>
        </p:nvPicPr>
        <p:blipFill>
          <a:blip r:embed="rId3"/>
          <a:stretch>
            <a:fillRect/>
          </a:stretch>
        </p:blipFill>
        <p:spPr>
          <a:xfrm>
            <a:off x="10042445" y="4134085"/>
            <a:ext cx="1414395" cy="2127688"/>
          </a:xfrm>
          <a:prstGeom prst="rect">
            <a:avLst/>
          </a:prstGeom>
        </p:spPr>
      </p:pic>
      <p:pic>
        <p:nvPicPr>
          <p:cNvPr id="6" name="Bilde 5">
            <a:extLst>
              <a:ext uri="{FF2B5EF4-FFF2-40B4-BE49-F238E27FC236}">
                <a16:creationId xmlns:a16="http://schemas.microsoft.com/office/drawing/2014/main" id="{A963FA35-DC1F-4A7F-A1BF-B1EFED96B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23" y="771928"/>
            <a:ext cx="1271780" cy="778129"/>
          </a:xfrm>
          <a:prstGeom prst="rect">
            <a:avLst/>
          </a:prstGeom>
        </p:spPr>
      </p:pic>
      <p:pic>
        <p:nvPicPr>
          <p:cNvPr id="10" name="Plassholder for innhold 9">
            <a:extLst>
              <a:ext uri="{FF2B5EF4-FFF2-40B4-BE49-F238E27FC236}">
                <a16:creationId xmlns:a16="http://schemas.microsoft.com/office/drawing/2014/main" id="{E38606C2-9E1D-4830-8C63-C55FFAA0598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97422" y="1550057"/>
            <a:ext cx="7897918" cy="4843198"/>
          </a:xfrm>
        </p:spPr>
      </p:pic>
    </p:spTree>
    <p:extLst>
      <p:ext uri="{BB962C8B-B14F-4D97-AF65-F5344CB8AC3E}">
        <p14:creationId xmlns:p14="http://schemas.microsoft.com/office/powerpoint/2010/main" val="67917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ntBeSilen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2421" y="498762"/>
            <a:ext cx="10012219" cy="5631873"/>
          </a:xfrm>
          <a:prstGeom prst="rect">
            <a:avLst/>
          </a:prstGeom>
        </p:spPr>
      </p:pic>
    </p:spTree>
    <p:extLst>
      <p:ext uri="{BB962C8B-B14F-4D97-AF65-F5344CB8AC3E}">
        <p14:creationId xmlns:p14="http://schemas.microsoft.com/office/powerpoint/2010/main" val="172037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439">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34316E-489B-4F28-AAFE-38BAF385E99C}"/>
              </a:ext>
            </a:extLst>
          </p:cNvPr>
          <p:cNvSpPr>
            <a:spLocks noGrp="1"/>
          </p:cNvSpPr>
          <p:nvPr>
            <p:ph type="title"/>
          </p:nvPr>
        </p:nvSpPr>
        <p:spPr>
          <a:xfrm>
            <a:off x="838200" y="296709"/>
            <a:ext cx="10515600" cy="1325563"/>
          </a:xfrm>
        </p:spPr>
        <p:txBody>
          <a:bodyPr/>
          <a:lstStyle/>
          <a:p>
            <a:pPr algn="ctr"/>
            <a:r>
              <a:rPr lang="nb-NO">
                <a:solidFill>
                  <a:srgbClr val="7030A0"/>
                </a:solidFill>
                <a:latin typeface="Poppins medium"/>
              </a:rPr>
              <a:t>Gjør kloke valg – bakgrunn</a:t>
            </a:r>
            <a:endParaRPr lang="nb-NO"/>
          </a:p>
        </p:txBody>
      </p:sp>
      <p:pic>
        <p:nvPicPr>
          <p:cNvPr id="7" name="Bilde 6">
            <a:extLst>
              <a:ext uri="{FF2B5EF4-FFF2-40B4-BE49-F238E27FC236}">
                <a16:creationId xmlns:a16="http://schemas.microsoft.com/office/drawing/2014/main" id="{B0A93BC6-9A84-41DB-86B8-436224512E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0440" y="5145541"/>
            <a:ext cx="882441" cy="1325563"/>
          </a:xfrm>
          <a:prstGeom prst="rect">
            <a:avLst/>
          </a:prstGeom>
        </p:spPr>
      </p:pic>
      <p:pic>
        <p:nvPicPr>
          <p:cNvPr id="17" name="Picture 2">
            <a:extLst>
              <a:ext uri="{FF2B5EF4-FFF2-40B4-BE49-F238E27FC236}">
                <a16:creationId xmlns:a16="http://schemas.microsoft.com/office/drawing/2014/main" id="{72D92085-5448-4C2D-8B8D-898075B15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52" y="1348452"/>
            <a:ext cx="5688960" cy="4459870"/>
          </a:xfrm>
          <a:prstGeom prst="rect">
            <a:avLst/>
          </a:prstGeom>
          <a:noFill/>
          <a:ln w="12700">
            <a:noFill/>
            <a:miter lim="4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E36EBB5F-FC59-4240-AFA5-12D7AC2EFE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7268" y="2035218"/>
            <a:ext cx="3981402" cy="4224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F0DF37E7-4121-4D9F-9FE0-101FC9756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9927" y="2035218"/>
            <a:ext cx="5058553" cy="379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ilde 3">
            <a:extLst>
              <a:ext uri="{FF2B5EF4-FFF2-40B4-BE49-F238E27FC236}">
                <a16:creationId xmlns:a16="http://schemas.microsoft.com/office/drawing/2014/main" id="{3DCECEE0-F6C6-4C0F-8F9E-3CB8BDECE57B}"/>
              </a:ext>
            </a:extLst>
          </p:cNvPr>
          <p:cNvPicPr>
            <a:picLocks noChangeAspect="1"/>
          </p:cNvPicPr>
          <p:nvPr/>
        </p:nvPicPr>
        <p:blipFill>
          <a:blip r:embed="rId7"/>
          <a:stretch>
            <a:fillRect/>
          </a:stretch>
        </p:blipFill>
        <p:spPr>
          <a:xfrm>
            <a:off x="580338" y="265980"/>
            <a:ext cx="847417" cy="518205"/>
          </a:xfrm>
          <a:prstGeom prst="rect">
            <a:avLst/>
          </a:prstGeom>
        </p:spPr>
      </p:pic>
    </p:spTree>
    <p:extLst>
      <p:ext uri="{BB962C8B-B14F-4D97-AF65-F5344CB8AC3E}">
        <p14:creationId xmlns:p14="http://schemas.microsoft.com/office/powerpoint/2010/main" val="178261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0F8AE889-0CEC-415F-A9E5-A354C5159C92}"/>
              </a:ext>
            </a:extLst>
          </p:cNvPr>
          <p:cNvSpPr>
            <a:spLocks noGrp="1"/>
          </p:cNvSpPr>
          <p:nvPr>
            <p:ph type="title"/>
          </p:nvPr>
        </p:nvSpPr>
        <p:spPr>
          <a:xfrm>
            <a:off x="849630" y="220548"/>
            <a:ext cx="10515600" cy="1616191"/>
          </a:xfrm>
        </p:spPr>
        <p:txBody>
          <a:bodyPr>
            <a:normAutofit fontScale="90000"/>
          </a:bodyPr>
          <a:lstStyle/>
          <a:p>
            <a:pPr algn="ctr"/>
            <a:r>
              <a:rPr lang="nb-NO" dirty="0">
                <a:solidFill>
                  <a:srgbClr val="7030A0"/>
                </a:solidFill>
                <a:latin typeface="Poppins medium"/>
              </a:rPr>
              <a:t/>
            </a:r>
            <a:br>
              <a:rPr lang="nb-NO" dirty="0">
                <a:solidFill>
                  <a:srgbClr val="7030A0"/>
                </a:solidFill>
                <a:latin typeface="Poppins medium"/>
              </a:rPr>
            </a:br>
            <a:r>
              <a:rPr lang="nb-NO" dirty="0">
                <a:solidFill>
                  <a:srgbClr val="7030A0"/>
                </a:solidFill>
                <a:latin typeface="Poppins medium"/>
              </a:rPr>
              <a:t>Gjør kloke valg er basert på </a:t>
            </a:r>
            <a:br>
              <a:rPr lang="nb-NO" dirty="0">
                <a:solidFill>
                  <a:srgbClr val="7030A0"/>
                </a:solidFill>
                <a:latin typeface="Poppins medium"/>
              </a:rPr>
            </a:br>
            <a:r>
              <a:rPr lang="nb-NO" dirty="0">
                <a:solidFill>
                  <a:srgbClr val="7030A0"/>
                </a:solidFill>
                <a:latin typeface="Poppins medium"/>
              </a:rPr>
              <a:t> The </a:t>
            </a:r>
            <a:r>
              <a:rPr lang="nb-NO" dirty="0" err="1">
                <a:solidFill>
                  <a:srgbClr val="7030A0"/>
                </a:solidFill>
                <a:latin typeface="Poppins medium"/>
              </a:rPr>
              <a:t>Choosing</a:t>
            </a:r>
            <a:r>
              <a:rPr lang="nb-NO" dirty="0">
                <a:solidFill>
                  <a:srgbClr val="7030A0"/>
                </a:solidFill>
                <a:latin typeface="Poppins medium"/>
              </a:rPr>
              <a:t> </a:t>
            </a:r>
            <a:r>
              <a:rPr lang="nb-NO" dirty="0" err="1">
                <a:solidFill>
                  <a:srgbClr val="7030A0"/>
                </a:solidFill>
                <a:latin typeface="Poppins medium"/>
              </a:rPr>
              <a:t>Wisely</a:t>
            </a:r>
            <a:r>
              <a:rPr lang="nb-NO" dirty="0">
                <a:solidFill>
                  <a:srgbClr val="7030A0"/>
                </a:solidFill>
                <a:latin typeface="Poppins medium"/>
              </a:rPr>
              <a:t> Initiative</a:t>
            </a:r>
            <a:r>
              <a:rPr lang="nb-NO" sz="3600" dirty="0">
                <a:solidFill>
                  <a:srgbClr val="7030A0"/>
                </a:solidFill>
                <a:latin typeface="Poppins medium"/>
              </a:rPr>
              <a:t/>
            </a:r>
            <a:br>
              <a:rPr lang="nb-NO" sz="3600" dirty="0">
                <a:solidFill>
                  <a:srgbClr val="7030A0"/>
                </a:solidFill>
                <a:latin typeface="Poppins medium"/>
              </a:rPr>
            </a:br>
            <a:endParaRPr lang="nb-NO" sz="3600" dirty="0">
              <a:solidFill>
                <a:srgbClr val="7030A0"/>
              </a:solidFill>
              <a:latin typeface="Poppins medium"/>
            </a:endParaRPr>
          </a:p>
        </p:txBody>
      </p:sp>
      <p:pic>
        <p:nvPicPr>
          <p:cNvPr id="5" name="Bilde 4">
            <a:extLst>
              <a:ext uri="{FF2B5EF4-FFF2-40B4-BE49-F238E27FC236}">
                <a16:creationId xmlns:a16="http://schemas.microsoft.com/office/drawing/2014/main" id="{223D3335-F71E-41A0-AC53-CBD0CA30A373}"/>
              </a:ext>
            </a:extLst>
          </p:cNvPr>
          <p:cNvPicPr>
            <a:picLocks noChangeAspect="1"/>
          </p:cNvPicPr>
          <p:nvPr/>
        </p:nvPicPr>
        <p:blipFill>
          <a:blip r:embed="rId3"/>
          <a:stretch>
            <a:fillRect/>
          </a:stretch>
        </p:blipFill>
        <p:spPr>
          <a:xfrm>
            <a:off x="2660050" y="1836739"/>
            <a:ext cx="7521391" cy="4230782"/>
          </a:xfrm>
          <a:prstGeom prst="rect">
            <a:avLst/>
          </a:prstGeom>
        </p:spPr>
      </p:pic>
      <p:pic>
        <p:nvPicPr>
          <p:cNvPr id="6" name="Bilde 5">
            <a:extLst>
              <a:ext uri="{FF2B5EF4-FFF2-40B4-BE49-F238E27FC236}">
                <a16:creationId xmlns:a16="http://schemas.microsoft.com/office/drawing/2014/main" id="{69FF390D-F170-4199-8FAF-EAC372005532}"/>
              </a:ext>
            </a:extLst>
          </p:cNvPr>
          <p:cNvPicPr>
            <a:picLocks noChangeAspect="1"/>
          </p:cNvPicPr>
          <p:nvPr/>
        </p:nvPicPr>
        <p:blipFill>
          <a:blip r:embed="rId4"/>
          <a:stretch>
            <a:fillRect/>
          </a:stretch>
        </p:blipFill>
        <p:spPr>
          <a:xfrm>
            <a:off x="647573" y="365125"/>
            <a:ext cx="847417" cy="518205"/>
          </a:xfrm>
          <a:prstGeom prst="rect">
            <a:avLst/>
          </a:prstGeom>
        </p:spPr>
      </p:pic>
      <p:pic>
        <p:nvPicPr>
          <p:cNvPr id="7" name="Bilde 6">
            <a:extLst>
              <a:ext uri="{FF2B5EF4-FFF2-40B4-BE49-F238E27FC236}">
                <a16:creationId xmlns:a16="http://schemas.microsoft.com/office/drawing/2014/main" id="{B9885CE3-8D72-473C-A327-D15E6D4504ED}"/>
              </a:ext>
            </a:extLst>
          </p:cNvPr>
          <p:cNvPicPr>
            <a:picLocks noChangeAspect="1"/>
          </p:cNvPicPr>
          <p:nvPr/>
        </p:nvPicPr>
        <p:blipFill>
          <a:blip r:embed="rId5"/>
          <a:stretch>
            <a:fillRect/>
          </a:stretch>
        </p:blipFill>
        <p:spPr>
          <a:xfrm>
            <a:off x="10787381" y="5495365"/>
            <a:ext cx="755971" cy="1144312"/>
          </a:xfrm>
          <a:prstGeom prst="rect">
            <a:avLst/>
          </a:prstGeom>
        </p:spPr>
      </p:pic>
    </p:spTree>
    <p:extLst>
      <p:ext uri="{BB962C8B-B14F-4D97-AF65-F5344CB8AC3E}">
        <p14:creationId xmlns:p14="http://schemas.microsoft.com/office/powerpoint/2010/main" val="956154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D97591-428F-4A4B-ABAB-594A292CBE3A}"/>
              </a:ext>
            </a:extLst>
          </p:cNvPr>
          <p:cNvPicPr>
            <a:picLocks noChangeAspect="1"/>
          </p:cNvPicPr>
          <p:nvPr/>
        </p:nvPicPr>
        <p:blipFill rotWithShape="1">
          <a:blip r:embed="rId3"/>
          <a:srcRect l="27377" t="75566" r="33792" b="-1"/>
          <a:stretch/>
        </p:blipFill>
        <p:spPr>
          <a:xfrm>
            <a:off x="4885480" y="5228301"/>
            <a:ext cx="3461372" cy="1629703"/>
          </a:xfrm>
          <a:prstGeom prst="rect">
            <a:avLst/>
          </a:prstGeom>
        </p:spPr>
      </p:pic>
      <p:pic>
        <p:nvPicPr>
          <p:cNvPr id="21" name="Picture 20">
            <a:extLst>
              <a:ext uri="{FF2B5EF4-FFF2-40B4-BE49-F238E27FC236}">
                <a16:creationId xmlns:a16="http://schemas.microsoft.com/office/drawing/2014/main" id="{6DD3BCE1-664E-4404-9757-8639D9B715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5595" y="5104738"/>
            <a:ext cx="1582528" cy="1599106"/>
          </a:xfrm>
          <a:prstGeom prst="rect">
            <a:avLst/>
          </a:prstGeom>
        </p:spPr>
      </p:pic>
      <p:pic>
        <p:nvPicPr>
          <p:cNvPr id="2" name="Picture 1"/>
          <p:cNvPicPr>
            <a:picLocks noChangeAspect="1"/>
          </p:cNvPicPr>
          <p:nvPr/>
        </p:nvPicPr>
        <p:blipFill rotWithShape="1">
          <a:blip r:embed="rId3"/>
          <a:srcRect b="25001"/>
          <a:stretch/>
        </p:blipFill>
        <p:spPr>
          <a:xfrm>
            <a:off x="2441117" y="205740"/>
            <a:ext cx="8914010" cy="5001880"/>
          </a:xfrm>
          <a:prstGeom prst="rect">
            <a:avLst/>
          </a:prstGeom>
        </p:spPr>
      </p:pic>
      <p:pic>
        <p:nvPicPr>
          <p:cNvPr id="15" name="Picture 14">
            <a:extLst>
              <a:ext uri="{FF2B5EF4-FFF2-40B4-BE49-F238E27FC236}">
                <a16:creationId xmlns:a16="http://schemas.microsoft.com/office/drawing/2014/main" id="{3A53BD85-9CC0-4061-AB20-5E0AE1EAF4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9703" y="241812"/>
            <a:ext cx="1585873" cy="1602487"/>
          </a:xfrm>
          <a:prstGeom prst="rect">
            <a:avLst/>
          </a:prstGeom>
        </p:spPr>
      </p:pic>
      <p:pic>
        <p:nvPicPr>
          <p:cNvPr id="17" name="Picture 16">
            <a:extLst>
              <a:ext uri="{FF2B5EF4-FFF2-40B4-BE49-F238E27FC236}">
                <a16:creationId xmlns:a16="http://schemas.microsoft.com/office/drawing/2014/main" id="{C266F4BE-ABEE-42A3-B04B-F2251DBB2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103" y="1975104"/>
            <a:ext cx="1570832" cy="1587288"/>
          </a:xfrm>
          <a:prstGeom prst="rect">
            <a:avLst/>
          </a:prstGeom>
        </p:spPr>
      </p:pic>
      <p:pic>
        <p:nvPicPr>
          <p:cNvPr id="19" name="Picture 18">
            <a:extLst>
              <a:ext uri="{FF2B5EF4-FFF2-40B4-BE49-F238E27FC236}">
                <a16:creationId xmlns:a16="http://schemas.microsoft.com/office/drawing/2014/main" id="{424DC5AA-473B-4616-8F82-ECFB5CC18A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2715" y="3675605"/>
            <a:ext cx="1534221" cy="1550295"/>
          </a:xfrm>
          <a:prstGeom prst="rect">
            <a:avLst/>
          </a:prstGeom>
        </p:spPr>
      </p:pic>
    </p:spTree>
    <p:extLst>
      <p:ext uri="{BB962C8B-B14F-4D97-AF65-F5344CB8AC3E}">
        <p14:creationId xmlns:p14="http://schemas.microsoft.com/office/powerpoint/2010/main" val="363511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55888"/>
            <a:ext cx="10515600" cy="1325563"/>
          </a:xfrm>
        </p:spPr>
        <p:txBody>
          <a:bodyPr>
            <a:normAutofit/>
          </a:bodyPr>
          <a:lstStyle/>
          <a:p>
            <a:pPr algn="ctr"/>
            <a:r>
              <a:rPr lang="nb-NO" sz="3600" dirty="0">
                <a:solidFill>
                  <a:srgbClr val="7030A0"/>
                </a:solidFill>
                <a:latin typeface="Poppins medium"/>
              </a:rPr>
              <a:t>Tre nivå av helsetjenester (Wennberg)</a:t>
            </a:r>
          </a:p>
        </p:txBody>
      </p:sp>
      <p:sp>
        <p:nvSpPr>
          <p:cNvPr id="3" name="Plassholder for innhold 2"/>
          <p:cNvSpPr>
            <a:spLocks noGrp="1"/>
          </p:cNvSpPr>
          <p:nvPr>
            <p:ph idx="1"/>
          </p:nvPr>
        </p:nvSpPr>
        <p:spPr/>
        <p:txBody>
          <a:bodyPr/>
          <a:lstStyle/>
          <a:p>
            <a:pPr marL="457200" indent="-457200" algn="ctr">
              <a:buFont typeface="+mj-lt"/>
              <a:buAutoNum type="arabicPeriod"/>
            </a:pPr>
            <a:r>
              <a:rPr lang="nb-NO"/>
              <a:t>Nødvendige</a:t>
            </a:r>
          </a:p>
          <a:p>
            <a:pPr marL="457200" indent="-457200">
              <a:buFont typeface="+mj-lt"/>
              <a:buAutoNum type="arabicPeriod"/>
            </a:pPr>
            <a:endParaRPr lang="nb-NO"/>
          </a:p>
          <a:p>
            <a:pPr marL="457200" indent="-457200">
              <a:buFont typeface="+mj-lt"/>
              <a:buAutoNum type="arabicPeriod"/>
            </a:pPr>
            <a:endParaRPr lang="nb-NO"/>
          </a:p>
          <a:p>
            <a:pPr marL="457200" indent="-457200" algn="ctr">
              <a:buFont typeface="+mj-lt"/>
              <a:buAutoNum type="arabicPeriod"/>
            </a:pPr>
            <a:r>
              <a:rPr lang="nb-NO"/>
              <a:t>Tilbudssensitive </a:t>
            </a:r>
          </a:p>
          <a:p>
            <a:pPr marL="457200" indent="-457200" algn="ctr">
              <a:buFont typeface="+mj-lt"/>
              <a:buAutoNum type="arabicPeriod"/>
            </a:pPr>
            <a:endParaRPr lang="nb-NO"/>
          </a:p>
          <a:p>
            <a:pPr marL="457200" indent="-457200">
              <a:buFont typeface="+mj-lt"/>
              <a:buAutoNum type="arabicPeriod"/>
            </a:pPr>
            <a:endParaRPr lang="nb-NO"/>
          </a:p>
          <a:p>
            <a:pPr marL="457200" indent="-457200" algn="ctr">
              <a:buFont typeface="+mj-lt"/>
              <a:buAutoNum type="arabicPeriod"/>
            </a:pPr>
            <a:r>
              <a:rPr lang="nb-NO"/>
              <a:t>Preferansesensitive</a:t>
            </a:r>
          </a:p>
        </p:txBody>
      </p:sp>
      <p:pic>
        <p:nvPicPr>
          <p:cNvPr id="4" name="Bilde 3">
            <a:extLst>
              <a:ext uri="{FF2B5EF4-FFF2-40B4-BE49-F238E27FC236}">
                <a16:creationId xmlns:a16="http://schemas.microsoft.com/office/drawing/2014/main" id="{AB6ABA50-F6EF-4DDD-AF44-58BAEDEEF187}"/>
              </a:ext>
            </a:extLst>
          </p:cNvPr>
          <p:cNvPicPr>
            <a:picLocks noChangeAspect="1"/>
          </p:cNvPicPr>
          <p:nvPr/>
        </p:nvPicPr>
        <p:blipFill>
          <a:blip r:embed="rId3"/>
          <a:stretch>
            <a:fillRect/>
          </a:stretch>
        </p:blipFill>
        <p:spPr>
          <a:xfrm>
            <a:off x="281124" y="211714"/>
            <a:ext cx="841321" cy="518205"/>
          </a:xfrm>
          <a:prstGeom prst="rect">
            <a:avLst/>
          </a:prstGeom>
        </p:spPr>
      </p:pic>
      <p:pic>
        <p:nvPicPr>
          <p:cNvPr id="5" name="Bilde 4">
            <a:extLst>
              <a:ext uri="{FF2B5EF4-FFF2-40B4-BE49-F238E27FC236}">
                <a16:creationId xmlns:a16="http://schemas.microsoft.com/office/drawing/2014/main" id="{87C169A5-4C7B-47BD-8CCA-BA70C2E15750}"/>
              </a:ext>
            </a:extLst>
          </p:cNvPr>
          <p:cNvPicPr>
            <a:picLocks noChangeAspect="1"/>
          </p:cNvPicPr>
          <p:nvPr/>
        </p:nvPicPr>
        <p:blipFill>
          <a:blip r:embed="rId4"/>
          <a:stretch>
            <a:fillRect/>
          </a:stretch>
        </p:blipFill>
        <p:spPr>
          <a:xfrm>
            <a:off x="11166395" y="5560291"/>
            <a:ext cx="721001" cy="1086184"/>
          </a:xfrm>
          <a:prstGeom prst="rect">
            <a:avLst/>
          </a:prstGeom>
        </p:spPr>
      </p:pic>
    </p:spTree>
    <p:extLst>
      <p:ext uri="{BB962C8B-B14F-4D97-AF65-F5344CB8AC3E}">
        <p14:creationId xmlns:p14="http://schemas.microsoft.com/office/powerpoint/2010/main" val="1541887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F1B67BF-81EF-43CC-82EC-5422DF13EC07}"/>
              </a:ext>
            </a:extLst>
          </p:cNvPr>
          <p:cNvPicPr>
            <a:picLocks noGrp="1" noChangeAspect="1"/>
          </p:cNvPicPr>
          <p:nvPr>
            <p:ph idx="1"/>
          </p:nvPr>
        </p:nvPicPr>
        <p:blipFill>
          <a:blip r:embed="rId3"/>
          <a:stretch>
            <a:fillRect/>
          </a:stretch>
        </p:blipFill>
        <p:spPr>
          <a:xfrm>
            <a:off x="6091237" y="3996531"/>
            <a:ext cx="9526" cy="9526"/>
          </a:xfrm>
        </p:spPr>
      </p:pic>
      <p:pic>
        <p:nvPicPr>
          <p:cNvPr id="13" name="Bilde 12">
            <a:extLst>
              <a:ext uri="{FF2B5EF4-FFF2-40B4-BE49-F238E27FC236}">
                <a16:creationId xmlns:a16="http://schemas.microsoft.com/office/drawing/2014/main" id="{197716DE-5B65-45E4-9759-0B72EDD369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33423" y="4914630"/>
            <a:ext cx="925137" cy="1389700"/>
          </a:xfrm>
          <a:prstGeom prst="rect">
            <a:avLst/>
          </a:prstGeom>
        </p:spPr>
      </p:pic>
      <p:sp>
        <p:nvSpPr>
          <p:cNvPr id="6" name="Tittel 1">
            <a:extLst>
              <a:ext uri="{FF2B5EF4-FFF2-40B4-BE49-F238E27FC236}">
                <a16:creationId xmlns:a16="http://schemas.microsoft.com/office/drawing/2014/main" id="{9080CAC2-AE2D-4900-A2AC-9ADB8E1715E5}"/>
              </a:ext>
            </a:extLst>
          </p:cNvPr>
          <p:cNvSpPr>
            <a:spLocks noGrp="1"/>
          </p:cNvSpPr>
          <p:nvPr>
            <p:ph type="title"/>
          </p:nvPr>
        </p:nvSpPr>
        <p:spPr>
          <a:xfrm>
            <a:off x="1036320" y="651510"/>
            <a:ext cx="9707880" cy="6206490"/>
          </a:xfrm>
        </p:spPr>
        <p:txBody>
          <a:bodyPr>
            <a:noAutofit/>
          </a:bodyPr>
          <a:lstStyle/>
          <a:p>
            <a:pPr indent="-457200"/>
            <a:r>
              <a:rPr lang="nb-NO" b="1" dirty="0">
                <a:solidFill>
                  <a:srgbClr val="7030A0"/>
                </a:solidFill>
                <a:latin typeface="Poppins medium"/>
              </a:rPr>
              <a:t>Undervisningsmateriale om </a:t>
            </a:r>
            <a:br>
              <a:rPr lang="nb-NO" b="1" dirty="0">
                <a:solidFill>
                  <a:srgbClr val="7030A0"/>
                </a:solidFill>
                <a:latin typeface="Poppins medium"/>
              </a:rPr>
            </a:br>
            <a:r>
              <a:rPr lang="nb-NO" b="1" dirty="0">
                <a:solidFill>
                  <a:srgbClr val="7030A0"/>
                </a:solidFill>
                <a:latin typeface="Poppins medium"/>
              </a:rPr>
              <a:t>Gjør kloke valg</a:t>
            </a:r>
            <a:br>
              <a:rPr lang="nb-NO" b="1" dirty="0">
                <a:solidFill>
                  <a:srgbClr val="7030A0"/>
                </a:solidFill>
                <a:latin typeface="Poppins medium"/>
              </a:rPr>
            </a:br>
            <a:r>
              <a:rPr lang="nb-NO" b="1" dirty="0">
                <a:solidFill>
                  <a:srgbClr val="7030A0"/>
                </a:solidFill>
                <a:latin typeface="Poppins medium"/>
              </a:rPr>
              <a:t>for veiledningsgrupper</a:t>
            </a:r>
            <a:br>
              <a:rPr lang="nb-NO" b="1" dirty="0">
                <a:solidFill>
                  <a:srgbClr val="7030A0"/>
                </a:solidFill>
                <a:latin typeface="Poppins medium"/>
              </a:rPr>
            </a:br>
            <a:r>
              <a:rPr lang="nb-NO" sz="3200" b="1" dirty="0">
                <a:solidFill>
                  <a:srgbClr val="7030A0"/>
                </a:solidFill>
                <a:latin typeface="Poppins medium"/>
              </a:rPr>
              <a:t/>
            </a:r>
            <a:br>
              <a:rPr lang="nb-NO" sz="3200" b="1" dirty="0">
                <a:solidFill>
                  <a:srgbClr val="7030A0"/>
                </a:solidFill>
                <a:latin typeface="Poppins medium"/>
              </a:rPr>
            </a:br>
            <a:r>
              <a:rPr lang="nb-NO" sz="3200" b="1" dirty="0">
                <a:solidFill>
                  <a:srgbClr val="7030A0"/>
                </a:solidFill>
                <a:latin typeface="Poppins medium"/>
              </a:rPr>
              <a:t/>
            </a:r>
            <a:br>
              <a:rPr lang="nb-NO" sz="3200" b="1" dirty="0">
                <a:solidFill>
                  <a:srgbClr val="7030A0"/>
                </a:solidFill>
                <a:latin typeface="Poppins medium"/>
              </a:rPr>
            </a:br>
            <a:r>
              <a:rPr lang="nb-NO" sz="3200" b="1" dirty="0">
                <a:solidFill>
                  <a:srgbClr val="7030A0"/>
                </a:solidFill>
                <a:latin typeface="Poppins medium"/>
              </a:rPr>
              <a:t>A. Medisinsk overaktivitet (lysbilde 3-7)</a:t>
            </a:r>
            <a:br>
              <a:rPr lang="nb-NO" sz="3200" b="1" dirty="0">
                <a:solidFill>
                  <a:srgbClr val="7030A0"/>
                </a:solidFill>
                <a:latin typeface="Poppins medium"/>
              </a:rPr>
            </a:br>
            <a:r>
              <a:rPr lang="nb-NO" sz="3200" b="1" dirty="0">
                <a:solidFill>
                  <a:srgbClr val="7030A0"/>
                </a:solidFill>
                <a:latin typeface="Poppins medium"/>
              </a:rPr>
              <a:t>B. Kampanjen Gjør kloke valg (lysbilde 8-30) </a:t>
            </a:r>
            <a:br>
              <a:rPr lang="nb-NO" sz="3200" b="1" dirty="0">
                <a:solidFill>
                  <a:srgbClr val="7030A0"/>
                </a:solidFill>
                <a:latin typeface="Poppins medium"/>
              </a:rPr>
            </a:br>
            <a:r>
              <a:rPr lang="nb-NO" sz="3200" b="1" dirty="0">
                <a:solidFill>
                  <a:srgbClr val="7030A0"/>
                </a:solidFill>
                <a:latin typeface="Poppins medium"/>
              </a:rPr>
              <a:t>C. Kasuistikker (lysbilde 31-32)</a:t>
            </a:r>
            <a:br>
              <a:rPr lang="nb-NO" sz="3200" b="1" dirty="0">
                <a:solidFill>
                  <a:srgbClr val="7030A0"/>
                </a:solidFill>
                <a:latin typeface="Poppins medium"/>
              </a:rPr>
            </a:br>
            <a:r>
              <a:rPr lang="nb-NO" sz="3200" b="1" dirty="0">
                <a:solidFill>
                  <a:srgbClr val="7030A0"/>
                </a:solidFill>
                <a:latin typeface="Poppins medium"/>
              </a:rPr>
              <a:t/>
            </a:r>
            <a:br>
              <a:rPr lang="nb-NO" sz="3200" b="1" dirty="0">
                <a:solidFill>
                  <a:srgbClr val="7030A0"/>
                </a:solidFill>
                <a:latin typeface="Poppins medium"/>
              </a:rPr>
            </a:br>
            <a:r>
              <a:rPr lang="nb-NO" sz="2400" dirty="0" smtClean="0">
                <a:solidFill>
                  <a:srgbClr val="7030A0"/>
                </a:solidFill>
                <a:latin typeface="Poppins medium"/>
              </a:rPr>
              <a:t>Se </a:t>
            </a:r>
            <a:r>
              <a:rPr lang="nb-NO" sz="2400" dirty="0">
                <a:solidFill>
                  <a:srgbClr val="7030A0"/>
                </a:solidFill>
                <a:latin typeface="Poppins medium"/>
              </a:rPr>
              <a:t>gjerne på ett (eller to-tre) lysbilde(r) </a:t>
            </a:r>
            <a:br>
              <a:rPr lang="nb-NO" sz="2400" dirty="0">
                <a:solidFill>
                  <a:srgbClr val="7030A0"/>
                </a:solidFill>
                <a:latin typeface="Poppins medium"/>
              </a:rPr>
            </a:br>
            <a:r>
              <a:rPr lang="nb-NO" sz="2400" dirty="0">
                <a:solidFill>
                  <a:srgbClr val="7030A0"/>
                </a:solidFill>
                <a:latin typeface="Poppins medium"/>
              </a:rPr>
              <a:t>og diskuter deretter før dere går videre. </a:t>
            </a:r>
            <a:br>
              <a:rPr lang="nb-NO" sz="2400" dirty="0">
                <a:solidFill>
                  <a:srgbClr val="7030A0"/>
                </a:solidFill>
                <a:latin typeface="Poppins medium"/>
              </a:rPr>
            </a:br>
            <a:endParaRPr lang="nb-NO" sz="3200" b="1" dirty="0"/>
          </a:p>
        </p:txBody>
      </p:sp>
    </p:spTree>
    <p:extLst>
      <p:ext uri="{BB962C8B-B14F-4D97-AF65-F5344CB8AC3E}">
        <p14:creationId xmlns:p14="http://schemas.microsoft.com/office/powerpoint/2010/main" val="3738251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pPr marL="457200" indent="-457200">
              <a:buFont typeface="+mj-lt"/>
              <a:buAutoNum type="arabicPeriod"/>
            </a:pPr>
            <a:r>
              <a:rPr lang="nb-NO">
                <a:solidFill>
                  <a:srgbClr val="7030A0"/>
                </a:solidFill>
              </a:rPr>
              <a:t>Nødvendige</a:t>
            </a:r>
          </a:p>
          <a:p>
            <a:pPr marL="292608" lvl="1" indent="0">
              <a:buNone/>
            </a:pPr>
            <a:r>
              <a:rPr lang="nb-NO"/>
              <a:t>- uavhengig av definisjoner og etterspørsel</a:t>
            </a:r>
          </a:p>
          <a:p>
            <a:pPr marL="292608" lvl="1" indent="0">
              <a:buNone/>
            </a:pPr>
            <a:r>
              <a:rPr lang="nb-NO"/>
              <a:t>- liten variasjon</a:t>
            </a:r>
          </a:p>
          <a:p>
            <a:pPr marL="292608" lvl="1" indent="0">
              <a:buNone/>
            </a:pPr>
            <a:r>
              <a:rPr lang="nb-NO"/>
              <a:t>- eksempel: Innleggelse premature &lt;34u</a:t>
            </a:r>
          </a:p>
          <a:p>
            <a:pPr marL="292608" lvl="1" indent="0">
              <a:buNone/>
            </a:pPr>
            <a:endParaRPr lang="nb-NO"/>
          </a:p>
          <a:p>
            <a:pPr marL="457200" indent="-457200">
              <a:buFont typeface="+mj-lt"/>
              <a:buAutoNum type="arabicPeriod"/>
            </a:pPr>
            <a:r>
              <a:rPr lang="nb-NO"/>
              <a:t>Tilbudssensitive </a:t>
            </a:r>
          </a:p>
          <a:p>
            <a:pPr marL="457200" indent="-457200">
              <a:buFont typeface="+mj-lt"/>
              <a:buAutoNum type="arabicPeriod"/>
            </a:pPr>
            <a:endParaRPr lang="nb-NO"/>
          </a:p>
          <a:p>
            <a:pPr marL="457200" indent="-457200">
              <a:buFont typeface="+mj-lt"/>
              <a:buAutoNum type="arabicPeriod"/>
            </a:pPr>
            <a:r>
              <a:rPr lang="nb-NO"/>
              <a:t>Preferansesensitive</a:t>
            </a:r>
          </a:p>
        </p:txBody>
      </p:sp>
      <p:pic>
        <p:nvPicPr>
          <p:cNvPr id="4" name="Bilde 3"/>
          <p:cNvPicPr>
            <a:picLocks noChangeAspect="1"/>
          </p:cNvPicPr>
          <p:nvPr/>
        </p:nvPicPr>
        <p:blipFill>
          <a:blip r:embed="rId3"/>
          <a:stretch>
            <a:fillRect/>
          </a:stretch>
        </p:blipFill>
        <p:spPr>
          <a:xfrm>
            <a:off x="6780194" y="1889532"/>
            <a:ext cx="5411806" cy="4048368"/>
          </a:xfrm>
          <a:prstGeom prst="rect">
            <a:avLst/>
          </a:prstGeom>
        </p:spPr>
      </p:pic>
      <p:sp>
        <p:nvSpPr>
          <p:cNvPr id="5" name="Tittel 1">
            <a:extLst>
              <a:ext uri="{FF2B5EF4-FFF2-40B4-BE49-F238E27FC236}">
                <a16:creationId xmlns:a16="http://schemas.microsoft.com/office/drawing/2014/main" id="{F7FB0F3D-1280-4E11-AFBB-9444D8A85EF3}"/>
              </a:ext>
            </a:extLst>
          </p:cNvPr>
          <p:cNvSpPr txBox="1">
            <a:spLocks/>
          </p:cNvSpPr>
          <p:nvPr/>
        </p:nvSpPr>
        <p:spPr>
          <a:xfrm>
            <a:off x="838200" y="324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600">
                <a:solidFill>
                  <a:srgbClr val="7030A0"/>
                </a:solidFill>
                <a:latin typeface="Poppins medium"/>
              </a:rPr>
              <a:t>Tre nivå av helsetjenester (Wennberg)</a:t>
            </a:r>
          </a:p>
        </p:txBody>
      </p:sp>
      <p:pic>
        <p:nvPicPr>
          <p:cNvPr id="6" name="Bilde 5">
            <a:extLst>
              <a:ext uri="{FF2B5EF4-FFF2-40B4-BE49-F238E27FC236}">
                <a16:creationId xmlns:a16="http://schemas.microsoft.com/office/drawing/2014/main" id="{95CD0CBC-3F7C-496B-B82F-CB4D1A395F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6976" y="346903"/>
            <a:ext cx="845908" cy="517562"/>
          </a:xfrm>
          <a:prstGeom prst="rect">
            <a:avLst/>
          </a:prstGeom>
        </p:spPr>
      </p:pic>
      <p:pic>
        <p:nvPicPr>
          <p:cNvPr id="7" name="Bilde 6">
            <a:extLst>
              <a:ext uri="{FF2B5EF4-FFF2-40B4-BE49-F238E27FC236}">
                <a16:creationId xmlns:a16="http://schemas.microsoft.com/office/drawing/2014/main" id="{32106FA6-8856-47F5-8395-9CDEE0ABDD65}"/>
              </a:ext>
            </a:extLst>
          </p:cNvPr>
          <p:cNvPicPr>
            <a:picLocks noChangeAspect="1"/>
          </p:cNvPicPr>
          <p:nvPr/>
        </p:nvPicPr>
        <p:blipFill>
          <a:blip r:embed="rId5"/>
          <a:stretch>
            <a:fillRect/>
          </a:stretch>
        </p:blipFill>
        <p:spPr>
          <a:xfrm>
            <a:off x="11348595" y="6176963"/>
            <a:ext cx="400492" cy="603338"/>
          </a:xfrm>
          <a:prstGeom prst="rect">
            <a:avLst/>
          </a:prstGeom>
        </p:spPr>
      </p:pic>
    </p:spTree>
    <p:extLst>
      <p:ext uri="{BB962C8B-B14F-4D97-AF65-F5344CB8AC3E}">
        <p14:creationId xmlns:p14="http://schemas.microsoft.com/office/powerpoint/2010/main" val="349085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pPr marL="0" indent="0">
              <a:buNone/>
            </a:pPr>
            <a:r>
              <a:rPr lang="nb-NO"/>
              <a:t>1. Nødvendige</a:t>
            </a:r>
          </a:p>
          <a:p>
            <a:pPr marL="0" indent="0">
              <a:buNone/>
            </a:pPr>
            <a:endParaRPr lang="nb-NO"/>
          </a:p>
          <a:p>
            <a:pPr marL="0" indent="0">
              <a:buNone/>
            </a:pPr>
            <a:r>
              <a:rPr lang="nb-NO">
                <a:solidFill>
                  <a:srgbClr val="7030A0"/>
                </a:solidFill>
              </a:rPr>
              <a:t>2. Tilbudssensitive </a:t>
            </a:r>
          </a:p>
          <a:p>
            <a:pPr marL="578358" lvl="1" indent="-285750"/>
            <a:r>
              <a:rPr lang="nb-NO"/>
              <a:t>fyller opp tilbud som finnes</a:t>
            </a:r>
          </a:p>
          <a:p>
            <a:pPr marL="578358" lvl="1" indent="-285750"/>
            <a:r>
              <a:rPr lang="nb-NO"/>
              <a:t>stor variasjon etter tilgang</a:t>
            </a:r>
          </a:p>
          <a:p>
            <a:pPr marL="578358" lvl="1" indent="-285750"/>
            <a:r>
              <a:rPr lang="nb-NO"/>
              <a:t>eksempel: </a:t>
            </a:r>
            <a:r>
              <a:rPr lang="nb-NO" err="1"/>
              <a:t>acromionreseksjon</a:t>
            </a:r>
            <a:endParaRPr lang="nb-NO"/>
          </a:p>
          <a:p>
            <a:pPr marL="292608" lvl="1" indent="0">
              <a:buNone/>
            </a:pPr>
            <a:endParaRPr lang="nb-NO"/>
          </a:p>
          <a:p>
            <a:pPr marL="0" indent="0">
              <a:buNone/>
            </a:pPr>
            <a:r>
              <a:rPr lang="nb-NO"/>
              <a:t>3. Preferansesensitive</a:t>
            </a:r>
          </a:p>
        </p:txBody>
      </p:sp>
      <p:pic>
        <p:nvPicPr>
          <p:cNvPr id="4" name="Bilde 3"/>
          <p:cNvPicPr>
            <a:picLocks noChangeAspect="1"/>
          </p:cNvPicPr>
          <p:nvPr/>
        </p:nvPicPr>
        <p:blipFill>
          <a:blip r:embed="rId3"/>
          <a:stretch>
            <a:fillRect/>
          </a:stretch>
        </p:blipFill>
        <p:spPr>
          <a:xfrm>
            <a:off x="5252116" y="2028825"/>
            <a:ext cx="6520334" cy="4057650"/>
          </a:xfrm>
          <a:prstGeom prst="rect">
            <a:avLst/>
          </a:prstGeom>
        </p:spPr>
      </p:pic>
      <p:sp>
        <p:nvSpPr>
          <p:cNvPr id="5" name="Tittel 1">
            <a:extLst>
              <a:ext uri="{FF2B5EF4-FFF2-40B4-BE49-F238E27FC236}">
                <a16:creationId xmlns:a16="http://schemas.microsoft.com/office/drawing/2014/main" id="{2032DD31-CC8A-4DA1-82B9-A4A326D9DD86}"/>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600">
                <a:solidFill>
                  <a:srgbClr val="7030A0"/>
                </a:solidFill>
                <a:latin typeface="Poppins medium"/>
              </a:rPr>
              <a:t>Tre nivå av helsetjenester (Wennberg)</a:t>
            </a:r>
          </a:p>
        </p:txBody>
      </p:sp>
      <p:pic>
        <p:nvPicPr>
          <p:cNvPr id="6" name="Bilde 5">
            <a:extLst>
              <a:ext uri="{FF2B5EF4-FFF2-40B4-BE49-F238E27FC236}">
                <a16:creationId xmlns:a16="http://schemas.microsoft.com/office/drawing/2014/main" id="{22A50542-3737-4936-8375-4856A082AB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6976" y="346903"/>
            <a:ext cx="845908" cy="517562"/>
          </a:xfrm>
          <a:prstGeom prst="rect">
            <a:avLst/>
          </a:prstGeom>
        </p:spPr>
      </p:pic>
      <p:pic>
        <p:nvPicPr>
          <p:cNvPr id="7" name="Bilde 6">
            <a:extLst>
              <a:ext uri="{FF2B5EF4-FFF2-40B4-BE49-F238E27FC236}">
                <a16:creationId xmlns:a16="http://schemas.microsoft.com/office/drawing/2014/main" id="{2F07F20E-CD94-4034-B8A7-2B234D1EDE98}"/>
              </a:ext>
            </a:extLst>
          </p:cNvPr>
          <p:cNvPicPr>
            <a:picLocks noChangeAspect="1"/>
          </p:cNvPicPr>
          <p:nvPr/>
        </p:nvPicPr>
        <p:blipFill>
          <a:blip r:embed="rId5"/>
          <a:stretch>
            <a:fillRect/>
          </a:stretch>
        </p:blipFill>
        <p:spPr>
          <a:xfrm>
            <a:off x="11424217" y="5885128"/>
            <a:ext cx="537070" cy="809093"/>
          </a:xfrm>
          <a:prstGeom prst="rect">
            <a:avLst/>
          </a:prstGeom>
        </p:spPr>
      </p:pic>
    </p:spTree>
    <p:extLst>
      <p:ext uri="{BB962C8B-B14F-4D97-AF65-F5344CB8AC3E}">
        <p14:creationId xmlns:p14="http://schemas.microsoft.com/office/powerpoint/2010/main" val="232962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normAutofit/>
          </a:bodyPr>
          <a:lstStyle/>
          <a:p>
            <a:pPr marL="457200" indent="-457200">
              <a:buFont typeface="+mj-lt"/>
              <a:buAutoNum type="arabicPeriod"/>
            </a:pPr>
            <a:r>
              <a:rPr lang="nb-NO"/>
              <a:t>Nødvendige</a:t>
            </a:r>
          </a:p>
          <a:p>
            <a:pPr marL="457200" indent="-457200">
              <a:buFont typeface="+mj-lt"/>
              <a:buAutoNum type="arabicPeriod"/>
            </a:pPr>
            <a:endParaRPr lang="nb-NO"/>
          </a:p>
          <a:p>
            <a:pPr marL="457200" indent="-457200">
              <a:buFont typeface="+mj-lt"/>
              <a:buAutoNum type="arabicPeriod"/>
            </a:pPr>
            <a:r>
              <a:rPr lang="nb-NO"/>
              <a:t>Tilbudssensitive </a:t>
            </a:r>
          </a:p>
          <a:p>
            <a:pPr marL="457200" indent="-457200">
              <a:buFont typeface="+mj-lt"/>
              <a:buAutoNum type="arabicPeriod"/>
            </a:pPr>
            <a:endParaRPr lang="nb-NO"/>
          </a:p>
          <a:p>
            <a:pPr marL="457200" indent="-457200">
              <a:buFont typeface="+mj-lt"/>
              <a:buAutoNum type="arabicPeriod"/>
            </a:pPr>
            <a:r>
              <a:rPr lang="nb-NO">
                <a:solidFill>
                  <a:srgbClr val="7030A0"/>
                </a:solidFill>
              </a:rPr>
              <a:t>Preferansesensitive</a:t>
            </a:r>
          </a:p>
          <a:p>
            <a:pPr marL="749808" lvl="1" indent="-457200"/>
            <a:r>
              <a:rPr lang="nb-NO"/>
              <a:t>behandlere tar ulike valg / tolker evidens forskjellig</a:t>
            </a:r>
          </a:p>
          <a:p>
            <a:pPr marL="749808" lvl="1" indent="-457200"/>
            <a:r>
              <a:rPr lang="nb-NO"/>
              <a:t>stor variasjon</a:t>
            </a:r>
          </a:p>
          <a:p>
            <a:pPr marL="749808" lvl="1" indent="-457200"/>
            <a:r>
              <a:rPr lang="nb-NO"/>
              <a:t>eksempel: forskriving av antibiotika og astmamedisiner</a:t>
            </a:r>
          </a:p>
        </p:txBody>
      </p:sp>
      <p:sp>
        <p:nvSpPr>
          <p:cNvPr id="5" name="Tittel 1">
            <a:extLst>
              <a:ext uri="{FF2B5EF4-FFF2-40B4-BE49-F238E27FC236}">
                <a16:creationId xmlns:a16="http://schemas.microsoft.com/office/drawing/2014/main" id="{E66EEDDF-D869-469A-A6A1-7A1EFD8BE56F}"/>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600">
                <a:solidFill>
                  <a:srgbClr val="7030A0"/>
                </a:solidFill>
                <a:latin typeface="Poppins medium"/>
              </a:rPr>
              <a:t>Tre nivå av helsetjenester (Wennberg)</a:t>
            </a:r>
          </a:p>
        </p:txBody>
      </p:sp>
      <p:pic>
        <p:nvPicPr>
          <p:cNvPr id="6" name="Bilde 5">
            <a:extLst>
              <a:ext uri="{FF2B5EF4-FFF2-40B4-BE49-F238E27FC236}">
                <a16:creationId xmlns:a16="http://schemas.microsoft.com/office/drawing/2014/main" id="{9630FD79-3D83-4004-9194-89802F4F1D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6976" y="346903"/>
            <a:ext cx="845908" cy="517562"/>
          </a:xfrm>
          <a:prstGeom prst="rect">
            <a:avLst/>
          </a:prstGeom>
        </p:spPr>
      </p:pic>
      <p:pic>
        <p:nvPicPr>
          <p:cNvPr id="7" name="Bilde 6">
            <a:extLst>
              <a:ext uri="{FF2B5EF4-FFF2-40B4-BE49-F238E27FC236}">
                <a16:creationId xmlns:a16="http://schemas.microsoft.com/office/drawing/2014/main" id="{8B018B25-8F19-4187-A3FF-3E71394C97DF}"/>
              </a:ext>
            </a:extLst>
          </p:cNvPr>
          <p:cNvPicPr>
            <a:picLocks noChangeAspect="1"/>
          </p:cNvPicPr>
          <p:nvPr/>
        </p:nvPicPr>
        <p:blipFill>
          <a:blip r:embed="rId4"/>
          <a:stretch>
            <a:fillRect/>
          </a:stretch>
        </p:blipFill>
        <p:spPr>
          <a:xfrm>
            <a:off x="11166395" y="5560291"/>
            <a:ext cx="721001" cy="1086184"/>
          </a:xfrm>
          <a:prstGeom prst="rect">
            <a:avLst/>
          </a:prstGeom>
        </p:spPr>
      </p:pic>
    </p:spTree>
    <p:extLst>
      <p:ext uri="{BB962C8B-B14F-4D97-AF65-F5344CB8AC3E}">
        <p14:creationId xmlns:p14="http://schemas.microsoft.com/office/powerpoint/2010/main" val="1068879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4B5F5BA-6EFB-48D8-A6ED-7F7BF4D2477A}"/>
              </a:ext>
            </a:extLst>
          </p:cNvPr>
          <p:cNvPicPr>
            <a:picLocks noChangeAspect="1"/>
          </p:cNvPicPr>
          <p:nvPr/>
        </p:nvPicPr>
        <p:blipFill>
          <a:blip r:embed="rId3"/>
          <a:stretch>
            <a:fillRect/>
          </a:stretch>
        </p:blipFill>
        <p:spPr>
          <a:xfrm>
            <a:off x="1419063" y="1095087"/>
            <a:ext cx="9493051" cy="5268643"/>
          </a:xfrm>
          <a:prstGeom prst="rect">
            <a:avLst/>
          </a:prstGeom>
        </p:spPr>
      </p:pic>
      <p:sp>
        <p:nvSpPr>
          <p:cNvPr id="5" name="Ellipse 4">
            <a:extLst>
              <a:ext uri="{FF2B5EF4-FFF2-40B4-BE49-F238E27FC236}">
                <a16:creationId xmlns:a16="http://schemas.microsoft.com/office/drawing/2014/main" id="{8B3B4BCD-D3E3-4953-AB42-F12BD6E72683}"/>
              </a:ext>
            </a:extLst>
          </p:cNvPr>
          <p:cNvSpPr/>
          <p:nvPr/>
        </p:nvSpPr>
        <p:spPr>
          <a:xfrm>
            <a:off x="7195815" y="4571999"/>
            <a:ext cx="3716298" cy="983791"/>
          </a:xfrm>
          <a:prstGeom prst="ellipse">
            <a:avLst/>
          </a:prstGeom>
          <a:noFill/>
          <a:ln>
            <a:solidFill>
              <a:srgbClr val="EE0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Ellipse 5">
            <a:extLst>
              <a:ext uri="{FF2B5EF4-FFF2-40B4-BE49-F238E27FC236}">
                <a16:creationId xmlns:a16="http://schemas.microsoft.com/office/drawing/2014/main" id="{A466FCDF-B150-4CFE-B725-546C21049D62}"/>
              </a:ext>
            </a:extLst>
          </p:cNvPr>
          <p:cNvSpPr/>
          <p:nvPr/>
        </p:nvSpPr>
        <p:spPr>
          <a:xfrm>
            <a:off x="7218498" y="5555790"/>
            <a:ext cx="3693615" cy="848238"/>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a:extLst>
              <a:ext uri="{FF2B5EF4-FFF2-40B4-BE49-F238E27FC236}">
                <a16:creationId xmlns:a16="http://schemas.microsoft.com/office/drawing/2014/main" id="{77D5A942-7F8B-4146-A3FB-D3F11D72C263}"/>
              </a:ext>
            </a:extLst>
          </p:cNvPr>
          <p:cNvSpPr/>
          <p:nvPr/>
        </p:nvSpPr>
        <p:spPr>
          <a:xfrm>
            <a:off x="7195815" y="1255107"/>
            <a:ext cx="3811275" cy="985173"/>
          </a:xfrm>
          <a:prstGeom prst="ellipse">
            <a:avLst/>
          </a:prstGeom>
          <a:noFill/>
          <a:ln>
            <a:solidFill>
              <a:srgbClr val="DE1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E13571A4-F0BA-4591-8C01-C43E0858CE76}"/>
              </a:ext>
            </a:extLst>
          </p:cNvPr>
          <p:cNvSpPr txBox="1"/>
          <p:nvPr/>
        </p:nvSpPr>
        <p:spPr>
          <a:xfrm>
            <a:off x="1588168" y="346903"/>
            <a:ext cx="10077435" cy="707886"/>
          </a:xfrm>
          <a:prstGeom prst="rect">
            <a:avLst/>
          </a:prstGeom>
          <a:noFill/>
        </p:spPr>
        <p:txBody>
          <a:bodyPr wrap="square" rtlCol="0">
            <a:spAutoFit/>
          </a:bodyPr>
          <a:lstStyle/>
          <a:p>
            <a:r>
              <a:rPr lang="nb-NO" sz="4000" b="1">
                <a:solidFill>
                  <a:srgbClr val="7030A0"/>
                </a:solidFill>
              </a:rPr>
              <a:t>Gjør kloke valg som en del av løsningen</a:t>
            </a:r>
          </a:p>
        </p:txBody>
      </p:sp>
    </p:spTree>
    <p:extLst>
      <p:ext uri="{BB962C8B-B14F-4D97-AF65-F5344CB8AC3E}">
        <p14:creationId xmlns:p14="http://schemas.microsoft.com/office/powerpoint/2010/main" val="42410064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1E14F0E-680A-4D2D-BA37-801F3165C4DB}"/>
              </a:ext>
            </a:extLst>
          </p:cNvPr>
          <p:cNvGraphicFramePr/>
          <p:nvPr>
            <p:extLst>
              <p:ext uri="{D42A27DB-BD31-4B8C-83A1-F6EECF244321}">
                <p14:modId xmlns:p14="http://schemas.microsoft.com/office/powerpoint/2010/main" val="2700957813"/>
              </p:ext>
            </p:extLst>
          </p:nvPr>
        </p:nvGraphicFramePr>
        <p:xfrm>
          <a:off x="2499360" y="1407459"/>
          <a:ext cx="5573099" cy="4410363"/>
        </p:xfrm>
        <a:graphic>
          <a:graphicData uri="http://schemas.openxmlformats.org/drawingml/2006/chart">
            <c:chart xmlns:c="http://schemas.openxmlformats.org/drawingml/2006/chart" xmlns:r="http://schemas.openxmlformats.org/officeDocument/2006/relationships" r:id="rId3"/>
          </a:graphicData>
        </a:graphic>
      </p:graphicFrame>
      <p:sp>
        <p:nvSpPr>
          <p:cNvPr id="3" name="Tittel 1">
            <a:extLst>
              <a:ext uri="{FF2B5EF4-FFF2-40B4-BE49-F238E27FC236}">
                <a16:creationId xmlns:a16="http://schemas.microsoft.com/office/drawing/2014/main" id="{56EC4FAF-7901-4BC7-8BF0-3D10A809718C}"/>
              </a:ext>
            </a:extLst>
          </p:cNvPr>
          <p:cNvSpPr txBox="1">
            <a:spLocks/>
          </p:cNvSpPr>
          <p:nvPr/>
        </p:nvSpPr>
        <p:spPr>
          <a:xfrm>
            <a:off x="1335740" y="409948"/>
            <a:ext cx="8520953" cy="9975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2800">
                <a:solidFill>
                  <a:srgbClr val="7030A0"/>
                </a:solidFill>
                <a:latin typeface="Poppins medium"/>
              </a:rPr>
              <a:t>Spørreundersøkelse</a:t>
            </a:r>
          </a:p>
          <a:p>
            <a:pPr algn="ctr"/>
            <a:r>
              <a:rPr lang="nb-NO" sz="2800">
                <a:solidFill>
                  <a:srgbClr val="7030A0"/>
                </a:solidFill>
                <a:latin typeface="Poppins medium"/>
              </a:rPr>
              <a:t>leger</a:t>
            </a:r>
          </a:p>
          <a:p>
            <a:pPr algn="ctr"/>
            <a:r>
              <a:rPr lang="nb-NO" sz="2800">
                <a:solidFill>
                  <a:srgbClr val="7030A0"/>
                </a:solidFill>
                <a:latin typeface="Poppins medium"/>
              </a:rPr>
              <a:t/>
            </a:r>
            <a:br>
              <a:rPr lang="nb-NO" sz="2800">
                <a:solidFill>
                  <a:srgbClr val="7030A0"/>
                </a:solidFill>
                <a:latin typeface="Poppins medium"/>
              </a:rPr>
            </a:br>
            <a:endParaRPr lang="nb-NO" sz="2800">
              <a:solidFill>
                <a:srgbClr val="7030A0"/>
              </a:solidFill>
              <a:latin typeface="Poppins medium"/>
            </a:endParaRPr>
          </a:p>
        </p:txBody>
      </p:sp>
      <p:sp>
        <p:nvSpPr>
          <p:cNvPr id="4" name="Rektangel 3">
            <a:extLst>
              <a:ext uri="{FF2B5EF4-FFF2-40B4-BE49-F238E27FC236}">
                <a16:creationId xmlns:a16="http://schemas.microsoft.com/office/drawing/2014/main" id="{551C83F9-DF59-4566-A221-4EA3D3D1B1CC}"/>
              </a:ext>
            </a:extLst>
          </p:cNvPr>
          <p:cNvSpPr/>
          <p:nvPr/>
        </p:nvSpPr>
        <p:spPr>
          <a:xfrm>
            <a:off x="3358306" y="5959481"/>
            <a:ext cx="6096000" cy="646331"/>
          </a:xfrm>
          <a:prstGeom prst="rect">
            <a:avLst/>
          </a:prstGeom>
        </p:spPr>
        <p:txBody>
          <a:bodyPr>
            <a:spAutoFit/>
          </a:bodyPr>
          <a:lstStyle/>
          <a:p>
            <a:r>
              <a:rPr lang="nb-NO"/>
              <a:t>Ja	Nei	Usikker	Totalt antall svar</a:t>
            </a:r>
          </a:p>
          <a:p>
            <a:r>
              <a:rPr lang="nb-NO"/>
              <a:t>1404	79	39	1522</a:t>
            </a:r>
          </a:p>
        </p:txBody>
      </p:sp>
      <p:sp>
        <p:nvSpPr>
          <p:cNvPr id="5" name="TekstSylinder 4">
            <a:extLst>
              <a:ext uri="{FF2B5EF4-FFF2-40B4-BE49-F238E27FC236}">
                <a16:creationId xmlns:a16="http://schemas.microsoft.com/office/drawing/2014/main" id="{7C35FAE5-2914-40F2-A4F5-795F64E2F119}"/>
              </a:ext>
            </a:extLst>
          </p:cNvPr>
          <p:cNvSpPr txBox="1"/>
          <p:nvPr/>
        </p:nvSpPr>
        <p:spPr>
          <a:xfrm>
            <a:off x="9236079" y="1951672"/>
            <a:ext cx="2021387" cy="1477328"/>
          </a:xfrm>
          <a:prstGeom prst="rect">
            <a:avLst/>
          </a:prstGeom>
          <a:noFill/>
        </p:spPr>
        <p:txBody>
          <a:bodyPr wrap="none" rtlCol="0">
            <a:spAutoFit/>
          </a:bodyPr>
          <a:lstStyle/>
          <a:p>
            <a:r>
              <a:rPr lang="nb-NO" dirty="0"/>
              <a:t>N=1512</a:t>
            </a:r>
          </a:p>
          <a:p>
            <a:endParaRPr lang="nb-NO" dirty="0"/>
          </a:p>
          <a:p>
            <a:r>
              <a:rPr lang="nb-NO" dirty="0"/>
              <a:t>Allmennleger: 1036</a:t>
            </a:r>
          </a:p>
          <a:p>
            <a:r>
              <a:rPr lang="nb-NO" dirty="0"/>
              <a:t>Barneleger: 295</a:t>
            </a:r>
          </a:p>
          <a:p>
            <a:r>
              <a:rPr lang="nb-NO" dirty="0"/>
              <a:t>Radiologer: 181</a:t>
            </a:r>
          </a:p>
        </p:txBody>
      </p:sp>
      <p:pic>
        <p:nvPicPr>
          <p:cNvPr id="6" name="Bilde 5">
            <a:extLst>
              <a:ext uri="{FF2B5EF4-FFF2-40B4-BE49-F238E27FC236}">
                <a16:creationId xmlns:a16="http://schemas.microsoft.com/office/drawing/2014/main" id="{A395D3DF-0FB8-4BC1-988F-061EC95AFD1B}"/>
              </a:ext>
            </a:extLst>
          </p:cNvPr>
          <p:cNvPicPr>
            <a:picLocks noChangeAspect="1"/>
          </p:cNvPicPr>
          <p:nvPr/>
        </p:nvPicPr>
        <p:blipFill>
          <a:blip r:embed="rId4"/>
          <a:stretch>
            <a:fillRect/>
          </a:stretch>
        </p:blipFill>
        <p:spPr>
          <a:xfrm>
            <a:off x="571373" y="365125"/>
            <a:ext cx="847417" cy="518205"/>
          </a:xfrm>
          <a:prstGeom prst="rect">
            <a:avLst/>
          </a:prstGeom>
        </p:spPr>
      </p:pic>
      <p:pic>
        <p:nvPicPr>
          <p:cNvPr id="7" name="Bilde 6">
            <a:extLst>
              <a:ext uri="{FF2B5EF4-FFF2-40B4-BE49-F238E27FC236}">
                <a16:creationId xmlns:a16="http://schemas.microsoft.com/office/drawing/2014/main" id="{841D5C4E-208D-45F5-A09C-189546D8D471}"/>
              </a:ext>
            </a:extLst>
          </p:cNvPr>
          <p:cNvPicPr>
            <a:picLocks noChangeAspect="1"/>
          </p:cNvPicPr>
          <p:nvPr/>
        </p:nvPicPr>
        <p:blipFill>
          <a:blip r:embed="rId5"/>
          <a:stretch>
            <a:fillRect/>
          </a:stretch>
        </p:blipFill>
        <p:spPr>
          <a:xfrm>
            <a:off x="11118462" y="5532582"/>
            <a:ext cx="708923" cy="1073230"/>
          </a:xfrm>
          <a:prstGeom prst="rect">
            <a:avLst/>
          </a:prstGeom>
        </p:spPr>
      </p:pic>
    </p:spTree>
    <p:extLst>
      <p:ext uri="{BB962C8B-B14F-4D97-AF65-F5344CB8AC3E}">
        <p14:creationId xmlns:p14="http://schemas.microsoft.com/office/powerpoint/2010/main" val="3400408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566A912-AE5F-44B1-A15F-CCA25BE0CFA7}"/>
              </a:ext>
            </a:extLst>
          </p:cNvPr>
          <p:cNvGraphicFramePr/>
          <p:nvPr>
            <p:extLst>
              <p:ext uri="{D42A27DB-BD31-4B8C-83A1-F6EECF244321}">
                <p14:modId xmlns:p14="http://schemas.microsoft.com/office/powerpoint/2010/main" val="2451412616"/>
              </p:ext>
            </p:extLst>
          </p:nvPr>
        </p:nvGraphicFramePr>
        <p:xfrm>
          <a:off x="5696245" y="584200"/>
          <a:ext cx="4699328" cy="28448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Bilde 3">
            <a:extLst>
              <a:ext uri="{FF2B5EF4-FFF2-40B4-BE49-F238E27FC236}">
                <a16:creationId xmlns:a16="http://schemas.microsoft.com/office/drawing/2014/main" id="{02C3BAB8-75AA-43D4-AD39-A7925024BEFC}"/>
              </a:ext>
            </a:extLst>
          </p:cNvPr>
          <p:cNvPicPr>
            <a:picLocks noChangeAspect="1"/>
          </p:cNvPicPr>
          <p:nvPr/>
        </p:nvPicPr>
        <p:blipFill>
          <a:blip r:embed="rId4"/>
          <a:stretch>
            <a:fillRect/>
          </a:stretch>
        </p:blipFill>
        <p:spPr>
          <a:xfrm>
            <a:off x="11118462" y="224479"/>
            <a:ext cx="848864" cy="519090"/>
          </a:xfrm>
          <a:prstGeom prst="rect">
            <a:avLst/>
          </a:prstGeom>
        </p:spPr>
      </p:pic>
      <p:pic>
        <p:nvPicPr>
          <p:cNvPr id="5" name="Bilde 4">
            <a:extLst>
              <a:ext uri="{FF2B5EF4-FFF2-40B4-BE49-F238E27FC236}">
                <a16:creationId xmlns:a16="http://schemas.microsoft.com/office/drawing/2014/main" id="{A2817F0B-E661-4DA9-BDD4-4BE1A245215F}"/>
              </a:ext>
            </a:extLst>
          </p:cNvPr>
          <p:cNvPicPr>
            <a:picLocks noChangeAspect="1"/>
          </p:cNvPicPr>
          <p:nvPr/>
        </p:nvPicPr>
        <p:blipFill>
          <a:blip r:embed="rId5"/>
          <a:stretch>
            <a:fillRect/>
          </a:stretch>
        </p:blipFill>
        <p:spPr>
          <a:xfrm>
            <a:off x="11118462" y="5560291"/>
            <a:ext cx="708923" cy="1073230"/>
          </a:xfrm>
          <a:prstGeom prst="rect">
            <a:avLst/>
          </a:prstGeom>
        </p:spPr>
      </p:pic>
      <p:graphicFrame>
        <p:nvGraphicFramePr>
          <p:cNvPr id="7" name="Diagram 6">
            <a:extLst>
              <a:ext uri="{FF2B5EF4-FFF2-40B4-BE49-F238E27FC236}">
                <a16:creationId xmlns:a16="http://schemas.microsoft.com/office/drawing/2014/main" id="{034C1967-2DB0-406B-89B2-F7D78F72A7BA}"/>
              </a:ext>
            </a:extLst>
          </p:cNvPr>
          <p:cNvGraphicFramePr/>
          <p:nvPr>
            <p:extLst>
              <p:ext uri="{D42A27DB-BD31-4B8C-83A1-F6EECF244321}">
                <p14:modId xmlns:p14="http://schemas.microsoft.com/office/powerpoint/2010/main" val="2531484841"/>
              </p:ext>
            </p:extLst>
          </p:nvPr>
        </p:nvGraphicFramePr>
        <p:xfrm>
          <a:off x="935914" y="584200"/>
          <a:ext cx="4572000" cy="2844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Diagram 7">
            <a:extLst>
              <a:ext uri="{FF2B5EF4-FFF2-40B4-BE49-F238E27FC236}">
                <a16:creationId xmlns:a16="http://schemas.microsoft.com/office/drawing/2014/main" id="{703B7636-A966-48AC-BAE3-248043B7B2A5}"/>
              </a:ext>
            </a:extLst>
          </p:cNvPr>
          <p:cNvGraphicFramePr/>
          <p:nvPr>
            <p:extLst>
              <p:ext uri="{D42A27DB-BD31-4B8C-83A1-F6EECF244321}">
                <p14:modId xmlns:p14="http://schemas.microsoft.com/office/powerpoint/2010/main" val="226583367"/>
              </p:ext>
            </p:extLst>
          </p:nvPr>
        </p:nvGraphicFramePr>
        <p:xfrm>
          <a:off x="935914" y="3595815"/>
          <a:ext cx="4572000" cy="296668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Diagram 8">
            <a:extLst>
              <a:ext uri="{FF2B5EF4-FFF2-40B4-BE49-F238E27FC236}">
                <a16:creationId xmlns:a16="http://schemas.microsoft.com/office/drawing/2014/main" id="{B1D2C7FF-B327-45F1-8B9B-292D7DC9AECC}"/>
              </a:ext>
            </a:extLst>
          </p:cNvPr>
          <p:cNvGraphicFramePr/>
          <p:nvPr>
            <p:extLst>
              <p:ext uri="{D42A27DB-BD31-4B8C-83A1-F6EECF244321}">
                <p14:modId xmlns:p14="http://schemas.microsoft.com/office/powerpoint/2010/main" val="3877015788"/>
              </p:ext>
            </p:extLst>
          </p:nvPr>
        </p:nvGraphicFramePr>
        <p:xfrm>
          <a:off x="5696245" y="3595814"/>
          <a:ext cx="4699328" cy="296668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87599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2D316C3-3BED-476E-BFD9-61D3103C964B}"/>
              </a:ext>
            </a:extLst>
          </p:cNvPr>
          <p:cNvGraphicFramePr/>
          <p:nvPr>
            <p:extLst>
              <p:ext uri="{D42A27DB-BD31-4B8C-83A1-F6EECF244321}">
                <p14:modId xmlns:p14="http://schemas.microsoft.com/office/powerpoint/2010/main" val="1036011079"/>
              </p:ext>
            </p:extLst>
          </p:nvPr>
        </p:nvGraphicFramePr>
        <p:xfrm>
          <a:off x="758160" y="762346"/>
          <a:ext cx="5278293" cy="2876339"/>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Sylinder 3">
            <a:extLst>
              <a:ext uri="{FF2B5EF4-FFF2-40B4-BE49-F238E27FC236}">
                <a16:creationId xmlns:a16="http://schemas.microsoft.com/office/drawing/2014/main" id="{0AE3F289-4CBC-4DD9-AF9A-4E17BDFB33B2}"/>
              </a:ext>
            </a:extLst>
          </p:cNvPr>
          <p:cNvSpPr txBox="1"/>
          <p:nvPr/>
        </p:nvSpPr>
        <p:spPr>
          <a:xfrm>
            <a:off x="2143361" y="356877"/>
            <a:ext cx="1437894" cy="369332"/>
          </a:xfrm>
          <a:prstGeom prst="rect">
            <a:avLst/>
          </a:prstGeom>
          <a:noFill/>
        </p:spPr>
        <p:txBody>
          <a:bodyPr wrap="none" rtlCol="0">
            <a:spAutoFit/>
          </a:bodyPr>
          <a:lstStyle/>
          <a:p>
            <a:r>
              <a:rPr lang="nb-NO"/>
              <a:t>Allmennleger</a:t>
            </a:r>
          </a:p>
        </p:txBody>
      </p:sp>
      <p:graphicFrame>
        <p:nvGraphicFramePr>
          <p:cNvPr id="5" name="Diagram 4">
            <a:extLst>
              <a:ext uri="{FF2B5EF4-FFF2-40B4-BE49-F238E27FC236}">
                <a16:creationId xmlns:a16="http://schemas.microsoft.com/office/drawing/2014/main" id="{FEA1060F-3BD4-43F3-8000-0E92F2CAE8BD}"/>
              </a:ext>
            </a:extLst>
          </p:cNvPr>
          <p:cNvGraphicFramePr/>
          <p:nvPr>
            <p:extLst>
              <p:ext uri="{D42A27DB-BD31-4B8C-83A1-F6EECF244321}">
                <p14:modId xmlns:p14="http://schemas.microsoft.com/office/powerpoint/2010/main" val="2672095610"/>
              </p:ext>
            </p:extLst>
          </p:nvPr>
        </p:nvGraphicFramePr>
        <p:xfrm>
          <a:off x="6036453" y="762347"/>
          <a:ext cx="5666799" cy="2876338"/>
        </p:xfrm>
        <a:graphic>
          <a:graphicData uri="http://schemas.openxmlformats.org/drawingml/2006/chart">
            <c:chart xmlns:c="http://schemas.openxmlformats.org/drawingml/2006/chart" xmlns:r="http://schemas.openxmlformats.org/officeDocument/2006/relationships" r:id="rId4"/>
          </a:graphicData>
        </a:graphic>
      </p:graphicFrame>
      <p:sp>
        <p:nvSpPr>
          <p:cNvPr id="6" name="TekstSylinder 5">
            <a:extLst>
              <a:ext uri="{FF2B5EF4-FFF2-40B4-BE49-F238E27FC236}">
                <a16:creationId xmlns:a16="http://schemas.microsoft.com/office/drawing/2014/main" id="{20150EAB-4CFE-4F19-9F7A-A6D4BA11A02E}"/>
              </a:ext>
            </a:extLst>
          </p:cNvPr>
          <p:cNvSpPr txBox="1"/>
          <p:nvPr/>
        </p:nvSpPr>
        <p:spPr>
          <a:xfrm>
            <a:off x="8386618" y="362415"/>
            <a:ext cx="1208664" cy="369332"/>
          </a:xfrm>
          <a:prstGeom prst="rect">
            <a:avLst/>
          </a:prstGeom>
          <a:noFill/>
        </p:spPr>
        <p:txBody>
          <a:bodyPr wrap="none" rtlCol="0">
            <a:spAutoFit/>
          </a:bodyPr>
          <a:lstStyle/>
          <a:p>
            <a:r>
              <a:rPr lang="nb-NO"/>
              <a:t>Barneleger</a:t>
            </a:r>
          </a:p>
        </p:txBody>
      </p:sp>
      <p:graphicFrame>
        <p:nvGraphicFramePr>
          <p:cNvPr id="8" name="Diagram 7">
            <a:extLst>
              <a:ext uri="{FF2B5EF4-FFF2-40B4-BE49-F238E27FC236}">
                <a16:creationId xmlns:a16="http://schemas.microsoft.com/office/drawing/2014/main" id="{8FC4BF1D-7198-40F0-912C-3E9BE6A3EBF8}"/>
              </a:ext>
            </a:extLst>
          </p:cNvPr>
          <p:cNvGraphicFramePr/>
          <p:nvPr>
            <p:extLst>
              <p:ext uri="{D42A27DB-BD31-4B8C-83A1-F6EECF244321}">
                <p14:modId xmlns:p14="http://schemas.microsoft.com/office/powerpoint/2010/main" val="940867721"/>
              </p:ext>
            </p:extLst>
          </p:nvPr>
        </p:nvGraphicFramePr>
        <p:xfrm>
          <a:off x="3409950" y="3723023"/>
          <a:ext cx="5519450" cy="3000692"/>
        </p:xfrm>
        <a:graphic>
          <a:graphicData uri="http://schemas.openxmlformats.org/drawingml/2006/chart">
            <c:chart xmlns:c="http://schemas.openxmlformats.org/drawingml/2006/chart" xmlns:r="http://schemas.openxmlformats.org/officeDocument/2006/relationships" r:id="rId5"/>
          </a:graphicData>
        </a:graphic>
      </p:graphicFrame>
      <p:sp>
        <p:nvSpPr>
          <p:cNvPr id="9" name="TekstSylinder 8">
            <a:extLst>
              <a:ext uri="{FF2B5EF4-FFF2-40B4-BE49-F238E27FC236}">
                <a16:creationId xmlns:a16="http://schemas.microsoft.com/office/drawing/2014/main" id="{4421B5A0-7C7A-4D7D-978A-59925F7487FD}"/>
              </a:ext>
            </a:extLst>
          </p:cNvPr>
          <p:cNvSpPr txBox="1"/>
          <p:nvPr/>
        </p:nvSpPr>
        <p:spPr>
          <a:xfrm>
            <a:off x="9079346" y="4756728"/>
            <a:ext cx="1194238" cy="369332"/>
          </a:xfrm>
          <a:prstGeom prst="rect">
            <a:avLst/>
          </a:prstGeom>
          <a:noFill/>
        </p:spPr>
        <p:txBody>
          <a:bodyPr wrap="none" rtlCol="0">
            <a:spAutoFit/>
          </a:bodyPr>
          <a:lstStyle/>
          <a:p>
            <a:r>
              <a:rPr lang="nb-NO"/>
              <a:t>Radiologer</a:t>
            </a:r>
          </a:p>
        </p:txBody>
      </p:sp>
      <p:pic>
        <p:nvPicPr>
          <p:cNvPr id="10" name="Bilde 9">
            <a:extLst>
              <a:ext uri="{FF2B5EF4-FFF2-40B4-BE49-F238E27FC236}">
                <a16:creationId xmlns:a16="http://schemas.microsoft.com/office/drawing/2014/main" id="{166D978A-5722-4D23-8740-F61304DD93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5206" y="5994059"/>
            <a:ext cx="845908" cy="517562"/>
          </a:xfrm>
          <a:prstGeom prst="rect">
            <a:avLst/>
          </a:prstGeom>
        </p:spPr>
      </p:pic>
    </p:spTree>
    <p:extLst>
      <p:ext uri="{BB962C8B-B14F-4D97-AF65-F5344CB8AC3E}">
        <p14:creationId xmlns:p14="http://schemas.microsoft.com/office/powerpoint/2010/main" val="16317905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6BFF1872-845E-4967-8EE6-4811FE9CFB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0" cy="5873800"/>
          </a:xfrm>
        </p:spPr>
      </p:pic>
      <p:pic>
        <p:nvPicPr>
          <p:cNvPr id="7" name="Bilde 6">
            <a:extLst>
              <a:ext uri="{FF2B5EF4-FFF2-40B4-BE49-F238E27FC236}">
                <a16:creationId xmlns:a16="http://schemas.microsoft.com/office/drawing/2014/main" id="{3342E819-1591-4F07-926E-70F8A14262BA}"/>
              </a:ext>
            </a:extLst>
          </p:cNvPr>
          <p:cNvPicPr>
            <a:picLocks noChangeAspect="1"/>
          </p:cNvPicPr>
          <p:nvPr/>
        </p:nvPicPr>
        <p:blipFill rotWithShape="1">
          <a:blip r:embed="rId4">
            <a:extLst>
              <a:ext uri="{28A0092B-C50C-407E-A947-70E740481C1C}">
                <a14:useLocalDpi xmlns:a14="http://schemas.microsoft.com/office/drawing/2010/main" val="0"/>
              </a:ext>
            </a:extLst>
          </a:blip>
          <a:srcRect b="46175"/>
          <a:stretch/>
        </p:blipFill>
        <p:spPr>
          <a:xfrm>
            <a:off x="189570" y="3749495"/>
            <a:ext cx="11812859" cy="3108506"/>
          </a:xfrm>
          <a:prstGeom prst="rect">
            <a:avLst/>
          </a:prstGeom>
        </p:spPr>
      </p:pic>
      <p:sp>
        <p:nvSpPr>
          <p:cNvPr id="8" name="TekstSylinder 7">
            <a:extLst>
              <a:ext uri="{FF2B5EF4-FFF2-40B4-BE49-F238E27FC236}">
                <a16:creationId xmlns:a16="http://schemas.microsoft.com/office/drawing/2014/main" id="{E143B439-FA9D-4063-80A4-066B5D8498C3}"/>
              </a:ext>
            </a:extLst>
          </p:cNvPr>
          <p:cNvSpPr txBox="1"/>
          <p:nvPr/>
        </p:nvSpPr>
        <p:spPr>
          <a:xfrm>
            <a:off x="189570" y="5130671"/>
            <a:ext cx="2570583" cy="1323439"/>
          </a:xfrm>
          <a:prstGeom prst="rect">
            <a:avLst/>
          </a:prstGeom>
          <a:noFill/>
        </p:spPr>
        <p:txBody>
          <a:bodyPr wrap="square" rtlCol="0">
            <a:spAutoFit/>
          </a:bodyPr>
          <a:lstStyle/>
          <a:p>
            <a:r>
              <a:rPr lang="nb-NO" sz="2000" dirty="0">
                <a:latin typeface="+mj-lt"/>
                <a:hlinkClick r:id="rId5"/>
              </a:rPr>
              <a:t>www.klokevalg.org</a:t>
            </a:r>
            <a:endParaRPr lang="nb-NO" sz="2000" dirty="0">
              <a:latin typeface="+mj-lt"/>
            </a:endParaRPr>
          </a:p>
          <a:p>
            <a:r>
              <a:rPr lang="nb-NO" sz="2000" dirty="0">
                <a:latin typeface="+mj-lt"/>
              </a:rPr>
              <a:t>@</a:t>
            </a:r>
            <a:r>
              <a:rPr lang="nb-NO" sz="2000" dirty="0" err="1">
                <a:latin typeface="+mj-lt"/>
              </a:rPr>
              <a:t>klokevalg</a:t>
            </a:r>
            <a:endParaRPr lang="nb-NO" sz="2000" dirty="0">
              <a:latin typeface="+mj-lt"/>
            </a:endParaRPr>
          </a:p>
          <a:p>
            <a:r>
              <a:rPr lang="nb-NO" sz="2000" dirty="0">
                <a:latin typeface="+mj-lt"/>
                <a:ea typeface="HGGothicE" panose="020B0400000000000000" pitchFamily="49" charset="-128"/>
              </a:rPr>
              <a:t> </a:t>
            </a:r>
            <a:r>
              <a:rPr lang="nb-NO" sz="2000" dirty="0">
                <a:latin typeface="+mj-lt"/>
                <a:ea typeface="HGGothicE" panose="020B0909000000000000" pitchFamily="49" charset="-128"/>
              </a:rPr>
              <a:t>#</a:t>
            </a:r>
            <a:r>
              <a:rPr lang="nb-NO" sz="2000" dirty="0" err="1">
                <a:latin typeface="+mj-lt"/>
                <a:ea typeface="HGGothicE" panose="020B0909000000000000" pitchFamily="49" charset="-128"/>
              </a:rPr>
              <a:t>KlokeValg</a:t>
            </a:r>
            <a:endParaRPr lang="nb-NO" sz="2000" dirty="0">
              <a:latin typeface="+mj-lt"/>
              <a:ea typeface="HGGothicE" panose="020B0909000000000000" pitchFamily="49" charset="-128"/>
            </a:endParaRPr>
          </a:p>
          <a:p>
            <a:r>
              <a:rPr lang="nb-NO" sz="2000" dirty="0">
                <a:latin typeface="+mj-lt"/>
                <a:ea typeface="HGGothicE" panose="020B0909000000000000" pitchFamily="49" charset="-128"/>
              </a:rPr>
              <a:t> #mererikkealltidbedre</a:t>
            </a:r>
            <a:endParaRPr lang="nb-NO" sz="2000" dirty="0">
              <a:latin typeface="+mj-lt"/>
            </a:endParaRPr>
          </a:p>
        </p:txBody>
      </p:sp>
      <p:pic>
        <p:nvPicPr>
          <p:cNvPr id="9" name="Bilde 8">
            <a:extLst>
              <a:ext uri="{FF2B5EF4-FFF2-40B4-BE49-F238E27FC236}">
                <a16:creationId xmlns:a16="http://schemas.microsoft.com/office/drawing/2014/main" id="{83676A67-29AE-4170-A162-F7FC1F11FEB5}"/>
              </a:ext>
            </a:extLst>
          </p:cNvPr>
          <p:cNvPicPr>
            <a:picLocks noChangeAspect="1"/>
          </p:cNvPicPr>
          <p:nvPr/>
        </p:nvPicPr>
        <p:blipFill>
          <a:blip r:embed="rId6"/>
          <a:stretch>
            <a:fillRect/>
          </a:stretch>
        </p:blipFill>
        <p:spPr>
          <a:xfrm>
            <a:off x="10868475" y="5017238"/>
            <a:ext cx="1133954" cy="1713124"/>
          </a:xfrm>
          <a:prstGeom prst="rect">
            <a:avLst/>
          </a:prstGeom>
        </p:spPr>
      </p:pic>
    </p:spTree>
    <p:extLst>
      <p:ext uri="{BB962C8B-B14F-4D97-AF65-F5344CB8AC3E}">
        <p14:creationId xmlns:p14="http://schemas.microsoft.com/office/powerpoint/2010/main" val="117958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a:extLst>
              <a:ext uri="{FF2B5EF4-FFF2-40B4-BE49-F238E27FC236}">
                <a16:creationId xmlns:a16="http://schemas.microsoft.com/office/drawing/2014/main" id="{964FBEE2-F5B4-46EF-8003-32E80B14CE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609" r="5714"/>
          <a:stretch/>
        </p:blipFill>
        <p:spPr>
          <a:xfrm>
            <a:off x="0" y="1"/>
            <a:ext cx="12147926" cy="6858000"/>
          </a:xfrm>
        </p:spPr>
      </p:pic>
      <p:sp>
        <p:nvSpPr>
          <p:cNvPr id="10" name="TekstSylinder 9">
            <a:extLst>
              <a:ext uri="{FF2B5EF4-FFF2-40B4-BE49-F238E27FC236}">
                <a16:creationId xmlns:a16="http://schemas.microsoft.com/office/drawing/2014/main" id="{C77106DC-C1A3-420F-9134-62302018AE1C}"/>
              </a:ext>
            </a:extLst>
          </p:cNvPr>
          <p:cNvSpPr txBox="1"/>
          <p:nvPr/>
        </p:nvSpPr>
        <p:spPr>
          <a:xfrm>
            <a:off x="217220" y="5063268"/>
            <a:ext cx="2340430" cy="1200329"/>
          </a:xfrm>
          <a:prstGeom prst="rect">
            <a:avLst/>
          </a:prstGeom>
          <a:noFill/>
        </p:spPr>
        <p:txBody>
          <a:bodyPr wrap="square" rtlCol="0">
            <a:spAutoFit/>
          </a:bodyPr>
          <a:lstStyle/>
          <a:p>
            <a:r>
              <a:rPr lang="nb-NO" dirty="0">
                <a:latin typeface="+mj-lt"/>
                <a:hlinkClick r:id="rId3"/>
              </a:rPr>
              <a:t>www.klokevalg.org</a:t>
            </a:r>
            <a:endParaRPr lang="nb-NO" dirty="0">
              <a:latin typeface="+mj-lt"/>
            </a:endParaRPr>
          </a:p>
          <a:p>
            <a:r>
              <a:rPr lang="nb-NO" dirty="0">
                <a:latin typeface="+mj-lt"/>
              </a:rPr>
              <a:t>@</a:t>
            </a:r>
            <a:r>
              <a:rPr lang="nb-NO" dirty="0" err="1">
                <a:latin typeface="+mj-lt"/>
              </a:rPr>
              <a:t>klokevalg</a:t>
            </a:r>
            <a:endParaRPr lang="nb-NO" dirty="0">
              <a:latin typeface="+mj-lt"/>
            </a:endParaRPr>
          </a:p>
          <a:p>
            <a:r>
              <a:rPr lang="nb-NO" dirty="0">
                <a:latin typeface="+mj-lt"/>
                <a:ea typeface="HGGothicE" panose="020B0400000000000000" pitchFamily="49" charset="-128"/>
              </a:rPr>
              <a:t> </a:t>
            </a:r>
            <a:r>
              <a:rPr lang="nb-NO" dirty="0">
                <a:latin typeface="+mj-lt"/>
                <a:ea typeface="HGGothicE" panose="020B0909000000000000" pitchFamily="49" charset="-128"/>
              </a:rPr>
              <a:t>#</a:t>
            </a:r>
            <a:r>
              <a:rPr lang="nb-NO" dirty="0" err="1">
                <a:latin typeface="+mj-lt"/>
                <a:ea typeface="HGGothicE" panose="020B0909000000000000" pitchFamily="49" charset="-128"/>
              </a:rPr>
              <a:t>KlokeValg</a:t>
            </a:r>
            <a:endParaRPr lang="nb-NO" dirty="0">
              <a:latin typeface="+mj-lt"/>
              <a:ea typeface="HGGothicE" panose="020B0909000000000000" pitchFamily="49" charset="-128"/>
            </a:endParaRPr>
          </a:p>
          <a:p>
            <a:r>
              <a:rPr lang="nb-NO" dirty="0">
                <a:latin typeface="+mj-lt"/>
                <a:ea typeface="HGGothicE" panose="020B0909000000000000" pitchFamily="49" charset="-128"/>
              </a:rPr>
              <a:t> #mererikkealltidbedre</a:t>
            </a:r>
            <a:endParaRPr lang="nb-NO" dirty="0">
              <a:latin typeface="+mj-lt"/>
            </a:endParaRPr>
          </a:p>
        </p:txBody>
      </p:sp>
      <p:pic>
        <p:nvPicPr>
          <p:cNvPr id="11" name="Bilde 10">
            <a:extLst>
              <a:ext uri="{FF2B5EF4-FFF2-40B4-BE49-F238E27FC236}">
                <a16:creationId xmlns:a16="http://schemas.microsoft.com/office/drawing/2014/main" id="{59C0E85E-CCDE-4D5A-9633-B6A99C33FBAA}"/>
              </a:ext>
            </a:extLst>
          </p:cNvPr>
          <p:cNvPicPr>
            <a:picLocks noChangeAspect="1"/>
          </p:cNvPicPr>
          <p:nvPr/>
        </p:nvPicPr>
        <p:blipFill>
          <a:blip r:embed="rId4"/>
          <a:stretch>
            <a:fillRect/>
          </a:stretch>
        </p:blipFill>
        <p:spPr>
          <a:xfrm>
            <a:off x="10277460" y="4206706"/>
            <a:ext cx="1133954" cy="1713124"/>
          </a:xfrm>
          <a:prstGeom prst="rect">
            <a:avLst/>
          </a:prstGeom>
        </p:spPr>
      </p:pic>
      <p:pic>
        <p:nvPicPr>
          <p:cNvPr id="13" name="Bilde 12">
            <a:extLst>
              <a:ext uri="{FF2B5EF4-FFF2-40B4-BE49-F238E27FC236}">
                <a16:creationId xmlns:a16="http://schemas.microsoft.com/office/drawing/2014/main" id="{4FF50566-2F80-43C9-B11D-D95030B20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220" y="3829741"/>
            <a:ext cx="1962429" cy="1233527"/>
          </a:xfrm>
          <a:prstGeom prst="rect">
            <a:avLst/>
          </a:prstGeom>
        </p:spPr>
      </p:pic>
    </p:spTree>
    <p:extLst>
      <p:ext uri="{BB962C8B-B14F-4D97-AF65-F5344CB8AC3E}">
        <p14:creationId xmlns:p14="http://schemas.microsoft.com/office/powerpoint/2010/main" val="22322996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6AB7F21-D3C2-4D37-82D2-574677EC69EB}"/>
              </a:ext>
            </a:extLst>
          </p:cNvPr>
          <p:cNvPicPr>
            <a:picLocks noChangeAspect="1"/>
          </p:cNvPicPr>
          <p:nvPr/>
        </p:nvPicPr>
        <p:blipFill>
          <a:blip r:embed="rId3">
            <a:alphaModFix amt="35000"/>
          </a:blip>
          <a:stretch>
            <a:fillRect/>
          </a:stretch>
        </p:blipFill>
        <p:spPr>
          <a:xfrm>
            <a:off x="185075" y="0"/>
            <a:ext cx="3188898" cy="1793755"/>
          </a:xfrm>
          <a:prstGeom prst="rect">
            <a:avLst/>
          </a:prstGeom>
        </p:spPr>
      </p:pic>
      <p:pic>
        <p:nvPicPr>
          <p:cNvPr id="3" name="Bilde 2">
            <a:extLst>
              <a:ext uri="{FF2B5EF4-FFF2-40B4-BE49-F238E27FC236}">
                <a16:creationId xmlns:a16="http://schemas.microsoft.com/office/drawing/2014/main" id="{62EF14F1-6891-49CD-BD25-E3C7B41026BC}"/>
              </a:ext>
            </a:extLst>
          </p:cNvPr>
          <p:cNvPicPr>
            <a:picLocks noChangeAspect="1"/>
          </p:cNvPicPr>
          <p:nvPr/>
        </p:nvPicPr>
        <p:blipFill>
          <a:blip r:embed="rId4">
            <a:alphaModFix amt="35000"/>
          </a:blip>
          <a:stretch>
            <a:fillRect/>
          </a:stretch>
        </p:blipFill>
        <p:spPr>
          <a:xfrm>
            <a:off x="4126278" y="567931"/>
            <a:ext cx="2847975" cy="657891"/>
          </a:xfrm>
          <a:prstGeom prst="rect">
            <a:avLst/>
          </a:prstGeom>
        </p:spPr>
      </p:pic>
      <p:pic>
        <p:nvPicPr>
          <p:cNvPr id="4" name="Bilde 3">
            <a:extLst>
              <a:ext uri="{FF2B5EF4-FFF2-40B4-BE49-F238E27FC236}">
                <a16:creationId xmlns:a16="http://schemas.microsoft.com/office/drawing/2014/main" id="{4CA865AB-9DC1-4356-B280-A9DFB1E763EA}"/>
              </a:ext>
            </a:extLst>
          </p:cNvPr>
          <p:cNvPicPr>
            <a:picLocks noChangeAspect="1"/>
          </p:cNvPicPr>
          <p:nvPr/>
        </p:nvPicPr>
        <p:blipFill>
          <a:blip r:embed="rId5">
            <a:alphaModFix amt="20000"/>
          </a:blip>
          <a:stretch>
            <a:fillRect/>
          </a:stretch>
        </p:blipFill>
        <p:spPr>
          <a:xfrm>
            <a:off x="396677" y="4893896"/>
            <a:ext cx="1986301" cy="1295414"/>
          </a:xfrm>
          <a:prstGeom prst="rect">
            <a:avLst/>
          </a:prstGeom>
        </p:spPr>
      </p:pic>
      <p:pic>
        <p:nvPicPr>
          <p:cNvPr id="6" name="Bilde 5">
            <a:extLst>
              <a:ext uri="{FF2B5EF4-FFF2-40B4-BE49-F238E27FC236}">
                <a16:creationId xmlns:a16="http://schemas.microsoft.com/office/drawing/2014/main" id="{0CF41E28-2C9C-46EE-9667-A48BA577480F}"/>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5550266" y="5513357"/>
            <a:ext cx="2693810" cy="548358"/>
          </a:xfrm>
          <a:prstGeom prst="rect">
            <a:avLst/>
          </a:prstGeom>
        </p:spPr>
      </p:pic>
      <p:sp>
        <p:nvSpPr>
          <p:cNvPr id="5" name="AutoShape 2" descr="Bilderesultat for norsk sykepleierforbund">
            <a:extLst>
              <a:ext uri="{FF2B5EF4-FFF2-40B4-BE49-F238E27FC236}">
                <a16:creationId xmlns:a16="http://schemas.microsoft.com/office/drawing/2014/main" id="{6A1C1CC6-5754-4B0B-AA6D-C09446B18FD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 name="Bilde 6">
            <a:extLst>
              <a:ext uri="{FF2B5EF4-FFF2-40B4-BE49-F238E27FC236}">
                <a16:creationId xmlns:a16="http://schemas.microsoft.com/office/drawing/2014/main" id="{4961CD24-3BC3-477E-BBAC-462D2B46CF58}"/>
              </a:ext>
            </a:extLst>
          </p:cNvPr>
          <p:cNvPicPr>
            <a:picLocks noChangeAspect="1"/>
          </p:cNvPicPr>
          <p:nvPr/>
        </p:nvPicPr>
        <p:blipFill>
          <a:blip r:embed="rId7">
            <a:alphaModFix amt="35000"/>
          </a:blip>
          <a:stretch>
            <a:fillRect/>
          </a:stretch>
        </p:blipFill>
        <p:spPr>
          <a:xfrm>
            <a:off x="7575854" y="190762"/>
            <a:ext cx="1868581" cy="1381125"/>
          </a:xfrm>
          <a:prstGeom prst="rect">
            <a:avLst/>
          </a:prstGeom>
        </p:spPr>
      </p:pic>
      <p:pic>
        <p:nvPicPr>
          <p:cNvPr id="8" name="Bilde 7">
            <a:extLst>
              <a:ext uri="{FF2B5EF4-FFF2-40B4-BE49-F238E27FC236}">
                <a16:creationId xmlns:a16="http://schemas.microsoft.com/office/drawing/2014/main" id="{CF937FC7-EBCF-4B63-9AA3-E218D59624C5}"/>
              </a:ext>
            </a:extLst>
          </p:cNvPr>
          <p:cNvPicPr>
            <a:picLocks noChangeAspect="1"/>
          </p:cNvPicPr>
          <p:nvPr/>
        </p:nvPicPr>
        <p:blipFill>
          <a:blip r:embed="rId8">
            <a:alphaModFix amt="35000"/>
          </a:blip>
          <a:stretch>
            <a:fillRect/>
          </a:stretch>
        </p:blipFill>
        <p:spPr>
          <a:xfrm>
            <a:off x="2829027" y="5149087"/>
            <a:ext cx="2058924" cy="1040223"/>
          </a:xfrm>
          <a:prstGeom prst="rect">
            <a:avLst/>
          </a:prstGeom>
        </p:spPr>
      </p:pic>
      <p:pic>
        <p:nvPicPr>
          <p:cNvPr id="11" name="Bilde 10">
            <a:extLst>
              <a:ext uri="{FF2B5EF4-FFF2-40B4-BE49-F238E27FC236}">
                <a16:creationId xmlns:a16="http://schemas.microsoft.com/office/drawing/2014/main" id="{2BE20B58-7BEC-4B7E-A55F-435EA1774222}"/>
              </a:ext>
            </a:extLst>
          </p:cNvPr>
          <p:cNvPicPr>
            <a:picLocks noChangeAspect="1"/>
          </p:cNvPicPr>
          <p:nvPr/>
        </p:nvPicPr>
        <p:blipFill>
          <a:blip r:embed="rId9" cstate="hqprint">
            <a:alphaModFix amt="20000"/>
            <a:extLst>
              <a:ext uri="{28A0092B-C50C-407E-A947-70E740481C1C}">
                <a14:useLocalDpi xmlns:a14="http://schemas.microsoft.com/office/drawing/2010/main" val="0"/>
              </a:ext>
            </a:extLst>
          </a:blip>
          <a:stretch>
            <a:fillRect/>
          </a:stretch>
        </p:blipFill>
        <p:spPr>
          <a:xfrm>
            <a:off x="10046036" y="361623"/>
            <a:ext cx="1210264" cy="1210264"/>
          </a:xfrm>
          <a:prstGeom prst="rect">
            <a:avLst/>
          </a:prstGeom>
        </p:spPr>
      </p:pic>
      <p:pic>
        <p:nvPicPr>
          <p:cNvPr id="12" name="Bilde 11">
            <a:extLst>
              <a:ext uri="{FF2B5EF4-FFF2-40B4-BE49-F238E27FC236}">
                <a16:creationId xmlns:a16="http://schemas.microsoft.com/office/drawing/2014/main" id="{ACE7279C-1325-4774-BB34-DB312AF69E8D}"/>
              </a:ext>
            </a:extLst>
          </p:cNvPr>
          <p:cNvPicPr>
            <a:picLocks noChangeAspect="1"/>
          </p:cNvPicPr>
          <p:nvPr/>
        </p:nvPicPr>
        <p:blipFill>
          <a:blip r:embed="rId10" cstate="hqprint">
            <a:alphaModFix amt="35000"/>
            <a:extLst>
              <a:ext uri="{28A0092B-C50C-407E-A947-70E740481C1C}">
                <a14:useLocalDpi xmlns:a14="http://schemas.microsoft.com/office/drawing/2010/main" val="0"/>
              </a:ext>
            </a:extLst>
          </a:blip>
          <a:stretch>
            <a:fillRect/>
          </a:stretch>
        </p:blipFill>
        <p:spPr>
          <a:xfrm>
            <a:off x="9049474" y="5193139"/>
            <a:ext cx="2745849" cy="1040223"/>
          </a:xfrm>
          <a:prstGeom prst="rect">
            <a:avLst/>
          </a:prstGeom>
        </p:spPr>
      </p:pic>
      <p:sp>
        <p:nvSpPr>
          <p:cNvPr id="9" name="TekstSylinder 8">
            <a:extLst>
              <a:ext uri="{FF2B5EF4-FFF2-40B4-BE49-F238E27FC236}">
                <a16:creationId xmlns:a16="http://schemas.microsoft.com/office/drawing/2014/main" id="{EDCF68ED-44DE-4973-AFEF-DE769B889A8D}"/>
              </a:ext>
            </a:extLst>
          </p:cNvPr>
          <p:cNvSpPr txBox="1"/>
          <p:nvPr/>
        </p:nvSpPr>
        <p:spPr>
          <a:xfrm>
            <a:off x="396678" y="2126727"/>
            <a:ext cx="11398646" cy="2554545"/>
          </a:xfrm>
          <a:prstGeom prst="rect">
            <a:avLst/>
          </a:prstGeom>
          <a:noFill/>
        </p:spPr>
        <p:txBody>
          <a:bodyPr wrap="square" rtlCol="0">
            <a:spAutoFit/>
          </a:bodyPr>
          <a:lstStyle/>
          <a:p>
            <a:pPr algn="ctr"/>
            <a:r>
              <a:rPr lang="nb-NO" sz="3200" dirty="0">
                <a:latin typeface="Poppins Black" panose="00000A00000000000000" pitchFamily="2" charset="0"/>
                <a:cs typeface="Poppins Black" panose="00000A00000000000000" pitchFamily="2" charset="0"/>
              </a:rPr>
              <a:t>Et viktig </a:t>
            </a:r>
            <a:r>
              <a:rPr lang="nb-NO" sz="3200" dirty="0" smtClean="0">
                <a:latin typeface="Poppins Black" panose="00000A00000000000000" pitchFamily="2" charset="0"/>
                <a:cs typeface="Poppins Black" panose="00000A00000000000000" pitchFamily="2" charset="0"/>
              </a:rPr>
              <a:t>prinsipp i den </a:t>
            </a:r>
            <a:r>
              <a:rPr lang="nb-NO" sz="3200" dirty="0">
                <a:latin typeface="Poppins Black" panose="00000A00000000000000" pitchFamily="2" charset="0"/>
                <a:cs typeface="Poppins Black" panose="00000A00000000000000" pitchFamily="2" charset="0"/>
              </a:rPr>
              <a:t>internasjonale Choosing </a:t>
            </a:r>
            <a:r>
              <a:rPr lang="nb-NO" sz="3200" dirty="0" err="1">
                <a:latin typeface="Poppins Black" panose="00000A00000000000000" pitchFamily="2" charset="0"/>
                <a:cs typeface="Poppins Black" panose="00000A00000000000000" pitchFamily="2" charset="0"/>
              </a:rPr>
              <a:t>Wisely</a:t>
            </a:r>
            <a:r>
              <a:rPr lang="nb-NO" sz="3200" dirty="0">
                <a:latin typeface="Poppins Black" panose="00000A00000000000000" pitchFamily="2" charset="0"/>
                <a:cs typeface="Poppins Black" panose="00000A00000000000000" pitchFamily="2" charset="0"/>
              </a:rPr>
              <a:t>-kampanjen </a:t>
            </a:r>
            <a:r>
              <a:rPr lang="nb-NO" sz="3200" dirty="0" smtClean="0">
                <a:latin typeface="Poppins Black" panose="00000A00000000000000" pitchFamily="2" charset="0"/>
                <a:cs typeface="Poppins Black" panose="00000A00000000000000" pitchFamily="2" charset="0"/>
              </a:rPr>
              <a:t>er </a:t>
            </a:r>
            <a:r>
              <a:rPr lang="nb-NO" sz="3200" dirty="0">
                <a:solidFill>
                  <a:srgbClr val="6F308E"/>
                </a:solidFill>
                <a:latin typeface="Poppins Black" panose="00000A00000000000000" pitchFamily="2" charset="0"/>
                <a:cs typeface="Poppins Black" panose="00000A00000000000000" pitchFamily="2" charset="0"/>
              </a:rPr>
              <a:t>tverrfaglighet</a:t>
            </a:r>
            <a:r>
              <a:rPr lang="nb-NO" sz="3200" dirty="0">
                <a:latin typeface="Poppins Black" panose="00000A00000000000000" pitchFamily="2" charset="0"/>
                <a:cs typeface="Poppins Black" panose="00000A00000000000000" pitchFamily="2" charset="0"/>
              </a:rPr>
              <a:t>. </a:t>
            </a:r>
            <a:r>
              <a:rPr lang="nb-NO" sz="3200" dirty="0" smtClean="0">
                <a:latin typeface="Poppins Black" panose="00000A00000000000000" pitchFamily="2" charset="0"/>
                <a:cs typeface="Poppins Black" panose="00000A00000000000000" pitchFamily="2" charset="0"/>
              </a:rPr>
              <a:t>Legeforeningen har </a:t>
            </a:r>
            <a:r>
              <a:rPr lang="nb-NO" sz="3200" dirty="0">
                <a:latin typeface="Poppins Black" panose="00000A00000000000000" pitchFamily="2" charset="0"/>
                <a:cs typeface="Poppins Black" panose="00000A00000000000000" pitchFamily="2" charset="0"/>
              </a:rPr>
              <a:t>inngått avtale med flere helsepersonellgrupper som støtter og deltar i kampanjen</a:t>
            </a:r>
          </a:p>
        </p:txBody>
      </p:sp>
    </p:spTree>
    <p:extLst>
      <p:ext uri="{BB962C8B-B14F-4D97-AF65-F5344CB8AC3E}">
        <p14:creationId xmlns:p14="http://schemas.microsoft.com/office/powerpoint/2010/main" val="3922018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FCF1A6-AF0A-4AFD-B475-429C008DD8BE}"/>
              </a:ext>
            </a:extLst>
          </p:cNvPr>
          <p:cNvSpPr>
            <a:spLocks noGrp="1"/>
          </p:cNvSpPr>
          <p:nvPr>
            <p:ph type="title"/>
          </p:nvPr>
        </p:nvSpPr>
        <p:spPr>
          <a:xfrm>
            <a:off x="2266336" y="2461188"/>
            <a:ext cx="7659328" cy="1935623"/>
          </a:xfrm>
        </p:spPr>
        <p:txBody>
          <a:bodyPr/>
          <a:lstStyle/>
          <a:p>
            <a:r>
              <a:rPr lang="nb-NO" b="1" dirty="0">
                <a:solidFill>
                  <a:srgbClr val="7030A0"/>
                </a:solidFill>
                <a:latin typeface="Poppins medium"/>
              </a:rPr>
              <a:t>A. Medisinsk overaktivitet</a:t>
            </a:r>
            <a:r>
              <a:rPr lang="nb-NO" dirty="0"/>
              <a:t/>
            </a:r>
            <a:br>
              <a:rPr lang="nb-NO" dirty="0"/>
            </a:br>
            <a:endParaRPr lang="nb-NO" dirty="0"/>
          </a:p>
        </p:txBody>
      </p:sp>
    </p:spTree>
    <p:extLst>
      <p:ext uri="{BB962C8B-B14F-4D97-AF65-F5344CB8AC3E}">
        <p14:creationId xmlns:p14="http://schemas.microsoft.com/office/powerpoint/2010/main" val="2626058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7CE5A0-805F-4827-95E1-35D4743FE77F}"/>
              </a:ext>
            </a:extLst>
          </p:cNvPr>
          <p:cNvSpPr>
            <a:spLocks noGrp="1"/>
          </p:cNvSpPr>
          <p:nvPr>
            <p:ph type="title"/>
          </p:nvPr>
        </p:nvSpPr>
        <p:spPr>
          <a:xfrm>
            <a:off x="701750" y="336938"/>
            <a:ext cx="11063764" cy="1325563"/>
          </a:xfrm>
        </p:spPr>
        <p:txBody>
          <a:bodyPr>
            <a:normAutofit fontScale="90000"/>
          </a:bodyPr>
          <a:lstStyle/>
          <a:p>
            <a:r>
              <a:rPr lang="nb-NO" dirty="0"/>
              <a:t>		</a:t>
            </a:r>
            <a:br>
              <a:rPr lang="nb-NO" dirty="0"/>
            </a:br>
            <a:r>
              <a:rPr lang="nb-NO" dirty="0"/>
              <a:t>			</a:t>
            </a:r>
            <a:br>
              <a:rPr lang="nb-NO" dirty="0"/>
            </a:br>
            <a:r>
              <a:rPr lang="nb-NO" dirty="0"/>
              <a:t>		</a:t>
            </a:r>
            <a:r>
              <a:rPr lang="nb-NO" sz="3600" b="1" dirty="0">
                <a:solidFill>
                  <a:srgbClr val="7030A0"/>
                </a:solidFill>
                <a:latin typeface="Poppins medium"/>
              </a:rPr>
              <a:t>Evaluering og implementering av 				</a:t>
            </a:r>
            <a:r>
              <a:rPr lang="nb-NO" sz="3600" b="1" dirty="0" smtClean="0">
                <a:solidFill>
                  <a:srgbClr val="7030A0"/>
                </a:solidFill>
                <a:latin typeface="Poppins medium"/>
              </a:rPr>
              <a:t>anbefalingene (</a:t>
            </a:r>
            <a:r>
              <a:rPr lang="nb-NO" sz="3600" b="1" dirty="0" smtClean="0">
                <a:solidFill>
                  <a:srgbClr val="7030A0"/>
                </a:solidFill>
                <a:latin typeface="Poppins medium"/>
                <a:hlinkClick r:id="rId3"/>
              </a:rPr>
              <a:t>www.klokevalg.org</a:t>
            </a:r>
            <a:r>
              <a:rPr lang="nb-NO" sz="3600" b="1" dirty="0">
                <a:solidFill>
                  <a:srgbClr val="7030A0"/>
                </a:solidFill>
                <a:latin typeface="Poppins medium"/>
              </a:rPr>
              <a:t>)</a:t>
            </a:r>
            <a:br>
              <a:rPr lang="nb-NO" sz="3600" b="1" dirty="0">
                <a:solidFill>
                  <a:srgbClr val="7030A0"/>
                </a:solidFill>
                <a:latin typeface="Poppins medium"/>
              </a:rPr>
            </a:br>
            <a:r>
              <a:rPr lang="nb-NO" sz="3600" b="1" dirty="0">
                <a:solidFill>
                  <a:srgbClr val="7030A0"/>
                </a:solidFill>
                <a:latin typeface="Poppins medium"/>
              </a:rPr>
              <a:t/>
            </a:r>
            <a:br>
              <a:rPr lang="nb-NO" sz="3600" b="1" dirty="0">
                <a:solidFill>
                  <a:srgbClr val="7030A0"/>
                </a:solidFill>
                <a:latin typeface="Poppins medium"/>
              </a:rPr>
            </a:br>
            <a:r>
              <a:rPr lang="nb-NO" sz="3600" b="1" dirty="0">
                <a:solidFill>
                  <a:srgbClr val="7030A0"/>
                </a:solidFill>
                <a:latin typeface="Poppins medium"/>
              </a:rPr>
              <a:t/>
            </a:r>
            <a:br>
              <a:rPr lang="nb-NO" sz="3600" b="1" dirty="0">
                <a:solidFill>
                  <a:srgbClr val="7030A0"/>
                </a:solidFill>
                <a:latin typeface="Poppins medium"/>
              </a:rPr>
            </a:br>
            <a:endParaRPr lang="nb-NO" dirty="0"/>
          </a:p>
        </p:txBody>
      </p:sp>
      <p:pic>
        <p:nvPicPr>
          <p:cNvPr id="4" name="Bilde 3">
            <a:extLst>
              <a:ext uri="{FF2B5EF4-FFF2-40B4-BE49-F238E27FC236}">
                <a16:creationId xmlns:a16="http://schemas.microsoft.com/office/drawing/2014/main" id="{7C75DA22-E442-4D40-8D89-0D05600D5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95" y="450491"/>
            <a:ext cx="1380045" cy="844370"/>
          </a:xfrm>
          <a:prstGeom prst="rect">
            <a:avLst/>
          </a:prstGeom>
        </p:spPr>
      </p:pic>
      <p:pic>
        <p:nvPicPr>
          <p:cNvPr id="5" name="Plassholder for innhold 3">
            <a:extLst>
              <a:ext uri="{FF2B5EF4-FFF2-40B4-BE49-F238E27FC236}">
                <a16:creationId xmlns:a16="http://schemas.microsoft.com/office/drawing/2014/main" id="{7DB413CE-02C7-4938-88E6-1FE0AAF16947}"/>
              </a:ext>
            </a:extLst>
          </p:cNvPr>
          <p:cNvPicPr>
            <a:picLocks noGrp="1" noChangeAspect="1"/>
          </p:cNvPicPr>
          <p:nvPr>
            <p:ph idx="1"/>
          </p:nvPr>
        </p:nvPicPr>
        <p:blipFill>
          <a:blip r:embed="rId5" cstate="hqprint">
            <a:extLst>
              <a:ext uri="{28A0092B-C50C-407E-A947-70E740481C1C}">
                <a14:useLocalDpi xmlns:a14="http://schemas.microsoft.com/office/drawing/2010/main" val="0"/>
              </a:ext>
            </a:extLst>
          </a:blip>
          <a:stretch>
            <a:fillRect/>
          </a:stretch>
        </p:blipFill>
        <p:spPr>
          <a:xfrm>
            <a:off x="10719581" y="4731213"/>
            <a:ext cx="1045933" cy="1571154"/>
          </a:xfrm>
          <a:prstGeom prst="rect">
            <a:avLst/>
          </a:prstGeom>
        </p:spPr>
      </p:pic>
      <p:sp>
        <p:nvSpPr>
          <p:cNvPr id="6" name="TekstSylinder 5">
            <a:extLst>
              <a:ext uri="{FF2B5EF4-FFF2-40B4-BE49-F238E27FC236}">
                <a16:creationId xmlns:a16="http://schemas.microsoft.com/office/drawing/2014/main" id="{1323270A-E738-4100-A788-19B12774C375}"/>
              </a:ext>
            </a:extLst>
          </p:cNvPr>
          <p:cNvSpPr txBox="1"/>
          <p:nvPr/>
        </p:nvSpPr>
        <p:spPr>
          <a:xfrm>
            <a:off x="1833568" y="1662501"/>
            <a:ext cx="8800128" cy="4524315"/>
          </a:xfrm>
          <a:prstGeom prst="rect">
            <a:avLst/>
          </a:prstGeom>
          <a:noFill/>
        </p:spPr>
        <p:txBody>
          <a:bodyPr wrap="square" rtlCol="0">
            <a:spAutoFit/>
          </a:bodyPr>
          <a:lstStyle/>
          <a:p>
            <a:r>
              <a:rPr lang="nb-NO" sz="2400" b="1" dirty="0"/>
              <a:t>Lokalt:</a:t>
            </a:r>
            <a:r>
              <a:rPr lang="nb-NO" sz="2400" dirty="0"/>
              <a:t> Enkelte anbefalinger kan måles med uttrekk fra lokale pasientadministrative systemer og registre. </a:t>
            </a:r>
          </a:p>
          <a:p>
            <a:pPr marL="342900" indent="-342900">
              <a:buFont typeface="Arial" panose="020B0604020202020204" pitchFamily="34" charset="0"/>
              <a:buChar char="•"/>
            </a:pPr>
            <a:endParaRPr lang="nb-NO" sz="2400" dirty="0"/>
          </a:p>
          <a:p>
            <a:r>
              <a:rPr lang="nb-NO" sz="2400" b="1" dirty="0"/>
              <a:t>Nasjonalt:</a:t>
            </a:r>
            <a:r>
              <a:rPr lang="nb-NO" sz="2400" dirty="0"/>
              <a:t> Andre anbefalinger kan følges ved periodiske uttrekk fra nasjonale registre som NPR, nasjonale kvalitetsregistre, variasjonsatlas, HELFO, reseptregisteret mm.</a:t>
            </a:r>
          </a:p>
          <a:p>
            <a:pPr marL="342900" indent="-342900">
              <a:buFont typeface="Arial" panose="020B0604020202020204" pitchFamily="34" charset="0"/>
              <a:buChar char="•"/>
            </a:pPr>
            <a:endParaRPr lang="nb-NO" sz="2400" dirty="0"/>
          </a:p>
          <a:p>
            <a:r>
              <a:rPr lang="nb-NO" sz="2400" b="1" dirty="0"/>
              <a:t>Spørreundersøkelser:</a:t>
            </a:r>
            <a:r>
              <a:rPr lang="nb-NO" sz="2400" dirty="0"/>
              <a:t> Endringer i holdninger hos leger og pasienter kan måles før, underveis og etter kampanjen</a:t>
            </a:r>
          </a:p>
          <a:p>
            <a:endParaRPr lang="nb-NO" sz="2400" dirty="0"/>
          </a:p>
          <a:p>
            <a:r>
              <a:rPr lang="nb-NO" sz="2400" b="1" dirty="0"/>
              <a:t>Implementering</a:t>
            </a:r>
            <a:r>
              <a:rPr lang="nb-NO" sz="2400" dirty="0"/>
              <a:t>: Lokale prosjekter med formål å implementere anbefalingene i praksis. Se implementeringsguide</a:t>
            </a:r>
          </a:p>
        </p:txBody>
      </p:sp>
    </p:spTree>
    <p:extLst>
      <p:ext uri="{BB962C8B-B14F-4D97-AF65-F5344CB8AC3E}">
        <p14:creationId xmlns:p14="http://schemas.microsoft.com/office/powerpoint/2010/main" val="7953206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E7292E-8089-4867-B0AC-6BFFC7CECDF1}"/>
              </a:ext>
            </a:extLst>
          </p:cNvPr>
          <p:cNvSpPr>
            <a:spLocks noGrp="1"/>
          </p:cNvSpPr>
          <p:nvPr>
            <p:ph type="title"/>
          </p:nvPr>
        </p:nvSpPr>
        <p:spPr>
          <a:xfrm>
            <a:off x="3780503" y="2282414"/>
            <a:ext cx="4630994" cy="1719314"/>
          </a:xfrm>
        </p:spPr>
        <p:txBody>
          <a:bodyPr/>
          <a:lstStyle/>
          <a:p>
            <a:r>
              <a:rPr lang="nb-NO" b="1" dirty="0">
                <a:solidFill>
                  <a:srgbClr val="7030A0"/>
                </a:solidFill>
                <a:latin typeface="Poppins medium"/>
              </a:rPr>
              <a:t>C. Kasuistikker</a:t>
            </a:r>
            <a:endParaRPr lang="nb-NO" dirty="0"/>
          </a:p>
        </p:txBody>
      </p:sp>
    </p:spTree>
    <p:extLst>
      <p:ext uri="{BB962C8B-B14F-4D97-AF65-F5344CB8AC3E}">
        <p14:creationId xmlns:p14="http://schemas.microsoft.com/office/powerpoint/2010/main" val="524846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24075" y="3972155"/>
            <a:ext cx="5542546" cy="1222511"/>
          </a:xfrm>
        </p:spPr>
        <p:txBody>
          <a:bodyPr>
            <a:noAutofit/>
          </a:bodyPr>
          <a:lstStyle/>
          <a:p>
            <a:pPr algn="l"/>
            <a:r>
              <a:rPr lang="nb-NO">
                <a:solidFill>
                  <a:srgbClr val="DE1662"/>
                </a:solidFill>
              </a:rPr>
              <a:t>Gutt 4 år. Feber, snue og hoste i tre dager. Foreldrene er overbevist om at gutten har lungebetennelse. Negativ undersøkelse både hos fastlege og på barneavdelingens kveldspoliklinikk. Får antibiotika på Volvat.</a:t>
            </a:r>
          </a:p>
        </p:txBody>
      </p:sp>
      <p:sp>
        <p:nvSpPr>
          <p:cNvPr id="5" name="Subtitle 2"/>
          <p:cNvSpPr txBox="1">
            <a:spLocks/>
          </p:cNvSpPr>
          <p:nvPr/>
        </p:nvSpPr>
        <p:spPr>
          <a:xfrm>
            <a:off x="6124075" y="948218"/>
            <a:ext cx="5542546" cy="12054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b-NO">
                <a:solidFill>
                  <a:schemeClr val="accent1">
                    <a:lumMod val="75000"/>
                  </a:schemeClr>
                </a:solidFill>
              </a:rPr>
              <a:t>Hjelpepleier 40 år. Hodepine i 8 år. Godt utredet av fastlege. Frykt for å overse alvorlig  sykdom får vikar til å henvise til nevrolog. Nevrologen rekvirerer MR som viser et ørlite </a:t>
            </a:r>
            <a:r>
              <a:rPr lang="nb-NO" err="1">
                <a:solidFill>
                  <a:schemeClr val="accent1">
                    <a:lumMod val="75000"/>
                  </a:schemeClr>
                </a:solidFill>
              </a:rPr>
              <a:t>aneurysme</a:t>
            </a:r>
            <a:r>
              <a:rPr lang="nb-NO">
                <a:solidFill>
                  <a:schemeClr val="accent1">
                    <a:lumMod val="75000"/>
                  </a:schemeClr>
                </a:solidFill>
              </a:rPr>
              <a:t> på en pulsåre i hjernen. Pasienten blir så redd at hun vil flytte til Oslo for å bo i nærheten av nevrokirurg.</a:t>
            </a:r>
          </a:p>
          <a:p>
            <a:r>
              <a:rPr lang="nb-NO" sz="2800">
                <a:solidFill>
                  <a:schemeClr val="accent1">
                    <a:lumMod val="75000"/>
                  </a:schemeClr>
                </a:solidFill>
              </a:rPr>
              <a:t> </a:t>
            </a:r>
            <a:endParaRPr lang="nb-NO" sz="3300">
              <a:solidFill>
                <a:schemeClr val="accent1">
                  <a:lumMod val="75000"/>
                </a:schemeClr>
              </a:solidFill>
            </a:endParaRPr>
          </a:p>
          <a:p>
            <a:pPr algn="l"/>
            <a:endParaRPr lang="nb-NO" sz="2800">
              <a:solidFill>
                <a:schemeClr val="accent1">
                  <a:lumMod val="75000"/>
                </a:schemeClr>
              </a:solidFill>
            </a:endParaRPr>
          </a:p>
        </p:txBody>
      </p:sp>
      <p:sp>
        <p:nvSpPr>
          <p:cNvPr id="6" name="Subtitle 2"/>
          <p:cNvSpPr txBox="1">
            <a:spLocks/>
          </p:cNvSpPr>
          <p:nvPr/>
        </p:nvSpPr>
        <p:spPr>
          <a:xfrm>
            <a:off x="393033" y="948217"/>
            <a:ext cx="5542546" cy="12054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b-NO" dirty="0">
                <a:solidFill>
                  <a:schemeClr val="accent6">
                    <a:lumMod val="75000"/>
                  </a:schemeClr>
                </a:solidFill>
              </a:rPr>
              <a:t>Ingeniør 46 år, </a:t>
            </a:r>
            <a:r>
              <a:rPr lang="nb-NO" dirty="0" smtClean="0">
                <a:solidFill>
                  <a:schemeClr val="accent6">
                    <a:lumMod val="75000"/>
                  </a:schemeClr>
                </a:solidFill>
              </a:rPr>
              <a:t>ondt </a:t>
            </a:r>
            <a:r>
              <a:rPr lang="nb-NO" dirty="0">
                <a:solidFill>
                  <a:schemeClr val="accent6">
                    <a:lumMod val="75000"/>
                  </a:schemeClr>
                </a:solidFill>
              </a:rPr>
              <a:t>i høyre kne i flere måneder. Kan ikke løpe like fort som tidligere (rekorden er 1:20:19 i </a:t>
            </a:r>
            <a:r>
              <a:rPr lang="nb-NO" dirty="0" err="1">
                <a:solidFill>
                  <a:schemeClr val="accent6">
                    <a:lumMod val="75000"/>
                  </a:schemeClr>
                </a:solidFill>
              </a:rPr>
              <a:t>halvmarathon</a:t>
            </a:r>
            <a:r>
              <a:rPr lang="nb-NO" dirty="0">
                <a:solidFill>
                  <a:schemeClr val="accent6">
                    <a:lumMod val="75000"/>
                  </a:schemeClr>
                </a:solidFill>
              </a:rPr>
              <a:t>). MR viser degenerative forandringer i mediale menisk. Ortoped tilbyr artroskopi.</a:t>
            </a:r>
          </a:p>
          <a:p>
            <a:pPr algn="l"/>
            <a:endParaRPr lang="nb-NO" dirty="0">
              <a:solidFill>
                <a:schemeClr val="accent1">
                  <a:lumMod val="75000"/>
                </a:schemeClr>
              </a:solidFill>
            </a:endParaRPr>
          </a:p>
          <a:p>
            <a:r>
              <a:rPr lang="nb-NO" sz="2800" dirty="0">
                <a:solidFill>
                  <a:schemeClr val="accent1">
                    <a:lumMod val="75000"/>
                  </a:schemeClr>
                </a:solidFill>
              </a:rPr>
              <a:t> </a:t>
            </a:r>
            <a:endParaRPr lang="nb-NO" sz="3300" dirty="0">
              <a:solidFill>
                <a:schemeClr val="accent1">
                  <a:lumMod val="75000"/>
                </a:schemeClr>
              </a:solidFill>
            </a:endParaRPr>
          </a:p>
          <a:p>
            <a:pPr algn="l"/>
            <a:endParaRPr lang="nb-NO" sz="2800" dirty="0">
              <a:solidFill>
                <a:schemeClr val="accent1">
                  <a:lumMod val="75000"/>
                </a:schemeClr>
              </a:solidFill>
            </a:endParaRPr>
          </a:p>
        </p:txBody>
      </p:sp>
      <p:sp>
        <p:nvSpPr>
          <p:cNvPr id="7" name="Subtitle 2"/>
          <p:cNvSpPr txBox="1">
            <a:spLocks/>
          </p:cNvSpPr>
          <p:nvPr/>
        </p:nvSpPr>
        <p:spPr>
          <a:xfrm>
            <a:off x="393033" y="3314700"/>
            <a:ext cx="5542546" cy="18799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b-NO" dirty="0">
                <a:solidFill>
                  <a:schemeClr val="accent4">
                    <a:lumMod val="75000"/>
                  </a:schemeClr>
                </a:solidFill>
              </a:rPr>
              <a:t>LIS1 forteller: «Fikk inn pasient i mottak fra sykehjem som hadde marmorerte ben ved ankomst og helt klart var døende. Innlagt med cancer prostata med spredning. I mottak gjorde vi ingenting,  det jeg husker best er en gråtende mottakssykepleier som syns det var så fælt at han var blitt sendt fra et sted han kjente for å dø hos oss.»</a:t>
            </a:r>
          </a:p>
        </p:txBody>
      </p:sp>
    </p:spTree>
    <p:extLst>
      <p:ext uri="{BB962C8B-B14F-4D97-AF65-F5344CB8AC3E}">
        <p14:creationId xmlns:p14="http://schemas.microsoft.com/office/powerpoint/2010/main" val="3049833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D728341-0440-425E-966D-D13A37184C3F}"/>
              </a:ext>
            </a:extLst>
          </p:cNvPr>
          <p:cNvSpPr>
            <a:spLocks noGrp="1"/>
          </p:cNvSpPr>
          <p:nvPr>
            <p:ph idx="1"/>
          </p:nvPr>
        </p:nvSpPr>
        <p:spPr>
          <a:xfrm>
            <a:off x="291371" y="2294619"/>
            <a:ext cx="2716523" cy="2149872"/>
          </a:xfrm>
        </p:spPr>
        <p:txBody>
          <a:bodyPr>
            <a:noAutofit/>
          </a:bodyPr>
          <a:lstStyle/>
          <a:p>
            <a:pPr marL="0" indent="0">
              <a:buNone/>
            </a:pPr>
            <a:r>
              <a:rPr lang="nb-NO" b="1">
                <a:solidFill>
                  <a:srgbClr val="0C5793"/>
                </a:solidFill>
              </a:rPr>
              <a:t>I 2014-2018 ble det gitt medhold i 387 saker på grunnlag av at pasienten ble skadet av behandling som var «uten grunnlag»</a:t>
            </a:r>
          </a:p>
        </p:txBody>
      </p:sp>
      <p:pic>
        <p:nvPicPr>
          <p:cNvPr id="2" name="Picture 1"/>
          <p:cNvPicPr>
            <a:picLocks noChangeAspect="1"/>
          </p:cNvPicPr>
          <p:nvPr/>
        </p:nvPicPr>
        <p:blipFill>
          <a:blip r:embed="rId3"/>
          <a:stretch>
            <a:fillRect/>
          </a:stretch>
        </p:blipFill>
        <p:spPr>
          <a:xfrm>
            <a:off x="0" y="285345"/>
            <a:ext cx="6158640" cy="1916434"/>
          </a:xfrm>
          <a:prstGeom prst="rect">
            <a:avLst/>
          </a:prstGeom>
        </p:spPr>
      </p:pic>
      <p:sp>
        <p:nvSpPr>
          <p:cNvPr id="4" name="TextBox 3"/>
          <p:cNvSpPr txBox="1"/>
          <p:nvPr/>
        </p:nvSpPr>
        <p:spPr>
          <a:xfrm>
            <a:off x="3705725" y="2294619"/>
            <a:ext cx="7423485" cy="5632311"/>
          </a:xfrm>
          <a:prstGeom prst="rect">
            <a:avLst/>
          </a:prstGeom>
          <a:noFill/>
        </p:spPr>
        <p:txBody>
          <a:bodyPr wrap="square" numCol="1" spcCol="144000" rtlCol="0">
            <a:spAutoFit/>
          </a:bodyPr>
          <a:lstStyle/>
          <a:p>
            <a:r>
              <a:rPr lang="nb-NO" sz="2000"/>
              <a:t>1. Kvinne 27 år, Helse Sør-Øst: Artroskopi venstre kne pga. mistanke om meniskskade. </a:t>
            </a:r>
            <a:r>
              <a:rPr lang="nb-NO" sz="2000" err="1"/>
              <a:t>Reoperert</a:t>
            </a:r>
            <a:r>
              <a:rPr lang="nb-NO" sz="2000"/>
              <a:t> to ganger. Operasjonene medførte utvikling av komplekst regionalt smertesyndrom. Det forelå ikke tegn til meniskskade eller brudd ved klinisk undersøkelse og </a:t>
            </a:r>
            <a:r>
              <a:rPr lang="nb-NO" sz="2000" err="1"/>
              <a:t>rtg</a:t>
            </a:r>
            <a:r>
              <a:rPr lang="nb-NO" sz="2000"/>
              <a:t>.</a:t>
            </a:r>
          </a:p>
          <a:p>
            <a:endParaRPr lang="nb-NO" sz="2000"/>
          </a:p>
          <a:p>
            <a:r>
              <a:rPr lang="nb-NO" sz="2000"/>
              <a:t>2. Mann 59 år, Helse Vest: Prostataoperasjon (TUR-P) utført pga. vannlatingsplager. Utviklet bakteriell endokarditt etter operasjonen. Ut fra symptomer og målinger som ble utført på forhånd var det ikke indikasjon for inngrepet. </a:t>
            </a:r>
          </a:p>
          <a:p>
            <a:endParaRPr lang="nb-NO" sz="2000"/>
          </a:p>
          <a:p>
            <a:r>
              <a:rPr lang="nb-NO" sz="2000"/>
              <a:t>3. Kvinne 33 år, privat sykehus: Operasjon AC-ledd </a:t>
            </a:r>
            <a:r>
              <a:rPr lang="nb-NO" sz="2000" err="1"/>
              <a:t>pga</a:t>
            </a:r>
            <a:r>
              <a:rPr lang="nb-NO" sz="2000"/>
              <a:t> artrose. Fikk økt smerte og funksjonstap i skulderen. Det forelå ikke indikasjon for inngrepet.</a:t>
            </a:r>
          </a:p>
          <a:p>
            <a:endParaRPr lang="nb-NO" sz="2000"/>
          </a:p>
          <a:p>
            <a:endParaRPr lang="nb-NO" sz="2000"/>
          </a:p>
          <a:p>
            <a:endParaRPr lang="nb-NO" sz="2000"/>
          </a:p>
          <a:p>
            <a:endParaRPr lang="nb-NO" sz="2000"/>
          </a:p>
          <a:p>
            <a:endParaRPr lang="nb-NO" sz="2000"/>
          </a:p>
        </p:txBody>
      </p:sp>
    </p:spTree>
    <p:extLst>
      <p:ext uri="{BB962C8B-B14F-4D97-AF65-F5344CB8AC3E}">
        <p14:creationId xmlns:p14="http://schemas.microsoft.com/office/powerpoint/2010/main" val="9458653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657C0B-9635-42DF-86DE-0AF2BA1DA239}"/>
              </a:ext>
            </a:extLst>
          </p:cNvPr>
          <p:cNvSpPr>
            <a:spLocks noGrp="1"/>
          </p:cNvSpPr>
          <p:nvPr>
            <p:ph type="title"/>
          </p:nvPr>
        </p:nvSpPr>
        <p:spPr>
          <a:xfrm>
            <a:off x="838200" y="500062"/>
            <a:ext cx="10515600" cy="1325563"/>
          </a:xfrm>
        </p:spPr>
        <p:txBody>
          <a:bodyPr>
            <a:normAutofit/>
          </a:bodyPr>
          <a:lstStyle/>
          <a:p>
            <a:r>
              <a:rPr lang="nb-NO" sz="3200" dirty="0">
                <a:solidFill>
                  <a:srgbClr val="6F308E"/>
                </a:solidFill>
                <a:latin typeface="Poppins Medium" panose="00000600000000000000" pitchFamily="2" charset="0"/>
                <a:cs typeface="Poppins Medium" panose="00000600000000000000" pitchFamily="2" charset="0"/>
              </a:rPr>
              <a:t>Del erfaringer!</a:t>
            </a:r>
          </a:p>
        </p:txBody>
      </p:sp>
      <p:sp>
        <p:nvSpPr>
          <p:cNvPr id="3" name="Plassholder for innhold 2">
            <a:extLst>
              <a:ext uri="{FF2B5EF4-FFF2-40B4-BE49-F238E27FC236}">
                <a16:creationId xmlns:a16="http://schemas.microsoft.com/office/drawing/2014/main" id="{7ADCD559-E914-40D6-98B2-D5F1D035D1AE}"/>
              </a:ext>
            </a:extLst>
          </p:cNvPr>
          <p:cNvSpPr>
            <a:spLocks noGrp="1"/>
          </p:cNvSpPr>
          <p:nvPr>
            <p:ph idx="1"/>
          </p:nvPr>
        </p:nvSpPr>
        <p:spPr>
          <a:xfrm>
            <a:off x="726947" y="2154544"/>
            <a:ext cx="10515600" cy="3129833"/>
          </a:xfrm>
        </p:spPr>
        <p:txBody>
          <a:bodyPr>
            <a:normAutofit/>
          </a:bodyPr>
          <a:lstStyle/>
          <a:p>
            <a:r>
              <a:rPr lang="nb-NO" dirty="0"/>
              <a:t>Har du opplevd overutredning, overdiagnostikk eller overbehandling? Eksempler?</a:t>
            </a:r>
          </a:p>
          <a:p>
            <a:endParaRPr lang="nb-NO" dirty="0"/>
          </a:p>
          <a:p>
            <a:r>
              <a:rPr lang="nb-NO" dirty="0"/>
              <a:t>Hva skal til for å ta i bruk anbefalingene (se </a:t>
            </a:r>
            <a:r>
              <a:rPr lang="nb-NO" dirty="0">
                <a:hlinkClick r:id="rId2"/>
              </a:rPr>
              <a:t>www.klokevalg.org</a:t>
            </a:r>
            <a:r>
              <a:rPr lang="nb-NO" dirty="0"/>
              <a:t>) i din kliniske praksis og på din arbeidsplass?</a:t>
            </a:r>
          </a:p>
        </p:txBody>
      </p:sp>
      <p:pic>
        <p:nvPicPr>
          <p:cNvPr id="4" name="Plassholder for innhold 3">
            <a:extLst>
              <a:ext uri="{FF2B5EF4-FFF2-40B4-BE49-F238E27FC236}">
                <a16:creationId xmlns:a16="http://schemas.microsoft.com/office/drawing/2014/main" id="{E5DB286C-57B8-45FF-BBD5-88A13F908F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19581" y="4731213"/>
            <a:ext cx="1045933" cy="1571154"/>
          </a:xfrm>
          <a:prstGeom prst="rect">
            <a:avLst/>
          </a:prstGeom>
        </p:spPr>
      </p:pic>
    </p:spTree>
    <p:extLst>
      <p:ext uri="{BB962C8B-B14F-4D97-AF65-F5344CB8AC3E}">
        <p14:creationId xmlns:p14="http://schemas.microsoft.com/office/powerpoint/2010/main" val="1984649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102826-2F28-4250-8FD1-C3EAB7CA2D6C}"/>
              </a:ext>
            </a:extLst>
          </p:cNvPr>
          <p:cNvSpPr>
            <a:spLocks noGrp="1"/>
          </p:cNvSpPr>
          <p:nvPr>
            <p:ph type="title"/>
          </p:nvPr>
        </p:nvSpPr>
        <p:spPr/>
        <p:txBody>
          <a:bodyPr/>
          <a:lstStyle/>
          <a:p>
            <a:pPr algn="ctr"/>
            <a:r>
              <a:rPr lang="nb-NO">
                <a:solidFill>
                  <a:srgbClr val="7030A0"/>
                </a:solidFill>
                <a:latin typeface="Poppins medium"/>
              </a:rPr>
              <a:t>Gjør kloke valg – pasienten og legen</a:t>
            </a:r>
            <a:endParaRPr lang="nb-NO"/>
          </a:p>
        </p:txBody>
      </p:sp>
      <p:pic>
        <p:nvPicPr>
          <p:cNvPr id="10" name="Plassholder for innhold 3">
            <a:extLst>
              <a:ext uri="{FF2B5EF4-FFF2-40B4-BE49-F238E27FC236}">
                <a16:creationId xmlns:a16="http://schemas.microsoft.com/office/drawing/2014/main" id="{D7F4CF6A-28BC-45C6-A369-B5E200025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4764" y="4530153"/>
            <a:ext cx="1414272" cy="2124456"/>
          </a:xfrm>
          <a:prstGeom prst="rect">
            <a:avLst/>
          </a:prstGeom>
        </p:spPr>
      </p:pic>
      <p:pic>
        <p:nvPicPr>
          <p:cNvPr id="8" name="Bilde 7">
            <a:extLst>
              <a:ext uri="{FF2B5EF4-FFF2-40B4-BE49-F238E27FC236}">
                <a16:creationId xmlns:a16="http://schemas.microsoft.com/office/drawing/2014/main" id="{884893D5-EEBB-40F1-9201-C9709B04D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7358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714CBE-93EF-44BB-B6B9-9CBE17B81837}"/>
              </a:ext>
            </a:extLst>
          </p:cNvPr>
          <p:cNvSpPr>
            <a:spLocks noGrp="1"/>
          </p:cNvSpPr>
          <p:nvPr>
            <p:ph type="title"/>
          </p:nvPr>
        </p:nvSpPr>
        <p:spPr>
          <a:xfrm>
            <a:off x="4781550" y="146685"/>
            <a:ext cx="6572250" cy="1544003"/>
          </a:xfrm>
        </p:spPr>
        <p:txBody>
          <a:bodyPr>
            <a:normAutofit/>
          </a:bodyPr>
          <a:lstStyle/>
          <a:p>
            <a:r>
              <a:rPr lang="nb-NO" sz="3600" dirty="0">
                <a:solidFill>
                  <a:srgbClr val="612A8A"/>
                </a:solidFill>
                <a:latin typeface="Poppins medium"/>
              </a:rPr>
              <a:t>Medisinsk overaktivitet</a:t>
            </a:r>
          </a:p>
        </p:txBody>
      </p:sp>
      <p:sp>
        <p:nvSpPr>
          <p:cNvPr id="3" name="Plassholder for innhold 2">
            <a:extLst>
              <a:ext uri="{FF2B5EF4-FFF2-40B4-BE49-F238E27FC236}">
                <a16:creationId xmlns:a16="http://schemas.microsoft.com/office/drawing/2014/main" id="{984674F8-F756-4393-844F-2C5A0DC40020}"/>
              </a:ext>
            </a:extLst>
          </p:cNvPr>
          <p:cNvSpPr>
            <a:spLocks noGrp="1"/>
          </p:cNvSpPr>
          <p:nvPr>
            <p:ph idx="1"/>
          </p:nvPr>
        </p:nvSpPr>
        <p:spPr>
          <a:xfrm>
            <a:off x="4781551" y="1690688"/>
            <a:ext cx="6572250" cy="4487689"/>
          </a:xfrm>
        </p:spPr>
        <p:txBody>
          <a:bodyPr>
            <a:normAutofit/>
          </a:bodyPr>
          <a:lstStyle/>
          <a:p>
            <a:pPr marL="0" indent="0">
              <a:buNone/>
            </a:pPr>
            <a:r>
              <a:rPr lang="nb-NO" dirty="0">
                <a:solidFill>
                  <a:srgbClr val="7030A0"/>
                </a:solidFill>
              </a:rPr>
              <a:t>Overutredning: </a:t>
            </a:r>
            <a:r>
              <a:rPr lang="nb-NO" sz="2400" dirty="0"/>
              <a:t>Diagnostikk eller henvisninger som med høy sannsynlighet ikke vil gi betydningsfull informasjon.</a:t>
            </a:r>
            <a:endParaRPr lang="nb-NO" dirty="0">
              <a:solidFill>
                <a:srgbClr val="7030A0"/>
              </a:solidFill>
            </a:endParaRPr>
          </a:p>
          <a:p>
            <a:pPr marL="0" indent="0">
              <a:buNone/>
            </a:pPr>
            <a:endParaRPr lang="nb-NO" dirty="0">
              <a:solidFill>
                <a:srgbClr val="7030A0"/>
              </a:solidFill>
            </a:endParaRPr>
          </a:p>
          <a:p>
            <a:pPr marL="0" indent="0">
              <a:buNone/>
            </a:pPr>
            <a:r>
              <a:rPr lang="nb-NO" dirty="0">
                <a:solidFill>
                  <a:srgbClr val="7030A0"/>
                </a:solidFill>
              </a:rPr>
              <a:t>Overdiagnostikk</a:t>
            </a:r>
            <a:r>
              <a:rPr lang="nb-NO" sz="2400" dirty="0"/>
              <a:t>: Diagnostikk av en tilstand som ikke har gitt symptomer og som heller ikke vil komme til å gi symptomer eller forkorte livet.</a:t>
            </a:r>
          </a:p>
          <a:p>
            <a:pPr marL="0" indent="0">
              <a:buNone/>
            </a:pPr>
            <a:endParaRPr lang="nb-NO" sz="2400" dirty="0"/>
          </a:p>
          <a:p>
            <a:pPr marL="0" indent="0">
              <a:buNone/>
            </a:pPr>
            <a:r>
              <a:rPr lang="nb-NO" dirty="0">
                <a:solidFill>
                  <a:srgbClr val="7030A0"/>
                </a:solidFill>
              </a:rPr>
              <a:t>Overbehandling: </a:t>
            </a:r>
            <a:r>
              <a:rPr lang="nb-NO" sz="2400" dirty="0"/>
              <a:t>Behandling som ikke gir nytte eller kan føre til mer skade enn nytte.</a:t>
            </a:r>
          </a:p>
          <a:p>
            <a:endParaRPr lang="nb-NO" sz="2000" dirty="0"/>
          </a:p>
        </p:txBody>
      </p:sp>
      <p:pic>
        <p:nvPicPr>
          <p:cNvPr id="5" name="Bilde 4">
            <a:extLst>
              <a:ext uri="{FF2B5EF4-FFF2-40B4-BE49-F238E27FC236}">
                <a16:creationId xmlns:a16="http://schemas.microsoft.com/office/drawing/2014/main" id="{743FBD33-7DB3-4C78-84E6-5EA0E8208E53}"/>
              </a:ext>
            </a:extLst>
          </p:cNvPr>
          <p:cNvPicPr>
            <a:picLocks noChangeAspect="1"/>
          </p:cNvPicPr>
          <p:nvPr/>
        </p:nvPicPr>
        <p:blipFill>
          <a:blip r:embed="rId3"/>
          <a:stretch>
            <a:fillRect/>
          </a:stretch>
        </p:blipFill>
        <p:spPr>
          <a:xfrm>
            <a:off x="11166395" y="5560291"/>
            <a:ext cx="721001" cy="1086184"/>
          </a:xfrm>
          <a:prstGeom prst="rect">
            <a:avLst/>
          </a:prstGeom>
        </p:spPr>
      </p:pic>
      <p:pic>
        <p:nvPicPr>
          <p:cNvPr id="6" name="Picture 5"/>
          <p:cNvPicPr>
            <a:picLocks noChangeAspect="1"/>
          </p:cNvPicPr>
          <p:nvPr/>
        </p:nvPicPr>
        <p:blipFill>
          <a:blip r:embed="rId4"/>
          <a:stretch>
            <a:fillRect/>
          </a:stretch>
        </p:blipFill>
        <p:spPr>
          <a:xfrm>
            <a:off x="885826" y="733425"/>
            <a:ext cx="3546110" cy="4981575"/>
          </a:xfrm>
          <a:prstGeom prst="rect">
            <a:avLst/>
          </a:prstGeom>
        </p:spPr>
      </p:pic>
    </p:spTree>
    <p:extLst>
      <p:ext uri="{BB962C8B-B14F-4D97-AF65-F5344CB8AC3E}">
        <p14:creationId xmlns:p14="http://schemas.microsoft.com/office/powerpoint/2010/main" val="1761235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714CBE-93EF-44BB-B6B9-9CBE17B81837}"/>
              </a:ext>
            </a:extLst>
          </p:cNvPr>
          <p:cNvSpPr>
            <a:spLocks noGrp="1"/>
          </p:cNvSpPr>
          <p:nvPr>
            <p:ph type="title"/>
          </p:nvPr>
        </p:nvSpPr>
        <p:spPr>
          <a:xfrm>
            <a:off x="577516" y="146685"/>
            <a:ext cx="10776284" cy="1544003"/>
          </a:xfrm>
        </p:spPr>
        <p:txBody>
          <a:bodyPr>
            <a:normAutofit/>
          </a:bodyPr>
          <a:lstStyle/>
          <a:p>
            <a:r>
              <a:rPr lang="nb-NO" sz="3600" dirty="0" smtClean="0">
                <a:solidFill>
                  <a:srgbClr val="612A8A"/>
                </a:solidFill>
                <a:latin typeface="Poppins medium"/>
              </a:rPr>
              <a:t>Medisinsk overaktivitet</a:t>
            </a:r>
            <a:r>
              <a:rPr lang="nb-NO" sz="3600" dirty="0">
                <a:solidFill>
                  <a:srgbClr val="612A8A"/>
                </a:solidFill>
                <a:latin typeface="Poppins medium"/>
              </a:rPr>
              <a:t>	</a:t>
            </a:r>
            <a:r>
              <a:rPr lang="nb-NO" sz="3600" dirty="0" smtClean="0">
                <a:solidFill>
                  <a:srgbClr val="612A8A"/>
                </a:solidFill>
                <a:latin typeface="Poppins medium"/>
              </a:rPr>
              <a:t>  	    Eksempel</a:t>
            </a:r>
            <a:endParaRPr lang="nb-NO" sz="3600" dirty="0">
              <a:solidFill>
                <a:srgbClr val="612A8A"/>
              </a:solidFill>
              <a:latin typeface="Poppins medium"/>
            </a:endParaRPr>
          </a:p>
        </p:txBody>
      </p:sp>
      <p:sp>
        <p:nvSpPr>
          <p:cNvPr id="3" name="Plassholder for innhold 2">
            <a:extLst>
              <a:ext uri="{FF2B5EF4-FFF2-40B4-BE49-F238E27FC236}">
                <a16:creationId xmlns:a16="http://schemas.microsoft.com/office/drawing/2014/main" id="{984674F8-F756-4393-844F-2C5A0DC40020}"/>
              </a:ext>
            </a:extLst>
          </p:cNvPr>
          <p:cNvSpPr>
            <a:spLocks noGrp="1"/>
          </p:cNvSpPr>
          <p:nvPr>
            <p:ph idx="1"/>
          </p:nvPr>
        </p:nvSpPr>
        <p:spPr>
          <a:xfrm>
            <a:off x="577516" y="1690688"/>
            <a:ext cx="6581273" cy="4487689"/>
          </a:xfrm>
        </p:spPr>
        <p:txBody>
          <a:bodyPr>
            <a:normAutofit lnSpcReduction="10000"/>
          </a:bodyPr>
          <a:lstStyle/>
          <a:p>
            <a:pPr marL="0" indent="0">
              <a:buNone/>
            </a:pPr>
            <a:r>
              <a:rPr lang="nb-NO" dirty="0">
                <a:solidFill>
                  <a:srgbClr val="7030A0"/>
                </a:solidFill>
              </a:rPr>
              <a:t>Overutredning: </a:t>
            </a:r>
            <a:r>
              <a:rPr lang="nb-NO" dirty="0"/>
              <a:t>Diagnostikk eller henvisninger som med høy sannsynlighet ikke vil gi betydningsfull informasjon.</a:t>
            </a:r>
            <a:endParaRPr lang="nb-NO" dirty="0">
              <a:solidFill>
                <a:srgbClr val="7030A0"/>
              </a:solidFill>
            </a:endParaRPr>
          </a:p>
          <a:p>
            <a:pPr marL="0" indent="0">
              <a:buNone/>
            </a:pPr>
            <a:endParaRPr lang="nb-NO" dirty="0">
              <a:solidFill>
                <a:srgbClr val="7030A0"/>
              </a:solidFill>
            </a:endParaRPr>
          </a:p>
          <a:p>
            <a:pPr marL="0" indent="0">
              <a:buNone/>
            </a:pPr>
            <a:r>
              <a:rPr lang="nb-NO" dirty="0">
                <a:solidFill>
                  <a:srgbClr val="7030A0"/>
                </a:solidFill>
              </a:rPr>
              <a:t>Overdiagnostikk</a:t>
            </a:r>
            <a:r>
              <a:rPr lang="nb-NO" sz="2400" dirty="0"/>
              <a:t>: </a:t>
            </a:r>
            <a:r>
              <a:rPr lang="nb-NO" dirty="0"/>
              <a:t>Diagnostikk av en tilstand som ikke har gitt symptomer og som heller ikke vil komme til å gi symptomer eller forkorte livet.</a:t>
            </a:r>
            <a:endParaRPr lang="nb-NO" sz="2400" dirty="0"/>
          </a:p>
          <a:p>
            <a:pPr marL="0" indent="0">
              <a:buNone/>
            </a:pPr>
            <a:endParaRPr lang="nb-NO" sz="2400" dirty="0"/>
          </a:p>
          <a:p>
            <a:pPr marL="0" indent="0">
              <a:buNone/>
            </a:pPr>
            <a:r>
              <a:rPr lang="nb-NO" dirty="0">
                <a:solidFill>
                  <a:srgbClr val="7030A0"/>
                </a:solidFill>
              </a:rPr>
              <a:t>Overbehandling: </a:t>
            </a:r>
            <a:r>
              <a:rPr lang="nb-NO" dirty="0"/>
              <a:t>Behandling som ikke gir nytte eller kan føre til mer skade enn nytte.</a:t>
            </a:r>
            <a:endParaRPr lang="nb-NO" sz="2400" dirty="0"/>
          </a:p>
          <a:p>
            <a:endParaRPr lang="nb-NO" sz="2000" dirty="0"/>
          </a:p>
        </p:txBody>
      </p:sp>
      <p:pic>
        <p:nvPicPr>
          <p:cNvPr id="5" name="Bilde 4">
            <a:extLst>
              <a:ext uri="{FF2B5EF4-FFF2-40B4-BE49-F238E27FC236}">
                <a16:creationId xmlns:a16="http://schemas.microsoft.com/office/drawing/2014/main" id="{743FBD33-7DB3-4C78-84E6-5EA0E8208E53}"/>
              </a:ext>
            </a:extLst>
          </p:cNvPr>
          <p:cNvPicPr>
            <a:picLocks noChangeAspect="1"/>
          </p:cNvPicPr>
          <p:nvPr/>
        </p:nvPicPr>
        <p:blipFill>
          <a:blip r:embed="rId3"/>
          <a:stretch>
            <a:fillRect/>
          </a:stretch>
        </p:blipFill>
        <p:spPr>
          <a:xfrm>
            <a:off x="11166395" y="5560291"/>
            <a:ext cx="721001" cy="1086184"/>
          </a:xfrm>
          <a:prstGeom prst="rect">
            <a:avLst/>
          </a:prstGeom>
        </p:spPr>
      </p:pic>
      <p:sp>
        <p:nvSpPr>
          <p:cNvPr id="7" name="Plassholder for innhold 2">
            <a:extLst>
              <a:ext uri="{FF2B5EF4-FFF2-40B4-BE49-F238E27FC236}">
                <a16:creationId xmlns:a16="http://schemas.microsoft.com/office/drawing/2014/main" id="{984674F8-F756-4393-844F-2C5A0DC40020}"/>
              </a:ext>
            </a:extLst>
          </p:cNvPr>
          <p:cNvSpPr txBox="1">
            <a:spLocks/>
          </p:cNvSpPr>
          <p:nvPr/>
        </p:nvSpPr>
        <p:spPr>
          <a:xfrm>
            <a:off x="7589519" y="1835067"/>
            <a:ext cx="3360421" cy="4487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dirty="0" err="1"/>
              <a:t>Insidentalom</a:t>
            </a:r>
            <a:r>
              <a:rPr lang="nb-NO" dirty="0"/>
              <a:t> i binyrer. </a:t>
            </a:r>
            <a:endParaRPr lang="nb-NO" sz="2400" dirty="0"/>
          </a:p>
          <a:p>
            <a:endParaRPr lang="nb-NO" sz="2400" dirty="0"/>
          </a:p>
          <a:p>
            <a:pPr marL="0" indent="0">
              <a:buFont typeface="Arial" panose="020B0604020202020204" pitchFamily="34" charset="0"/>
              <a:buNone/>
            </a:pPr>
            <a:r>
              <a:rPr lang="nb-NO" dirty="0"/>
              <a:t>MR ved kortvarig og ukomplisert lumbago.</a:t>
            </a:r>
          </a:p>
          <a:p>
            <a:pPr marL="0" indent="0">
              <a:buFont typeface="Arial" panose="020B0604020202020204" pitchFamily="34" charset="0"/>
              <a:buNone/>
            </a:pPr>
            <a:endParaRPr lang="nb-NO" sz="2400" dirty="0"/>
          </a:p>
          <a:p>
            <a:pPr marL="0" indent="0">
              <a:buFont typeface="Arial" panose="020B0604020202020204" pitchFamily="34" charset="0"/>
              <a:buNone/>
            </a:pPr>
            <a:endParaRPr lang="nb-NO" sz="2400" dirty="0"/>
          </a:p>
          <a:p>
            <a:pPr marL="0" indent="0">
              <a:buFont typeface="Arial" panose="020B0604020202020204" pitchFamily="34" charset="0"/>
              <a:buNone/>
            </a:pPr>
            <a:r>
              <a:rPr lang="nb-NO" dirty="0"/>
              <a:t>Antibiotika ved viral øvre luftveisinfeksjon.</a:t>
            </a:r>
            <a:endParaRPr lang="nb-NO" sz="2400" dirty="0"/>
          </a:p>
          <a:p>
            <a:endParaRPr lang="nb-NO" sz="2000" dirty="0"/>
          </a:p>
        </p:txBody>
      </p:sp>
    </p:spTree>
    <p:extLst>
      <p:ext uri="{BB962C8B-B14F-4D97-AF65-F5344CB8AC3E}">
        <p14:creationId xmlns:p14="http://schemas.microsoft.com/office/powerpoint/2010/main" val="34762901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1437" y="95197"/>
            <a:ext cx="5538788" cy="3581453"/>
          </a:xfrm>
          <a:prstGeom prst="rect">
            <a:avLst/>
          </a:prstGeom>
        </p:spPr>
      </p:pic>
      <p:pic>
        <p:nvPicPr>
          <p:cNvPr id="5" name="Picture 4"/>
          <p:cNvPicPr>
            <a:picLocks noChangeAspect="1"/>
          </p:cNvPicPr>
          <p:nvPr/>
        </p:nvPicPr>
        <p:blipFill>
          <a:blip r:embed="rId4"/>
          <a:stretch>
            <a:fillRect/>
          </a:stretch>
        </p:blipFill>
        <p:spPr>
          <a:xfrm>
            <a:off x="6094373" y="0"/>
            <a:ext cx="5995920" cy="3581454"/>
          </a:xfrm>
          <a:prstGeom prst="rect">
            <a:avLst/>
          </a:prstGeom>
        </p:spPr>
      </p:pic>
      <p:pic>
        <p:nvPicPr>
          <p:cNvPr id="7" name="Picture 6"/>
          <p:cNvPicPr>
            <a:picLocks noChangeAspect="1"/>
          </p:cNvPicPr>
          <p:nvPr/>
        </p:nvPicPr>
        <p:blipFill>
          <a:blip r:embed="rId5"/>
          <a:stretch>
            <a:fillRect/>
          </a:stretch>
        </p:blipFill>
        <p:spPr>
          <a:xfrm>
            <a:off x="-89404" y="3714798"/>
            <a:ext cx="2431337" cy="3187850"/>
          </a:xfrm>
          <a:prstGeom prst="rect">
            <a:avLst/>
          </a:prstGeom>
        </p:spPr>
      </p:pic>
      <p:pic>
        <p:nvPicPr>
          <p:cNvPr id="6" name="Picture 5"/>
          <p:cNvPicPr>
            <a:picLocks noChangeAspect="1"/>
          </p:cNvPicPr>
          <p:nvPr/>
        </p:nvPicPr>
        <p:blipFill>
          <a:blip r:embed="rId6"/>
          <a:stretch>
            <a:fillRect/>
          </a:stretch>
        </p:blipFill>
        <p:spPr>
          <a:xfrm>
            <a:off x="-302955" y="6043106"/>
            <a:ext cx="1785515" cy="897690"/>
          </a:xfrm>
          <a:prstGeom prst="rect">
            <a:avLst/>
          </a:prstGeom>
        </p:spPr>
      </p:pic>
      <p:pic>
        <p:nvPicPr>
          <p:cNvPr id="8" name="Picture 7"/>
          <p:cNvPicPr>
            <a:picLocks noChangeAspect="1"/>
          </p:cNvPicPr>
          <p:nvPr/>
        </p:nvPicPr>
        <p:blipFill rotWithShape="1">
          <a:blip r:embed="rId7"/>
          <a:srcRect l="14624" t="4628" r="14725" b="4964"/>
          <a:stretch/>
        </p:blipFill>
        <p:spPr>
          <a:xfrm>
            <a:off x="1455038" y="6170689"/>
            <a:ext cx="870249" cy="500689"/>
          </a:xfrm>
          <a:prstGeom prst="rect">
            <a:avLst/>
          </a:prstGeom>
        </p:spPr>
      </p:pic>
      <p:sp>
        <p:nvSpPr>
          <p:cNvPr id="9" name="Rektangel 4"/>
          <p:cNvSpPr/>
          <p:nvPr/>
        </p:nvSpPr>
        <p:spPr>
          <a:xfrm>
            <a:off x="9705975" y="3894203"/>
            <a:ext cx="2486025" cy="296379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nn-NO" sz="1600" dirty="0"/>
              <a:t>I never </a:t>
            </a:r>
            <a:r>
              <a:rPr lang="nn-NO" sz="1600" dirty="0" err="1"/>
              <a:t>dreamed</a:t>
            </a:r>
            <a:r>
              <a:rPr lang="nn-NO" sz="1600" dirty="0"/>
              <a:t> </a:t>
            </a:r>
            <a:r>
              <a:rPr lang="nn-NO" sz="1600" dirty="0" err="1"/>
              <a:t>that</a:t>
            </a:r>
            <a:r>
              <a:rPr lang="nn-NO" sz="1600" dirty="0"/>
              <a:t> my </a:t>
            </a:r>
            <a:r>
              <a:rPr lang="nn-NO" sz="1600" dirty="0" err="1"/>
              <a:t>discovery</a:t>
            </a:r>
            <a:r>
              <a:rPr lang="nn-NO" sz="1600" dirty="0"/>
              <a:t> </a:t>
            </a:r>
            <a:r>
              <a:rPr lang="nn-NO" sz="1600" dirty="0" err="1"/>
              <a:t>four</a:t>
            </a:r>
            <a:r>
              <a:rPr lang="nn-NO" sz="1600" dirty="0"/>
              <a:t> </a:t>
            </a:r>
            <a:r>
              <a:rPr lang="nn-NO" sz="1600" dirty="0" err="1"/>
              <a:t>decades</a:t>
            </a:r>
            <a:r>
              <a:rPr lang="nn-NO" sz="1600" dirty="0"/>
              <a:t> </a:t>
            </a:r>
            <a:r>
              <a:rPr lang="nn-NO" sz="1600" dirty="0" err="1"/>
              <a:t>ago</a:t>
            </a:r>
            <a:r>
              <a:rPr lang="nn-NO" sz="1600" dirty="0"/>
              <a:t> </a:t>
            </a:r>
            <a:r>
              <a:rPr lang="nn-NO" sz="1600" dirty="0" err="1"/>
              <a:t>would</a:t>
            </a:r>
            <a:r>
              <a:rPr lang="nn-NO" sz="1600" dirty="0"/>
              <a:t> </a:t>
            </a:r>
            <a:r>
              <a:rPr lang="nn-NO" sz="1600" dirty="0" err="1"/>
              <a:t>lead</a:t>
            </a:r>
            <a:r>
              <a:rPr lang="nn-NO" sz="1600" dirty="0"/>
              <a:t> to </a:t>
            </a:r>
            <a:r>
              <a:rPr lang="nn-NO" sz="1600" dirty="0" err="1"/>
              <a:t>such</a:t>
            </a:r>
            <a:r>
              <a:rPr lang="nn-NO" sz="1600" dirty="0"/>
              <a:t> a </a:t>
            </a:r>
            <a:r>
              <a:rPr lang="nn-NO" sz="1600" dirty="0" err="1"/>
              <a:t>profit</a:t>
            </a:r>
            <a:r>
              <a:rPr lang="nn-NO" sz="1600" dirty="0"/>
              <a:t>-driven public </a:t>
            </a:r>
            <a:r>
              <a:rPr lang="nn-NO" sz="1600" dirty="0" err="1"/>
              <a:t>health</a:t>
            </a:r>
            <a:r>
              <a:rPr lang="nn-NO" sz="1600" dirty="0"/>
              <a:t> </a:t>
            </a:r>
            <a:r>
              <a:rPr lang="nn-NO" sz="1600" dirty="0" err="1"/>
              <a:t>disaster</a:t>
            </a:r>
            <a:r>
              <a:rPr lang="nn-NO" sz="1600" dirty="0"/>
              <a:t>. The </a:t>
            </a:r>
            <a:r>
              <a:rPr lang="nn-NO" sz="1600" dirty="0" err="1"/>
              <a:t>medical</a:t>
            </a:r>
            <a:r>
              <a:rPr lang="nn-NO" sz="1600" dirty="0"/>
              <a:t> </a:t>
            </a:r>
            <a:r>
              <a:rPr lang="nn-NO" sz="1600" dirty="0" err="1"/>
              <a:t>community</a:t>
            </a:r>
            <a:r>
              <a:rPr lang="nn-NO" sz="1600" dirty="0"/>
              <a:t> must </a:t>
            </a:r>
            <a:r>
              <a:rPr lang="nn-NO" sz="1600" dirty="0" err="1"/>
              <a:t>confront</a:t>
            </a:r>
            <a:r>
              <a:rPr lang="nn-NO" sz="1600" dirty="0"/>
              <a:t> </a:t>
            </a:r>
            <a:r>
              <a:rPr lang="nn-NO" sz="1600" dirty="0" err="1"/>
              <a:t>reality</a:t>
            </a:r>
            <a:r>
              <a:rPr lang="nn-NO" sz="1600" dirty="0"/>
              <a:t> and stop </a:t>
            </a:r>
            <a:r>
              <a:rPr lang="nn-NO" sz="1600" dirty="0" err="1"/>
              <a:t>the</a:t>
            </a:r>
            <a:r>
              <a:rPr lang="nn-NO" sz="1600" dirty="0"/>
              <a:t> </a:t>
            </a:r>
            <a:r>
              <a:rPr lang="nn-NO" sz="1600" dirty="0" err="1"/>
              <a:t>inappropriate</a:t>
            </a:r>
            <a:r>
              <a:rPr lang="nn-NO" sz="1600" dirty="0"/>
              <a:t> </a:t>
            </a:r>
            <a:r>
              <a:rPr lang="nn-NO" sz="1600" dirty="0" err="1"/>
              <a:t>use</a:t>
            </a:r>
            <a:r>
              <a:rPr lang="nn-NO" sz="1600" dirty="0"/>
              <a:t> </a:t>
            </a:r>
            <a:r>
              <a:rPr lang="nn-NO" sz="1600" dirty="0" err="1"/>
              <a:t>of</a:t>
            </a:r>
            <a:r>
              <a:rPr lang="nn-NO" sz="1600" dirty="0"/>
              <a:t> P.S.A. screening.</a:t>
            </a:r>
          </a:p>
          <a:p>
            <a:endParaRPr lang="nn-NO" sz="1600" dirty="0"/>
          </a:p>
          <a:p>
            <a:r>
              <a:rPr lang="nn-NO" sz="1600" dirty="0"/>
              <a:t>Richard J. Albin, inventer </a:t>
            </a:r>
            <a:r>
              <a:rPr lang="nn-NO" sz="1600" dirty="0" err="1"/>
              <a:t>of</a:t>
            </a:r>
            <a:r>
              <a:rPr lang="nn-NO" sz="1600" dirty="0"/>
              <a:t> PSA</a:t>
            </a:r>
          </a:p>
        </p:txBody>
      </p:sp>
      <p:pic>
        <p:nvPicPr>
          <p:cNvPr id="10" name="Picture 9"/>
          <p:cNvPicPr>
            <a:picLocks noChangeAspect="1"/>
          </p:cNvPicPr>
          <p:nvPr/>
        </p:nvPicPr>
        <p:blipFill>
          <a:blip r:embed="rId8"/>
          <a:stretch>
            <a:fillRect/>
          </a:stretch>
        </p:blipFill>
        <p:spPr>
          <a:xfrm>
            <a:off x="7229215" y="3635519"/>
            <a:ext cx="2258846" cy="3222482"/>
          </a:xfrm>
          <a:prstGeom prst="rect">
            <a:avLst/>
          </a:prstGeom>
        </p:spPr>
      </p:pic>
      <p:pic>
        <p:nvPicPr>
          <p:cNvPr id="11" name="Picture 10"/>
          <p:cNvPicPr>
            <a:picLocks noChangeAspect="1"/>
          </p:cNvPicPr>
          <p:nvPr/>
        </p:nvPicPr>
        <p:blipFill>
          <a:blip r:embed="rId9"/>
          <a:stretch>
            <a:fillRect/>
          </a:stretch>
        </p:blipFill>
        <p:spPr>
          <a:xfrm>
            <a:off x="4790826" y="3837299"/>
            <a:ext cx="2220475" cy="3019846"/>
          </a:xfrm>
          <a:prstGeom prst="rect">
            <a:avLst/>
          </a:prstGeom>
        </p:spPr>
      </p:pic>
      <p:pic>
        <p:nvPicPr>
          <p:cNvPr id="12" name="Picture 11"/>
          <p:cNvPicPr>
            <a:picLocks noChangeAspect="1"/>
          </p:cNvPicPr>
          <p:nvPr/>
        </p:nvPicPr>
        <p:blipFill>
          <a:blip r:embed="rId10"/>
          <a:stretch>
            <a:fillRect/>
          </a:stretch>
        </p:blipFill>
        <p:spPr>
          <a:xfrm>
            <a:off x="2429334" y="3759447"/>
            <a:ext cx="2220474" cy="3098553"/>
          </a:xfrm>
          <a:prstGeom prst="rect">
            <a:avLst/>
          </a:prstGeom>
        </p:spPr>
      </p:pic>
    </p:spTree>
    <p:extLst>
      <p:ext uri="{BB962C8B-B14F-4D97-AF65-F5344CB8AC3E}">
        <p14:creationId xmlns:p14="http://schemas.microsoft.com/office/powerpoint/2010/main" val="1538887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E13571A4-F0BA-4591-8C01-C43E0858CE76}"/>
              </a:ext>
            </a:extLst>
          </p:cNvPr>
          <p:cNvSpPr txBox="1"/>
          <p:nvPr/>
        </p:nvSpPr>
        <p:spPr>
          <a:xfrm>
            <a:off x="685800" y="346903"/>
            <a:ext cx="11217177" cy="5078313"/>
          </a:xfrm>
          <a:prstGeom prst="rect">
            <a:avLst/>
          </a:prstGeom>
          <a:noFill/>
        </p:spPr>
        <p:txBody>
          <a:bodyPr wrap="square" rtlCol="0">
            <a:spAutoFit/>
          </a:bodyPr>
          <a:lstStyle/>
          <a:p>
            <a:r>
              <a:rPr lang="nb-NO" sz="4800" b="1" dirty="0">
                <a:solidFill>
                  <a:srgbClr val="7030A0"/>
                </a:solidFill>
              </a:rPr>
              <a:t>Årsaker til medisinsk overaktivitet</a:t>
            </a:r>
          </a:p>
          <a:p>
            <a:pPr>
              <a:lnSpc>
                <a:spcPct val="150000"/>
              </a:lnSpc>
            </a:pPr>
            <a:endParaRPr lang="nb-NO" sz="4000" b="1" dirty="0">
              <a:solidFill>
                <a:srgbClr val="7030A0"/>
              </a:solidFill>
            </a:endParaRPr>
          </a:p>
          <a:p>
            <a:pPr>
              <a:lnSpc>
                <a:spcPct val="150000"/>
              </a:lnSpc>
            </a:pPr>
            <a:r>
              <a:rPr lang="nb-NO" sz="4800" b="1" dirty="0">
                <a:solidFill>
                  <a:srgbClr val="7030A0"/>
                </a:solidFill>
              </a:rPr>
              <a:t>Jeg selv?</a:t>
            </a:r>
          </a:p>
          <a:p>
            <a:pPr>
              <a:lnSpc>
                <a:spcPct val="150000"/>
              </a:lnSpc>
            </a:pPr>
            <a:r>
              <a:rPr lang="nb-NO" sz="4800" b="1" dirty="0">
                <a:solidFill>
                  <a:srgbClr val="7030A0"/>
                </a:solidFill>
              </a:rPr>
              <a:t>Mine kollegaer?</a:t>
            </a:r>
          </a:p>
          <a:p>
            <a:pPr>
              <a:lnSpc>
                <a:spcPct val="150000"/>
              </a:lnSpc>
            </a:pPr>
            <a:r>
              <a:rPr lang="nb-NO" sz="4800" b="1" dirty="0">
                <a:solidFill>
                  <a:srgbClr val="7030A0"/>
                </a:solidFill>
              </a:rPr>
              <a:t>Andre?</a:t>
            </a:r>
          </a:p>
        </p:txBody>
      </p:sp>
      <p:sp>
        <p:nvSpPr>
          <p:cNvPr id="10" name="TextBox 9"/>
          <p:cNvSpPr txBox="1"/>
          <p:nvPr/>
        </p:nvSpPr>
        <p:spPr>
          <a:xfrm>
            <a:off x="5238750" y="1981201"/>
            <a:ext cx="5529513" cy="3323987"/>
          </a:xfrm>
          <a:prstGeom prst="rect">
            <a:avLst/>
          </a:prstGeom>
          <a:noFill/>
        </p:spPr>
        <p:txBody>
          <a:bodyPr wrap="square" rtlCol="0">
            <a:spAutoFit/>
          </a:bodyPr>
          <a:lstStyle/>
          <a:p>
            <a:r>
              <a:rPr lang="en-US" sz="2800" dirty="0"/>
              <a:t>“I knew that what I did was wrong”</a:t>
            </a:r>
          </a:p>
          <a:p>
            <a:r>
              <a:rPr lang="en-US" sz="1400" dirty="0"/>
              <a:t>Dilemmas of medical overuse Per Øystein </a:t>
            </a:r>
            <a:r>
              <a:rPr lang="en-US" sz="1400" dirty="0" err="1"/>
              <a:t>Opdal</a:t>
            </a:r>
            <a:r>
              <a:rPr lang="en-US" sz="1400" dirty="0"/>
              <a:t> et al SJPHC 2019 </a:t>
            </a:r>
            <a:r>
              <a:rPr lang="en-US" sz="1400" dirty="0" err="1">
                <a:hlinkClick r:id="rId3"/>
              </a:rPr>
              <a:t>fulltext</a:t>
            </a:r>
            <a:endParaRPr lang="nb-NO" sz="1400" dirty="0"/>
          </a:p>
          <a:p>
            <a:endParaRPr lang="en-US" sz="2400" dirty="0"/>
          </a:p>
          <a:p>
            <a:r>
              <a:rPr lang="en-US" sz="2400" dirty="0"/>
              <a:t>Doctors caught between the pressure to discover disease at the earliest opportunity and the desire to fulfil patients’ demands for investigations, yet aware that excessive testing can cause harm.</a:t>
            </a:r>
          </a:p>
          <a:p>
            <a:endParaRPr lang="en-US" sz="2400" dirty="0"/>
          </a:p>
        </p:txBody>
      </p:sp>
      <p:pic>
        <p:nvPicPr>
          <p:cNvPr id="4" name="Picture 3"/>
          <p:cNvPicPr>
            <a:picLocks noChangeAspect="1"/>
          </p:cNvPicPr>
          <p:nvPr/>
        </p:nvPicPr>
        <p:blipFill>
          <a:blip r:embed="rId4"/>
          <a:stretch>
            <a:fillRect/>
          </a:stretch>
        </p:blipFill>
        <p:spPr>
          <a:xfrm>
            <a:off x="6294388" y="2663906"/>
            <a:ext cx="4896344" cy="3381378"/>
          </a:xfrm>
          <a:prstGeom prst="rect">
            <a:avLst/>
          </a:prstGeom>
        </p:spPr>
      </p:pic>
      <p:pic>
        <p:nvPicPr>
          <p:cNvPr id="9" name="Picture 8"/>
          <p:cNvPicPr>
            <a:picLocks noChangeAspect="1"/>
          </p:cNvPicPr>
          <p:nvPr/>
        </p:nvPicPr>
        <p:blipFill>
          <a:blip r:embed="rId5"/>
          <a:stretch>
            <a:fillRect/>
          </a:stretch>
        </p:blipFill>
        <p:spPr>
          <a:xfrm>
            <a:off x="7441539" y="3518663"/>
            <a:ext cx="4266971" cy="2881506"/>
          </a:xfrm>
          <a:prstGeom prst="rect">
            <a:avLst/>
          </a:prstGeom>
        </p:spPr>
      </p:pic>
    </p:spTree>
    <p:extLst>
      <p:ext uri="{BB962C8B-B14F-4D97-AF65-F5344CB8AC3E}">
        <p14:creationId xmlns:p14="http://schemas.microsoft.com/office/powerpoint/2010/main" val="357103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4B5F5BA-6EFB-48D8-A6ED-7F7BF4D2477A}"/>
              </a:ext>
            </a:extLst>
          </p:cNvPr>
          <p:cNvPicPr>
            <a:picLocks noChangeAspect="1"/>
          </p:cNvPicPr>
          <p:nvPr/>
        </p:nvPicPr>
        <p:blipFill>
          <a:blip r:embed="rId3"/>
          <a:stretch>
            <a:fillRect/>
          </a:stretch>
        </p:blipFill>
        <p:spPr>
          <a:xfrm>
            <a:off x="1562639" y="1135012"/>
            <a:ext cx="9369408" cy="5200021"/>
          </a:xfrm>
          <a:prstGeom prst="rect">
            <a:avLst/>
          </a:prstGeom>
        </p:spPr>
      </p:pic>
      <p:sp>
        <p:nvSpPr>
          <p:cNvPr id="8" name="TekstSylinder 7">
            <a:extLst>
              <a:ext uri="{FF2B5EF4-FFF2-40B4-BE49-F238E27FC236}">
                <a16:creationId xmlns:a16="http://schemas.microsoft.com/office/drawing/2014/main" id="{E13571A4-F0BA-4591-8C01-C43E0858CE76}"/>
              </a:ext>
            </a:extLst>
          </p:cNvPr>
          <p:cNvSpPr txBox="1"/>
          <p:nvPr/>
        </p:nvSpPr>
        <p:spPr>
          <a:xfrm>
            <a:off x="1696453" y="346903"/>
            <a:ext cx="8852050" cy="707886"/>
          </a:xfrm>
          <a:prstGeom prst="rect">
            <a:avLst/>
          </a:prstGeom>
          <a:noFill/>
        </p:spPr>
        <p:txBody>
          <a:bodyPr wrap="square" rtlCol="0">
            <a:spAutoFit/>
          </a:bodyPr>
          <a:lstStyle/>
          <a:p>
            <a:pPr algn="ctr"/>
            <a:r>
              <a:rPr lang="nb-NO" sz="4000" b="1">
                <a:solidFill>
                  <a:srgbClr val="7030A0"/>
                </a:solidFill>
              </a:rPr>
              <a:t>Årsaker og mulige tiltak</a:t>
            </a:r>
          </a:p>
        </p:txBody>
      </p:sp>
    </p:spTree>
    <p:extLst>
      <p:ext uri="{BB962C8B-B14F-4D97-AF65-F5344CB8AC3E}">
        <p14:creationId xmlns:p14="http://schemas.microsoft.com/office/powerpoint/2010/main" val="20896109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05F1C8C-54C6-4D58-A7DB-CD091B18395A}"/>
              </a:ext>
            </a:extLst>
          </p:cNvPr>
          <p:cNvSpPr>
            <a:spLocks noGrp="1"/>
          </p:cNvSpPr>
          <p:nvPr>
            <p:ph idx="1"/>
          </p:nvPr>
        </p:nvSpPr>
        <p:spPr>
          <a:xfrm>
            <a:off x="1966452" y="2788674"/>
            <a:ext cx="8681884" cy="1517855"/>
          </a:xfrm>
        </p:spPr>
        <p:txBody>
          <a:bodyPr>
            <a:normAutofit/>
          </a:bodyPr>
          <a:lstStyle/>
          <a:p>
            <a:pPr marL="0" indent="0">
              <a:buNone/>
            </a:pPr>
            <a:r>
              <a:rPr lang="nb-NO" sz="4400" b="1" dirty="0">
                <a:solidFill>
                  <a:srgbClr val="7030A0"/>
                </a:solidFill>
                <a:latin typeface="Poppins medium"/>
              </a:rPr>
              <a:t>B. Kampanjen Gjør kloke valg</a:t>
            </a:r>
            <a:endParaRPr lang="nb-NO" sz="4400" dirty="0"/>
          </a:p>
        </p:txBody>
      </p:sp>
    </p:spTree>
    <p:extLst>
      <p:ext uri="{BB962C8B-B14F-4D97-AF65-F5344CB8AC3E}">
        <p14:creationId xmlns:p14="http://schemas.microsoft.com/office/powerpoint/2010/main" val="5418316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29EBF9739170942A2F0BB1ED2E352DA" ma:contentTypeVersion="9" ma:contentTypeDescription="Opprett et nytt dokument." ma:contentTypeScope="" ma:versionID="95569a7a404592c546b5471467d6c9ea">
  <xsd:schema xmlns:xsd="http://www.w3.org/2001/XMLSchema" xmlns:xs="http://www.w3.org/2001/XMLSchema" xmlns:p="http://schemas.microsoft.com/office/2006/metadata/properties" xmlns:ns2="d3676275-6126-4963-8350-b5da42c933c3" xmlns:ns3="8f5cf3f5-7dbc-4ee6-9dce-7808c36c9ce4" targetNamespace="http://schemas.microsoft.com/office/2006/metadata/properties" ma:root="true" ma:fieldsID="bb7b46e16a6c42dc157a940636b6af1d" ns2:_="" ns3:_="">
    <xsd:import namespace="d3676275-6126-4963-8350-b5da42c933c3"/>
    <xsd:import namespace="8f5cf3f5-7dbc-4ee6-9dce-7808c36c9ce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676275-6126-4963-8350-b5da42c933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5cf3f5-7dbc-4ee6-9dce-7808c36c9ce4"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564B4D-B28E-4193-BA8F-B3EFF45E78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676275-6126-4963-8350-b5da42c933c3"/>
    <ds:schemaRef ds:uri="8f5cf3f5-7dbc-4ee6-9dce-7808c36c9c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BC94D0-064F-461E-B889-D5F83B98A1E3}">
  <ds:schemaRefs>
    <ds:schemaRef ds:uri="http://schemas.microsoft.com/office/2006/documentManagement/types"/>
    <ds:schemaRef ds:uri="http://purl.org/dc/elements/1.1/"/>
    <ds:schemaRef ds:uri="http://schemas.microsoft.com/office/infopath/2007/PartnerControls"/>
    <ds:schemaRef ds:uri="8f5cf3f5-7dbc-4ee6-9dce-7808c36c9ce4"/>
    <ds:schemaRef ds:uri="http://www.w3.org/XML/1998/namespace"/>
    <ds:schemaRef ds:uri="http://purl.org/dc/terms/"/>
    <ds:schemaRef ds:uri="d3676275-6126-4963-8350-b5da42c933c3"/>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D6EAE7F-454B-4670-B084-40FF569F8D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2572</Words>
  <Application>Microsoft Office PowerPoint</Application>
  <PresentationFormat>Widescreen</PresentationFormat>
  <Paragraphs>300</Paragraphs>
  <Slides>35</Slides>
  <Notes>27</Notes>
  <HiddenSlides>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Helvetica Neue Medium</vt:lpstr>
      <vt:lpstr>HGGothicE</vt:lpstr>
      <vt:lpstr>Poppins Black</vt:lpstr>
      <vt:lpstr>Poppins medium</vt:lpstr>
      <vt:lpstr>Poppins medium</vt:lpstr>
      <vt:lpstr>Office-tema</vt:lpstr>
      <vt:lpstr>Undervisnings- materiale for veilednings- grupper</vt:lpstr>
      <vt:lpstr>Undervisningsmateriale om  Gjør kloke valg for veiledningsgrupper   A. Medisinsk overaktivitet (lysbilde 3-7) B. Kampanjen Gjør kloke valg (lysbilde 8-30)  C. Kasuistikker (lysbilde 31-32)  Se gjerne på ett (eller to-tre) lysbilde(r)  og diskuter deretter før dere går videre.  </vt:lpstr>
      <vt:lpstr>A. Medisinsk overaktivitet </vt:lpstr>
      <vt:lpstr>Medisinsk overaktivitet</vt:lpstr>
      <vt:lpstr>Medisinsk overaktivitet        Eksempel</vt:lpstr>
      <vt:lpstr>PowerPoint Presentation</vt:lpstr>
      <vt:lpstr>PowerPoint Presentation</vt:lpstr>
      <vt:lpstr>PowerPoint Presentation</vt:lpstr>
      <vt:lpstr>PowerPoint Presentation</vt:lpstr>
      <vt:lpstr>PowerPoint Presentation</vt:lpstr>
      <vt:lpstr>6 prinsipper</vt:lpstr>
      <vt:lpstr>PowerPoint Presentation</vt:lpstr>
      <vt:lpstr>Profesjonene: Anbefalinger</vt:lpstr>
      <vt:lpstr>Fire pasientspørsmål</vt:lpstr>
      <vt:lpstr>PowerPoint Presentation</vt:lpstr>
      <vt:lpstr>Gjør kloke valg – bakgrunn</vt:lpstr>
      <vt:lpstr> Gjør kloke valg er basert på   The Choosing Wisely Initiative </vt:lpstr>
      <vt:lpstr>PowerPoint Presentation</vt:lpstr>
      <vt:lpstr>Tre nivå av helsetjenester (Wennberg)</vt:lpstr>
      <vt:lpstr>PowerPoint Presentation</vt:lpstr>
      <vt:lpstr>PowerPoint Presentation</vt:lpstr>
      <vt:lpstr>Tre nivå av helsetjenester (Wennberg)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Evaluering og implementering av     anbefalingene (www.klokevalg.org)   </vt:lpstr>
      <vt:lpstr>C. Kasuistikker</vt:lpstr>
      <vt:lpstr>PowerPoint Presentation</vt:lpstr>
      <vt:lpstr>PowerPoint Presentation</vt:lpstr>
      <vt:lpstr>Del erfaringer!</vt:lpstr>
      <vt:lpstr>Gjør kloke valg – pasienten og legen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Undervisnings- materiale for veilednings- grupper</dc:title>
  <dc:creator/>
  <cp:lastModifiedBy/>
  <cp:revision>1</cp:revision>
  <dcterms:created xsi:type="dcterms:W3CDTF">2019-03-04T21:40:46Z</dcterms:created>
  <dcterms:modified xsi:type="dcterms:W3CDTF">2019-08-26T12:16:49Z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0x010100129EBF9739170942A2F0BB1ED2E352DA</vt:lpwstr>
  </property>
</Properties>
</file>