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0"/>
  </p:notesMasterIdLst>
  <p:sldIdLst>
    <p:sldId id="256" r:id="rId5"/>
    <p:sldId id="257" r:id="rId6"/>
    <p:sldId id="261" r:id="rId7"/>
    <p:sldId id="258" r:id="rId8"/>
    <p:sldId id="272" r:id="rId9"/>
    <p:sldId id="269" r:id="rId10"/>
    <p:sldId id="270" r:id="rId11"/>
    <p:sldId id="280" r:id="rId12"/>
    <p:sldId id="262" r:id="rId13"/>
    <p:sldId id="264" r:id="rId14"/>
    <p:sldId id="274" r:id="rId15"/>
    <p:sldId id="275" r:id="rId16"/>
    <p:sldId id="277" r:id="rId17"/>
    <p:sldId id="279" r:id="rId18"/>
    <p:sldId id="278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674"/>
  </p:normalViewPr>
  <p:slideViewPr>
    <p:cSldViewPr snapToGrid="0" snapToObjects="1">
      <p:cViewPr varScale="1">
        <p:scale>
          <a:sx n="88" d="100"/>
          <a:sy n="88" d="100"/>
        </p:scale>
        <p:origin x="39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A2E77-CE06-44D8-99C3-EF5794B33A23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7CE8C-10A9-40C5-A228-5551FA12FE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9662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12C2C-B930-418A-9B11-217E828D491E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3842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12C2C-B930-418A-9B11-217E828D491E}" type="slidenum">
              <a:rPr lang="en-US" altLang="nb-NO" smtClean="0"/>
              <a:pPr>
                <a:defRPr/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6478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56D0C79-1EC0-FB40-8E61-771EB23F71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" y="522006"/>
            <a:ext cx="2595838" cy="3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DF5294E-6029-4141-9D5B-AC715F020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4" y="6471869"/>
            <a:ext cx="1736190" cy="2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8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21E8A0A-FCC1-1F47-BE1B-219619B6D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4" y="6471869"/>
            <a:ext cx="1736190" cy="2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37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1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78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3" y="2066902"/>
            <a:ext cx="10694860" cy="22344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9" name="Tittel 1"/>
          <p:cNvSpPr>
            <a:spLocks noGrp="1"/>
          </p:cNvSpPr>
          <p:nvPr>
            <p:ph type="ctrTitle"/>
          </p:nvPr>
        </p:nvSpPr>
        <p:spPr>
          <a:xfrm>
            <a:off x="609601" y="710164"/>
            <a:ext cx="8517467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4" name="Rett linje 13"/>
          <p:cNvCxnSpPr/>
          <p:nvPr userDrawn="1"/>
        </p:nvCxnSpPr>
        <p:spPr>
          <a:xfrm>
            <a:off x="1" y="367858"/>
            <a:ext cx="9520988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 userDrawn="1"/>
        </p:nvCxnSpPr>
        <p:spPr>
          <a:xfrm>
            <a:off x="10730916" y="1742420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uppe 15"/>
          <p:cNvGrpSpPr/>
          <p:nvPr userDrawn="1"/>
        </p:nvGrpSpPr>
        <p:grpSpPr>
          <a:xfrm>
            <a:off x="9449413" y="29698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17" name="Ellipse 16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8" name="Ellipse 17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grpSp>
          <p:nvGrpSpPr>
            <p:cNvPr id="19" name="Gruppe 18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30" name="Ellipse 29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800"/>
              </a:p>
            </p:txBody>
          </p:sp>
          <p:sp>
            <p:nvSpPr>
              <p:cNvPr id="31" name="Ellipse 30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800"/>
              </a:p>
            </p:txBody>
          </p:sp>
          <p:sp>
            <p:nvSpPr>
              <p:cNvPr id="32" name="Ellipse 31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1350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, ingress og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252F-E10C-4873-8FE5-90D4022CD404}" type="slidenum">
              <a:rPr lang="nb-NO" smtClean="0"/>
              <a:t>‹#›</a:t>
            </a:fld>
            <a:endParaRPr lang="nb-NO"/>
          </a:p>
        </p:txBody>
      </p:sp>
      <p:cxnSp>
        <p:nvCxnSpPr>
          <p:cNvPr id="83" name="Straight Connector 82"/>
          <p:cNvCxnSpPr/>
          <p:nvPr userDrawn="1"/>
        </p:nvCxnSpPr>
        <p:spPr>
          <a:xfrm>
            <a:off x="0" y="6237312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 userDrawn="1"/>
        </p:nvCxnSpPr>
        <p:spPr>
          <a:xfrm>
            <a:off x="0" y="908720"/>
            <a:ext cx="12192000" cy="0"/>
          </a:xfrm>
          <a:prstGeom prst="line">
            <a:avLst/>
          </a:prstGeom>
          <a:ln w="28575" cap="rnd">
            <a:solidFill>
              <a:srgbClr val="7AB2DC">
                <a:alpha val="6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5312" y="78742"/>
            <a:ext cx="10952600" cy="781872"/>
          </a:xfrm>
        </p:spPr>
        <p:txBody>
          <a:bodyPr wrap="square" anchor="ctr">
            <a:spAutoFit/>
          </a:bodyPr>
          <a:lstStyle>
            <a:lvl1pPr algn="l">
              <a:defRPr sz="2199" b="1">
                <a:solidFill>
                  <a:srgbClr val="00338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b-NO" err="1"/>
              <a:t>Hovedtittel</a:t>
            </a:r>
            <a:r>
              <a:rPr lang="nb-NO"/>
              <a:t> </a:t>
            </a:r>
            <a:br>
              <a:rPr lang="nb-NO"/>
            </a:br>
            <a:r>
              <a:rPr lang="nb-NO" err="1"/>
              <a:t>Calibri</a:t>
            </a:r>
            <a:r>
              <a:rPr lang="nb-NO"/>
              <a:t> </a:t>
            </a:r>
            <a:r>
              <a:rPr lang="nb-NO" err="1"/>
              <a:t>Light</a:t>
            </a:r>
            <a:r>
              <a:rPr lang="nb-NO"/>
              <a:t> 22 </a:t>
            </a:r>
            <a:r>
              <a:rPr lang="nb-NO" err="1"/>
              <a:t>pkt</a:t>
            </a:r>
            <a:endParaRPr lang="nb-NO"/>
          </a:p>
        </p:txBody>
      </p:sp>
      <p:sp>
        <p:nvSpPr>
          <p:cNvPr id="12" name="Text Placeholder 158"/>
          <p:cNvSpPr>
            <a:spLocks noGrp="1"/>
          </p:cNvSpPr>
          <p:nvPr>
            <p:ph type="body" sz="quarter" idx="14" hasCustomPrompt="1"/>
          </p:nvPr>
        </p:nvSpPr>
        <p:spPr>
          <a:xfrm>
            <a:off x="625312" y="1989140"/>
            <a:ext cx="5385805" cy="3960812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400" b="0" i="0" u="none" strike="noStrike" kern="1200" baseline="0" dirty="0" smtClean="0">
                <a:solidFill>
                  <a:srgbClr val="3D3D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44071" indent="-324643">
              <a:buFont typeface="Arial" pitchFamily="34" charset="0"/>
              <a:buChar char="•"/>
              <a:defRPr lang="en-US" sz="1400" b="0" i="0" u="none" strike="noStrike" kern="1200" baseline="0" dirty="0" smtClean="0">
                <a:solidFill>
                  <a:srgbClr val="3D3D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63500" indent="-324643">
              <a:buFont typeface="Arial" pitchFamily="34" charset="0"/>
              <a:buChar char="•"/>
              <a:defRPr lang="en-US" sz="1200" b="0" i="0" u="none" strike="noStrike" kern="1200" baseline="0" dirty="0" smtClean="0">
                <a:solidFill>
                  <a:srgbClr val="3D3D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82929" indent="-324643">
              <a:buFont typeface="Arial" pitchFamily="34" charset="0"/>
              <a:buChar char="•"/>
              <a:defRPr lang="en-US" sz="1200" b="0" i="0" u="none" strike="noStrike" kern="1200" baseline="0" dirty="0" smtClean="0">
                <a:solidFill>
                  <a:srgbClr val="3D3D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402357" indent="-324643">
              <a:buFont typeface="Arial" pitchFamily="34" charset="0"/>
              <a:buChar char="•"/>
              <a:defRPr lang="nb-NO" sz="1200" b="0" i="0" u="none" strike="noStrike" kern="1200" baseline="0" dirty="0">
                <a:solidFill>
                  <a:srgbClr val="3D3D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Brødtekst </a:t>
            </a:r>
            <a:r>
              <a:rPr lang="nb-NO" err="1"/>
              <a:t>Calibri</a:t>
            </a:r>
            <a:r>
              <a:rPr lang="nb-NO"/>
              <a:t> 14 pkt.</a:t>
            </a:r>
          </a:p>
          <a:p>
            <a:pPr lvl="1"/>
            <a:r>
              <a:rPr lang="nb-NO"/>
              <a:t>Andre nivå 14 pkt.</a:t>
            </a:r>
          </a:p>
          <a:p>
            <a:pPr lvl="2"/>
            <a:r>
              <a:rPr lang="nb-NO"/>
              <a:t>Tredje nivå 12 pkt.</a:t>
            </a:r>
          </a:p>
          <a:p>
            <a:pPr lvl="3"/>
            <a:r>
              <a:rPr lang="nb-NO"/>
              <a:t>Fjerde nivå 12 pkt.</a:t>
            </a:r>
          </a:p>
          <a:p>
            <a:pPr lvl="4"/>
            <a:r>
              <a:rPr lang="nb-NO"/>
              <a:t>Femte nivå 12 pkt.</a:t>
            </a:r>
          </a:p>
        </p:txBody>
      </p:sp>
      <p:sp>
        <p:nvSpPr>
          <p:cNvPr id="13" name="Text Placeholder 158"/>
          <p:cNvSpPr>
            <a:spLocks noGrp="1"/>
          </p:cNvSpPr>
          <p:nvPr>
            <p:ph type="body" sz="quarter" idx="15" hasCustomPrompt="1"/>
          </p:nvPr>
        </p:nvSpPr>
        <p:spPr>
          <a:xfrm>
            <a:off x="6167419" y="1989140"/>
            <a:ext cx="5385805" cy="3960812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400" b="0" i="0" u="none" strike="noStrike" kern="1200" baseline="0" dirty="0" smtClean="0">
                <a:solidFill>
                  <a:srgbClr val="3D3D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44071" indent="-324643">
              <a:buFont typeface="Arial" pitchFamily="34" charset="0"/>
              <a:buChar char="•"/>
              <a:defRPr lang="en-US" sz="1400" b="0" i="0" u="none" strike="noStrike" kern="1200" baseline="0" dirty="0" smtClean="0">
                <a:solidFill>
                  <a:srgbClr val="3D3D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63500" indent="-324643">
              <a:buFont typeface="Arial" pitchFamily="34" charset="0"/>
              <a:buChar char="•"/>
              <a:defRPr lang="en-US" sz="1200" b="0" i="0" u="none" strike="noStrike" kern="1200" baseline="0" dirty="0" smtClean="0">
                <a:solidFill>
                  <a:srgbClr val="3D3D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82929" indent="-324643">
              <a:buFont typeface="Arial" pitchFamily="34" charset="0"/>
              <a:buChar char="•"/>
              <a:defRPr lang="en-US" sz="1200" b="0" i="0" u="none" strike="noStrike" kern="1200" baseline="0" dirty="0" smtClean="0">
                <a:solidFill>
                  <a:srgbClr val="3D3D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402357" indent="-324643">
              <a:buFont typeface="Arial" pitchFamily="34" charset="0"/>
              <a:buChar char="•"/>
              <a:defRPr lang="nb-NO" sz="1200" b="0" i="0" u="none" strike="noStrike" kern="1200" baseline="0" dirty="0">
                <a:solidFill>
                  <a:srgbClr val="3D3D3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nb-NO"/>
              <a:t>Brødtekst </a:t>
            </a:r>
            <a:r>
              <a:rPr lang="nb-NO" err="1"/>
              <a:t>Calibri</a:t>
            </a:r>
            <a:r>
              <a:rPr lang="nb-NO"/>
              <a:t> 14 pkt.</a:t>
            </a:r>
          </a:p>
          <a:p>
            <a:pPr lvl="1"/>
            <a:r>
              <a:rPr lang="nb-NO"/>
              <a:t>Andre nivå 14 pkt.</a:t>
            </a:r>
          </a:p>
          <a:p>
            <a:pPr lvl="2"/>
            <a:r>
              <a:rPr lang="nb-NO"/>
              <a:t>Tredje nivå 12 pkt.</a:t>
            </a:r>
          </a:p>
          <a:p>
            <a:pPr lvl="3"/>
            <a:r>
              <a:rPr lang="nb-NO"/>
              <a:t>Fjerde nivå 12 pkt.</a:t>
            </a:r>
          </a:p>
          <a:p>
            <a:pPr lvl="4"/>
            <a:r>
              <a:rPr lang="nb-NO"/>
              <a:t>Femte nivå 12 pkt.</a:t>
            </a:r>
          </a:p>
        </p:txBody>
      </p:sp>
      <p:sp>
        <p:nvSpPr>
          <p:cNvPr id="14" name="Text Placeholder 156"/>
          <p:cNvSpPr>
            <a:spLocks noGrp="1"/>
          </p:cNvSpPr>
          <p:nvPr>
            <p:ph type="body" sz="quarter" idx="13" hasCustomPrompt="1"/>
          </p:nvPr>
        </p:nvSpPr>
        <p:spPr>
          <a:xfrm>
            <a:off x="625313" y="1125539"/>
            <a:ext cx="5399269" cy="7207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3D3D3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/>
              <a:t>Ingress </a:t>
            </a:r>
            <a:r>
              <a:rPr lang="nb-NO" err="1"/>
              <a:t>Calibri</a:t>
            </a:r>
            <a:r>
              <a:rPr lang="nb-NO"/>
              <a:t> </a:t>
            </a:r>
            <a:r>
              <a:rPr lang="nb-NO" err="1"/>
              <a:t>Light</a:t>
            </a:r>
            <a:r>
              <a:rPr lang="nb-NO"/>
              <a:t> 18 pkt.</a:t>
            </a:r>
          </a:p>
          <a:p>
            <a:pPr lvl="0"/>
            <a:r>
              <a:rPr lang="nb-NO"/>
              <a:t>Klikk for å legge inn tekst her</a:t>
            </a:r>
          </a:p>
        </p:txBody>
      </p:sp>
      <p:sp>
        <p:nvSpPr>
          <p:cNvPr id="15" name="Text Placeholder 156"/>
          <p:cNvSpPr>
            <a:spLocks noGrp="1"/>
          </p:cNvSpPr>
          <p:nvPr>
            <p:ph type="body" sz="quarter" idx="16" hasCustomPrompt="1"/>
          </p:nvPr>
        </p:nvSpPr>
        <p:spPr>
          <a:xfrm>
            <a:off x="6167419" y="1125539"/>
            <a:ext cx="5399269" cy="72072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3D3D3D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nb-NO"/>
              <a:t>Ingress </a:t>
            </a:r>
            <a:r>
              <a:rPr lang="nb-NO" err="1"/>
              <a:t>Calibri</a:t>
            </a:r>
            <a:r>
              <a:rPr lang="nb-NO"/>
              <a:t> </a:t>
            </a:r>
            <a:r>
              <a:rPr lang="nb-NO" err="1"/>
              <a:t>Light</a:t>
            </a:r>
            <a:r>
              <a:rPr lang="nb-NO"/>
              <a:t> 18 pkt.</a:t>
            </a:r>
          </a:p>
          <a:p>
            <a:pPr lvl="0"/>
            <a:r>
              <a:rPr lang="nb-NO"/>
              <a:t>Klikk for å legge inn tekst her</a:t>
            </a:r>
          </a:p>
        </p:txBody>
      </p:sp>
    </p:spTree>
    <p:extLst>
      <p:ext uri="{BB962C8B-B14F-4D97-AF65-F5344CB8AC3E}">
        <p14:creationId xmlns:p14="http://schemas.microsoft.com/office/powerpoint/2010/main" val="80497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46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33206A0A-712F-B740-9B11-FD9061087E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1" y="521986"/>
            <a:ext cx="2591648" cy="3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D6F1982-7605-B441-BA40-FC44626003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" y="522006"/>
            <a:ext cx="2595838" cy="3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0D9DF52E-117B-E043-A85D-02F51CF70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4CE883D9-32AB-1645-A10D-6A1C68C84B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41" y="522006"/>
            <a:ext cx="2595838" cy="31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7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4BA4D8A-84BB-D747-9DDE-4C9AAF876F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4" y="6471869"/>
            <a:ext cx="1736190" cy="2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2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0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F13E-7433-AD44-943B-226CAB9E3968}" type="datetimeFigureOut">
              <a:rPr lang="nb-NO" smtClean="0"/>
              <a:t>19.10.2022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4FC5C43-2EBB-8246-999A-FE1E50A6ED0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95" y="6469672"/>
            <a:ext cx="1772407" cy="2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6" r:id="rId3"/>
    <p:sldLayoutId id="2147483677" r:id="rId4"/>
    <p:sldLayoutId id="2147483678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9" r:id="rId17"/>
    <p:sldLayoutId id="214748368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Nasjonal digital patologi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Mari Jebens (litt modifisert av </a:t>
            </a:r>
            <a:r>
              <a:rPr lang="nb-NO"/>
              <a:t>V Isaksen)</a:t>
            </a:r>
            <a:endParaRPr lang="nb-NO" dirty="0"/>
          </a:p>
          <a:p>
            <a:r>
              <a:rPr lang="nb-NO" dirty="0"/>
              <a:t>Avdeling for patologi, St. Olav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339" y="3192904"/>
            <a:ext cx="2989253" cy="30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9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2571EAC5-8BD5-4EC8-A20F-1BC9E72FCFB5}"/>
              </a:ext>
            </a:extLst>
          </p:cNvPr>
          <p:cNvSpPr/>
          <p:nvPr/>
        </p:nvSpPr>
        <p:spPr>
          <a:xfrm>
            <a:off x="8121941" y="1074602"/>
            <a:ext cx="3937974" cy="40685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/>
        </p:nvSpPr>
        <p:spPr>
          <a:xfrm>
            <a:off x="278269" y="1395309"/>
            <a:ext cx="1771348" cy="15951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LIMS</a:t>
            </a:r>
          </a:p>
        </p:txBody>
      </p:sp>
      <p:cxnSp>
        <p:nvCxnSpPr>
          <p:cNvPr id="5" name="Rett pilkobling 4"/>
          <p:cNvCxnSpPr/>
          <p:nvPr/>
        </p:nvCxnSpPr>
        <p:spPr>
          <a:xfrm flipH="1">
            <a:off x="1163943" y="3001012"/>
            <a:ext cx="3292" cy="49887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linder 8"/>
          <p:cNvSpPr/>
          <p:nvPr/>
        </p:nvSpPr>
        <p:spPr>
          <a:xfrm>
            <a:off x="1077339" y="2026067"/>
            <a:ext cx="762213" cy="3336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Rett pilkobling 11"/>
          <p:cNvCxnSpPr/>
          <p:nvPr/>
        </p:nvCxnSpPr>
        <p:spPr>
          <a:xfrm flipH="1">
            <a:off x="2049617" y="2481201"/>
            <a:ext cx="16979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3747517" y="859159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Nasjonal modul for </a:t>
            </a:r>
            <a:br>
              <a:rPr lang="nb-NO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synoptisk rapportering</a:t>
            </a:r>
          </a:p>
        </p:txBody>
      </p:sp>
      <p:sp>
        <p:nvSpPr>
          <p:cNvPr id="17" name="Rektangel 16"/>
          <p:cNvSpPr/>
          <p:nvPr/>
        </p:nvSpPr>
        <p:spPr>
          <a:xfrm>
            <a:off x="8444272" y="1660534"/>
            <a:ext cx="2402328" cy="2146558"/>
          </a:xfrm>
          <a:prstGeom prst="rect">
            <a:avLst/>
          </a:prstGeom>
          <a:gradFill>
            <a:gsLst>
              <a:gs pos="0">
                <a:srgbClr val="FFFBED"/>
              </a:gs>
              <a:gs pos="53000">
                <a:srgbClr val="FFC000">
                  <a:lumMod val="61000"/>
                  <a:lumOff val="39000"/>
                </a:srgbClr>
              </a:gs>
              <a:gs pos="100000">
                <a:srgbClr val="FFC000"/>
              </a:gs>
            </a:gsLst>
            <a:lin ang="5400000" scaled="1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Nasjonal</a:t>
            </a: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Rett pilkobling 17"/>
          <p:cNvCxnSpPr>
            <a:stCxn id="21" idx="2"/>
          </p:cNvCxnSpPr>
          <p:nvPr/>
        </p:nvCxnSpPr>
        <p:spPr>
          <a:xfrm flipH="1" flipV="1">
            <a:off x="7174502" y="2596174"/>
            <a:ext cx="1510912" cy="1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linder 20"/>
          <p:cNvSpPr/>
          <p:nvPr/>
        </p:nvSpPr>
        <p:spPr>
          <a:xfrm>
            <a:off x="8685414" y="2376926"/>
            <a:ext cx="1074921" cy="438497"/>
          </a:xfrm>
          <a:prstGeom prst="ca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kstSylinder 22"/>
          <p:cNvSpPr txBox="1"/>
          <p:nvPr/>
        </p:nvSpPr>
        <p:spPr>
          <a:xfrm>
            <a:off x="278269" y="1074602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HF Xx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2084988" y="1366457"/>
            <a:ext cx="1352843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100" dirty="0">
                <a:latin typeface="Arial"/>
                <a:cs typeface="Arial"/>
              </a:rPr>
              <a:t>Strukturerte data - </a:t>
            </a:r>
          </a:p>
          <a:p>
            <a:r>
              <a:rPr lang="nb-NO" sz="1100" dirty="0">
                <a:latin typeface="Arial"/>
                <a:cs typeface="Arial"/>
              </a:rPr>
              <a:t>forhåndsutfylling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8466262" y="2939930"/>
            <a:ext cx="243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NB! Ingen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lagring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av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helsedata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2219220" y="2246121"/>
            <a:ext cx="1369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Strukturerte data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3762712" y="3543867"/>
            <a:ext cx="2939948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Sømløst integrert med LIMS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Ingen ekstra pålogging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Ikke dobbeltarbeid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Brukervennlig utfylling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400" dirty="0">
                <a:latin typeface="Arial" panose="020B0604020202020204" pitchFamily="34" charset="0"/>
                <a:cs typeface="Arial" panose="020B0604020202020204" pitchFamily="34" charset="0"/>
              </a:rPr>
              <a:t>Mulig med forbedrings- /endringsforslag til forvaltere av malene</a:t>
            </a:r>
          </a:p>
          <a:p>
            <a:endParaRPr lang="nb-NO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7B914241-C4D9-4E4B-92AB-7F7E81A883CA}"/>
              </a:ext>
            </a:extLst>
          </p:cNvPr>
          <p:cNvCxnSpPr>
            <a:cxnSpLocks/>
          </p:cNvCxnSpPr>
          <p:nvPr/>
        </p:nvCxnSpPr>
        <p:spPr>
          <a:xfrm>
            <a:off x="2079110" y="1775628"/>
            <a:ext cx="1668407" cy="50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17484E9-7ED8-4A80-A888-8D973DABB158}"/>
              </a:ext>
            </a:extLst>
          </p:cNvPr>
          <p:cNvSpPr txBox="1"/>
          <p:nvPr/>
        </p:nvSpPr>
        <p:spPr>
          <a:xfrm>
            <a:off x="8333799" y="3931599"/>
            <a:ext cx="32915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Arial" panose="020B0604020202020204" pitchFamily="34" charset="0"/>
                <a:cs typeface="Arial" panose="020B0604020202020204" pitchFamily="34" charset="0"/>
              </a:rPr>
              <a:t>Alle maler er faglig forankret og alltid oppdatert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dirty="0">
                <a:latin typeface="Arial" panose="020B0604020202020204" pitchFamily="34" charset="0"/>
                <a:cs typeface="Arial" panose="020B0604020202020204" pitchFamily="34" charset="0"/>
              </a:rPr>
              <a:t>Malene gjenspeiler helsetjenestene sine behov</a:t>
            </a:r>
          </a:p>
        </p:txBody>
      </p:sp>
      <p:sp>
        <p:nvSpPr>
          <p:cNvPr id="29" name="Tittel 3"/>
          <p:cNvSpPr txBox="1">
            <a:spLocks/>
          </p:cNvSpPr>
          <p:nvPr/>
        </p:nvSpPr>
        <p:spPr>
          <a:xfrm>
            <a:off x="278269" y="83261"/>
            <a:ext cx="10972800" cy="721163"/>
          </a:xfrm>
          <a:prstGeom prst="rect">
            <a:avLst/>
          </a:prstGeom>
        </p:spPr>
        <p:txBody>
          <a:bodyPr vert="horz" lIns="103931" tIns="51965" rIns="103931" bIns="51965" rtlCol="0" anchor="t">
            <a:normAutofit/>
          </a:bodyPr>
          <a:lstStyle>
            <a:lvl1pPr algn="l" defTabSz="1038995" rtl="0" eaLnBrk="1" latinLnBrk="0" hangingPunct="1">
              <a:spcBef>
                <a:spcPct val="0"/>
              </a:spcBef>
              <a:buNone/>
              <a:defRPr sz="2200" kern="1200">
                <a:solidFill>
                  <a:srgbClr val="00338D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2400" b="1" dirty="0" err="1">
                <a:latin typeface="Calibri Light"/>
                <a:cs typeface="Calibri Light"/>
              </a:rPr>
              <a:t>Overordnet</a:t>
            </a:r>
            <a:r>
              <a:rPr lang="en-GB" sz="2400" b="1" dirty="0">
                <a:latin typeface="Calibri Light"/>
                <a:cs typeface="Calibri Light"/>
              </a:rPr>
              <a:t> </a:t>
            </a:r>
            <a:r>
              <a:rPr lang="en-GB" sz="2400" b="1" dirty="0" err="1">
                <a:latin typeface="Calibri Light"/>
                <a:cs typeface="Calibri Light"/>
              </a:rPr>
              <a:t>målarkitektur</a:t>
            </a:r>
            <a:r>
              <a:rPr lang="en-GB" sz="2400" b="1" dirty="0">
                <a:latin typeface="Calibri Light"/>
                <a:cs typeface="Calibri Light"/>
              </a:rPr>
              <a:t> for </a:t>
            </a:r>
            <a:r>
              <a:rPr lang="nb-NO" sz="2400" b="1" dirty="0">
                <a:latin typeface="Calibri Light"/>
                <a:cs typeface="Calibri Light"/>
              </a:rPr>
              <a:t>synoptisk rapportering</a:t>
            </a:r>
            <a:endParaRPr lang="en-GB" sz="2400" b="1" dirty="0">
              <a:latin typeface="Calibri Light"/>
              <a:cs typeface="Calibri Light"/>
            </a:endParaRPr>
          </a:p>
        </p:txBody>
      </p:sp>
      <p:sp>
        <p:nvSpPr>
          <p:cNvPr id="31" name="TekstSylinder 30"/>
          <p:cNvSpPr txBox="1"/>
          <p:nvPr/>
        </p:nvSpPr>
        <p:spPr>
          <a:xfrm rot="1216135">
            <a:off x="6463468" y="3450872"/>
            <a:ext cx="13691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Tilbakemelding – behov for endring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973" y="1345726"/>
            <a:ext cx="3507358" cy="2093889"/>
          </a:xfrm>
          <a:prstGeom prst="rect">
            <a:avLst/>
          </a:prstGeom>
        </p:spPr>
      </p:pic>
      <p:cxnSp>
        <p:nvCxnSpPr>
          <p:cNvPr id="34" name="Rett pilkobling 33"/>
          <p:cNvCxnSpPr/>
          <p:nvPr/>
        </p:nvCxnSpPr>
        <p:spPr>
          <a:xfrm>
            <a:off x="6232124" y="3108878"/>
            <a:ext cx="1889817" cy="698214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d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69" y="3499883"/>
            <a:ext cx="2898580" cy="2644466"/>
          </a:xfrm>
          <a:prstGeom prst="rect">
            <a:avLst/>
          </a:prstGeom>
        </p:spPr>
      </p:pic>
      <p:sp>
        <p:nvSpPr>
          <p:cNvPr id="46" name="Rektangel 45"/>
          <p:cNvSpPr/>
          <p:nvPr/>
        </p:nvSpPr>
        <p:spPr>
          <a:xfrm>
            <a:off x="5940543" y="2110446"/>
            <a:ext cx="1224433" cy="827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Bild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974" y="1344660"/>
            <a:ext cx="3507358" cy="20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Interregionalt forum for digital patologi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«Patologiforum»</a:t>
            </a:r>
          </a:p>
        </p:txBody>
      </p:sp>
    </p:spTree>
    <p:extLst>
      <p:ext uri="{BB962C8B-B14F-4D97-AF65-F5344CB8AC3E}">
        <p14:creationId xmlns:p14="http://schemas.microsoft.com/office/powerpoint/2010/main" val="211192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Patologiforum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Interregionalt forum for digital patologi skal sørge for videreutvikling av patologiområdet i tråd med de mulighetene </a:t>
            </a:r>
            <a:r>
              <a:rPr lang="nb-NO" u="sng" dirty="0"/>
              <a:t>digitalisering</a:t>
            </a:r>
            <a:r>
              <a:rPr lang="nb-NO" dirty="0"/>
              <a:t> gir for mer nasjonal samhandling.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Formål: </a:t>
            </a:r>
          </a:p>
          <a:p>
            <a:pPr lvl="1"/>
            <a:r>
              <a:rPr lang="nb-NO" b="1" dirty="0"/>
              <a:t>Motta og forvalte leveranser fra «Nasjonal digital patologi»</a:t>
            </a:r>
          </a:p>
          <a:p>
            <a:pPr lvl="1"/>
            <a:r>
              <a:rPr lang="nb-NO" dirty="0"/>
              <a:t>Koordinerende struktur for samhandling på ledernivå </a:t>
            </a:r>
          </a:p>
          <a:p>
            <a:pPr lvl="2"/>
            <a:r>
              <a:rPr lang="nb-NO" dirty="0"/>
              <a:t>sikre at større endringer og prosesser i patologi-Norge er forankret i lederlinjen</a:t>
            </a:r>
          </a:p>
          <a:p>
            <a:pPr lvl="2"/>
            <a:r>
              <a:rPr lang="nb-NO" dirty="0"/>
              <a:t>Sørge for kommunikasjon med beslutningstakere i de regionale foretakene</a:t>
            </a:r>
          </a:p>
          <a:p>
            <a:pPr lvl="1"/>
            <a:r>
              <a:rPr lang="nb-NO" dirty="0"/>
              <a:t>Støtte opp regionale prosjekter for innføring av digital patologi</a:t>
            </a:r>
          </a:p>
          <a:p>
            <a:pPr lvl="1"/>
            <a:r>
              <a:rPr lang="nb-NO" dirty="0"/>
              <a:t>Arbeide for standardisering i samarbeid med fagmiljøet</a:t>
            </a:r>
          </a:p>
          <a:p>
            <a:pPr lvl="1"/>
            <a:r>
              <a:rPr lang="nb-NO" dirty="0"/>
              <a:t>«Sørge for»-rolle i å koordinere faglige initiativ og bestillinger til patologiområdet slik at endringer i praksis blir mest mulig enhetlige nasjonalt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174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7645" y="457200"/>
            <a:ext cx="4381074" cy="620486"/>
          </a:xfrm>
        </p:spPr>
        <p:txBody>
          <a:bodyPr/>
          <a:lstStyle/>
          <a:p>
            <a:r>
              <a:rPr lang="nb-NO" dirty="0"/>
              <a:t>Patologiforumets rolle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52400" y="1337353"/>
            <a:ext cx="4258685" cy="3942217"/>
          </a:xfrm>
        </p:spPr>
        <p:txBody>
          <a:bodyPr>
            <a:noAutofit/>
          </a:bodyPr>
          <a:lstStyle/>
          <a:p>
            <a:r>
              <a:rPr lang="nb-NO" sz="2000" dirty="0"/>
              <a:t>Hensikten med den foreslåtte modellen (organiseringen) er å beskrive hvordan faglige initiativ i en digital fremtid kan ivaretas nasjonalt.</a:t>
            </a:r>
          </a:p>
          <a:p>
            <a:r>
              <a:rPr lang="nb-NO" sz="2000" dirty="0"/>
              <a:t>Det er viktig å presisere at mange endringer kan breddes direkte fra fagnettverkene uten at Patologiforum har noen rolle i dette. </a:t>
            </a:r>
          </a:p>
          <a:p>
            <a:r>
              <a:rPr lang="nb-NO" sz="2000" dirty="0"/>
              <a:t>Forumet skal involveres når endringer er av en slik karakter at det har større organisatoriske eller økonomiske konsekvenser.</a:t>
            </a:r>
          </a:p>
        </p:txBody>
      </p:sp>
      <p:pic>
        <p:nvPicPr>
          <p:cNvPr id="5" name="Plassholder for innhold 4"/>
          <p:cNvPicPr>
            <a:picLocks noGrp="1"/>
          </p:cNvPicPr>
          <p:nvPr>
            <p:ph idx="1"/>
          </p:nvPr>
        </p:nvPicPr>
        <p:blipFill rotWithShape="1">
          <a:blip r:embed="rId2"/>
          <a:srcRect r="18993" b="21268"/>
          <a:stretch/>
        </p:blipFill>
        <p:spPr>
          <a:xfrm>
            <a:off x="5416806" y="1709498"/>
            <a:ext cx="6622794" cy="41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70857" y="114755"/>
            <a:ext cx="8773887" cy="1017360"/>
          </a:xfrm>
        </p:spPr>
        <p:txBody>
          <a:bodyPr>
            <a:normAutofit/>
          </a:bodyPr>
          <a:lstStyle/>
          <a:p>
            <a:r>
              <a:rPr lang="nb-NO" sz="3600" dirty="0"/>
              <a:t>Medlemmer Patologiforum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711163"/>
              </p:ext>
            </p:extLst>
          </p:nvPr>
        </p:nvGraphicFramePr>
        <p:xfrm>
          <a:off x="838199" y="1351173"/>
          <a:ext cx="8806545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371">
                  <a:extLst>
                    <a:ext uri="{9D8B030D-6E8A-4147-A177-3AD203B41FA5}">
                      <a16:colId xmlns:a16="http://schemas.microsoft.com/office/drawing/2014/main" val="1396402002"/>
                    </a:ext>
                  </a:extLst>
                </a:gridCol>
                <a:gridCol w="2928059">
                  <a:extLst>
                    <a:ext uri="{9D8B030D-6E8A-4147-A177-3AD203B41FA5}">
                      <a16:colId xmlns:a16="http://schemas.microsoft.com/office/drawing/2014/main" val="1995776033"/>
                    </a:ext>
                  </a:extLst>
                </a:gridCol>
                <a:gridCol w="3418115">
                  <a:extLst>
                    <a:ext uri="{9D8B030D-6E8A-4147-A177-3AD203B41FA5}">
                      <a16:colId xmlns:a16="http://schemas.microsoft.com/office/drawing/2014/main" val="31508545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Navn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Stilling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3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Vidar Isaksen (leder)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Avd. sjef, UNN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nb-NO" dirty="0"/>
                        <a:t>Faste medlemmer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Elisabeth Wik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Avd.</a:t>
                      </a:r>
                      <a:r>
                        <a:rPr lang="nb-NO" baseline="0" dirty="0"/>
                        <a:t> sjef, HUS</a:t>
                      </a:r>
                      <a:endParaRPr lang="nb-N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100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Bodil Bjerkehagen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Avd.</a:t>
                      </a:r>
                      <a:r>
                        <a:rPr lang="nb-NO" baseline="0" dirty="0"/>
                        <a:t> sjef, OUS</a:t>
                      </a:r>
                      <a:endParaRPr lang="nb-N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2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Mari Jebens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Avd. sjef, St. Olavs hospital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488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Pål Surke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Avd. sjef, </a:t>
                      </a:r>
                      <a:r>
                        <a:rPr lang="nb-NO" dirty="0" err="1"/>
                        <a:t>SiV</a:t>
                      </a:r>
                      <a:endParaRPr lang="nb-NO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nb-NO" dirty="0"/>
                        <a:t>Tidsbegrenset, velges av de fire faste.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495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Tonje Bøyum Riste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Avd. sjef, Førde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63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Hilde Bjørnestøl</a:t>
                      </a:r>
                      <a:r>
                        <a:rPr lang="nb-NO" baseline="0" dirty="0"/>
                        <a:t> Hansen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Avd. sjef, Sørlande</a:t>
                      </a:r>
                      <a:r>
                        <a:rPr lang="nb-NO" baseline="0" dirty="0"/>
                        <a:t>t sykehus (leder lab. Nettverket)</a:t>
                      </a:r>
                      <a:endParaRPr lang="nb-N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19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64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6439"/>
          </a:xfrm>
        </p:spPr>
        <p:txBody>
          <a:bodyPr>
            <a:normAutofit/>
          </a:bodyPr>
          <a:lstStyle/>
          <a:p>
            <a:r>
              <a:rPr lang="nb-NO" sz="3600" dirty="0"/>
              <a:t>Status Patologiforum pr september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11564"/>
            <a:ext cx="10515600" cy="4865399"/>
          </a:xfrm>
        </p:spPr>
        <p:txBody>
          <a:bodyPr/>
          <a:lstStyle/>
          <a:p>
            <a:r>
              <a:rPr lang="nb-NO" dirty="0"/>
              <a:t>Mottar leveranser fra prosjektet «Nasjonal digital patologi»</a:t>
            </a:r>
          </a:p>
          <a:p>
            <a:pPr lvl="1"/>
            <a:r>
              <a:rPr lang="nb-NO" dirty="0"/>
              <a:t>Forvaltning av «</a:t>
            </a:r>
            <a:r>
              <a:rPr lang="nb-NO" dirty="0" err="1"/>
              <a:t>Cytomine</a:t>
            </a:r>
            <a:r>
              <a:rPr lang="nb-NO" dirty="0"/>
              <a:t>»</a:t>
            </a:r>
          </a:p>
          <a:p>
            <a:pPr lvl="1"/>
            <a:r>
              <a:rPr lang="nb-NO" dirty="0"/>
              <a:t>Sluttrapport for Nasjonal prøvehistorikk</a:t>
            </a:r>
          </a:p>
          <a:p>
            <a:pPr lvl="1"/>
            <a:endParaRPr lang="nb-NO" dirty="0"/>
          </a:p>
          <a:p>
            <a:r>
              <a:rPr lang="nb-NO" dirty="0"/>
              <a:t>Fremdeles «under etablering»</a:t>
            </a:r>
          </a:p>
          <a:p>
            <a:r>
              <a:rPr lang="nb-NO" dirty="0"/>
              <a:t>Mangler sekretariat</a:t>
            </a:r>
          </a:p>
          <a:p>
            <a:r>
              <a:rPr lang="nb-NO" dirty="0"/>
              <a:t>Dialog med DNP</a:t>
            </a:r>
          </a:p>
          <a:p>
            <a:r>
              <a:rPr lang="nb-NO" dirty="0"/>
              <a:t>Etablere fagnettverk</a:t>
            </a:r>
          </a:p>
        </p:txBody>
      </p:sp>
    </p:spTree>
    <p:extLst>
      <p:ext uri="{BB962C8B-B14F-4D97-AF65-F5344CB8AC3E}">
        <p14:creationId xmlns:p14="http://schemas.microsoft.com/office/powerpoint/2010/main" val="201202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A53F0E-73D0-4A46-8278-A9C77C3D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Om prosjektet – Nasjonal digital patologi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7C8ADB-B0CD-AF4B-B724-75D79CC86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Interregionalt prosjekt startet i 2016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Bakgrunn for prosjektet:</a:t>
            </a:r>
          </a:p>
          <a:p>
            <a:pPr lvl="1"/>
            <a:r>
              <a:rPr lang="nb-NO" dirty="0"/>
              <a:t>Digitalisering av histologiske i stor skala mulig</a:t>
            </a:r>
          </a:p>
          <a:p>
            <a:pPr lvl="1"/>
            <a:r>
              <a:rPr lang="nb-NO" dirty="0"/>
              <a:t>Antall krefttilfeller øker, det betyr flere prøver til patologi. </a:t>
            </a:r>
          </a:p>
          <a:p>
            <a:pPr lvl="1"/>
            <a:r>
              <a:rPr lang="nb-NO" dirty="0"/>
              <a:t>Stadig mer avansert diagnostikk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b-NO" dirty="0">
                <a:sym typeface="Wingdings" panose="05000000000000000000" pitchFamily="2" charset="2"/>
              </a:rPr>
              <a:t>Det må gjøres tiltak for å avhjelpe den store arbeidsbelastning til patologiavdelingene</a:t>
            </a:r>
          </a:p>
          <a:p>
            <a:pPr marL="457200" lvl="1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/>
              <a:t>Ansvar: Nasjonal IKT, i 2019 Helse Vest </a:t>
            </a:r>
          </a:p>
          <a:p>
            <a:pPr lvl="1"/>
            <a:r>
              <a:rPr lang="nb-NO" dirty="0"/>
              <a:t>Utarbeidet nytt prosjektdirektiv, godkjent i 2021</a:t>
            </a:r>
          </a:p>
          <a:p>
            <a:pPr lvl="1"/>
            <a:r>
              <a:rPr lang="nb-NO" dirty="0"/>
              <a:t>Prosjektdirektiv for 2022-2023 godkjent nå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734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609601" y="2564148"/>
            <a:ext cx="10694860" cy="2634567"/>
          </a:xfrm>
        </p:spPr>
        <p:txBody>
          <a:bodyPr/>
          <a:lstStyle/>
          <a:p>
            <a:r>
              <a:rPr lang="nb-NO" sz="1600" dirty="0"/>
              <a:t>Nasjonal samhandling mellom landets patologiavdelinger</a:t>
            </a:r>
          </a:p>
          <a:p>
            <a:endParaRPr lang="nb-NO" sz="1600" dirty="0"/>
          </a:p>
          <a:p>
            <a:r>
              <a:rPr lang="nb-NO" sz="1600" dirty="0"/>
              <a:t>Effektivisering av arbeidsoppgavene i patologiavdelingene</a:t>
            </a:r>
          </a:p>
          <a:p>
            <a:r>
              <a:rPr lang="nb-NO" sz="1600" dirty="0"/>
              <a:t>Effektivisering av arbeidet i grenseflaten mellom rekvirent og patolog</a:t>
            </a:r>
          </a:p>
          <a:p>
            <a:r>
              <a:rPr lang="nb-NO" sz="1600" dirty="0"/>
              <a:t>Effektivisering av innrapportering til sentrale helseregistre</a:t>
            </a:r>
          </a:p>
          <a:p>
            <a:pPr marL="0" indent="0">
              <a:buNone/>
            </a:pPr>
            <a:endParaRPr lang="nb-NO" sz="1600" dirty="0"/>
          </a:p>
          <a:p>
            <a:r>
              <a:rPr lang="nb-NO" sz="1600" dirty="0"/>
              <a:t>Standardisering - nasjonale standarder i hele patologiprosessen vil kunne bidra til å øke pasientsikkerheten og kvaliteten i tjenesten.</a:t>
            </a:r>
            <a:endParaRPr lang="en-GB" sz="16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609601" y="710164"/>
            <a:ext cx="8517467" cy="658943"/>
          </a:xfrm>
        </p:spPr>
        <p:txBody>
          <a:bodyPr/>
          <a:lstStyle/>
          <a:p>
            <a:r>
              <a:rPr lang="en-GB" dirty="0" err="1"/>
              <a:t>Hensikt</a:t>
            </a:r>
            <a:r>
              <a:rPr lang="en-GB" dirty="0"/>
              <a:t> med </a:t>
            </a:r>
            <a:r>
              <a:rPr lang="en-GB" dirty="0" err="1"/>
              <a:t>prosjektet</a:t>
            </a:r>
            <a:endParaRPr lang="en-GB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E497AA0-7538-49C3-8BC1-0A0872EB89C4}"/>
              </a:ext>
            </a:extLst>
          </p:cNvPr>
          <p:cNvSpPr txBox="1"/>
          <p:nvPr/>
        </p:nvSpPr>
        <p:spPr>
          <a:xfrm>
            <a:off x="598718" y="1659285"/>
            <a:ext cx="7668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Samhandling, effektivisering, standardisering</a:t>
            </a:r>
          </a:p>
        </p:txBody>
      </p:sp>
    </p:spTree>
    <p:extLst>
      <p:ext uri="{BB962C8B-B14F-4D97-AF65-F5344CB8AC3E}">
        <p14:creationId xmlns:p14="http://schemas.microsoft.com/office/powerpoint/2010/main" val="5897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Visjon: </a:t>
            </a:r>
            <a:r>
              <a:rPr lang="nb-NO" i="1" dirty="0"/>
              <a:t>Lik, rask og riktig diagnostikk i alle landets patologiavdelinger</a:t>
            </a:r>
          </a:p>
          <a:p>
            <a:pPr marL="0" indent="0">
              <a:buNone/>
            </a:pPr>
            <a:endParaRPr lang="nb-NO" i="1" dirty="0"/>
          </a:p>
          <a:p>
            <a:r>
              <a:rPr lang="nb-NO" dirty="0"/>
              <a:t>Prosjektet kan bidra til dette, men fordrer at det også gjennomføres relaterte regionale aktiviteter og at man fortsetter nasjonalt samarbeid innen patologi</a:t>
            </a:r>
          </a:p>
        </p:txBody>
      </p:sp>
      <p:grpSp>
        <p:nvGrpSpPr>
          <p:cNvPr id="4" name="Gruppe 37"/>
          <p:cNvGrpSpPr/>
          <p:nvPr/>
        </p:nvGrpSpPr>
        <p:grpSpPr>
          <a:xfrm>
            <a:off x="4820890" y="4443324"/>
            <a:ext cx="2550219" cy="1726647"/>
            <a:chOff x="6196" y="116230"/>
            <a:chExt cx="8640000" cy="5747828"/>
          </a:xfrm>
        </p:grpSpPr>
        <p:pic>
          <p:nvPicPr>
            <p:cNvPr id="5" name="Bild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6196" y="2988985"/>
              <a:ext cx="2160000" cy="1432746"/>
            </a:xfrm>
            <a:prstGeom prst="rect">
              <a:avLst/>
            </a:prstGeom>
          </p:spPr>
        </p:pic>
        <p:pic>
          <p:nvPicPr>
            <p:cNvPr id="6" name="Bild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1850" y="2968142"/>
              <a:ext cx="2206336" cy="1440000"/>
            </a:xfrm>
            <a:prstGeom prst="rect">
              <a:avLst/>
            </a:prstGeom>
          </p:spPr>
        </p:pic>
        <p:pic>
          <p:nvPicPr>
            <p:cNvPr id="7" name="Bild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4339" y="1535684"/>
              <a:ext cx="2160000" cy="1438792"/>
            </a:xfrm>
            <a:prstGeom prst="rect">
              <a:avLst/>
            </a:prstGeom>
          </p:spPr>
        </p:pic>
        <p:pic>
          <p:nvPicPr>
            <p:cNvPr id="8" name="Bild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" y="118053"/>
              <a:ext cx="2160000" cy="1434559"/>
            </a:xfrm>
            <a:prstGeom prst="rect">
              <a:avLst/>
            </a:prstGeom>
          </p:spPr>
        </p:pic>
        <p:pic>
          <p:nvPicPr>
            <p:cNvPr id="9" name="Bild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6196" y="116230"/>
              <a:ext cx="2160000" cy="1436382"/>
            </a:xfrm>
            <a:prstGeom prst="rect">
              <a:avLst/>
            </a:prstGeom>
          </p:spPr>
        </p:pic>
        <p:pic>
          <p:nvPicPr>
            <p:cNvPr id="10" name="Bild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6196" y="116230"/>
              <a:ext cx="2160000" cy="1435775"/>
            </a:xfrm>
            <a:prstGeom prst="rect">
              <a:avLst/>
            </a:prstGeom>
          </p:spPr>
        </p:pic>
        <p:pic>
          <p:nvPicPr>
            <p:cNvPr id="11" name="Bild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" y="1560432"/>
              <a:ext cx="2160000" cy="1432746"/>
            </a:xfrm>
            <a:prstGeom prst="rect">
              <a:avLst/>
            </a:prstGeom>
          </p:spPr>
        </p:pic>
        <p:pic>
          <p:nvPicPr>
            <p:cNvPr id="12" name="Bild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6196" y="1552612"/>
              <a:ext cx="2160000" cy="1439285"/>
            </a:xfrm>
            <a:prstGeom prst="rect">
              <a:avLst/>
            </a:prstGeom>
          </p:spPr>
        </p:pic>
        <p:pic>
          <p:nvPicPr>
            <p:cNvPr id="13" name="Bild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6196" y="116230"/>
              <a:ext cx="2160000" cy="1439395"/>
            </a:xfrm>
            <a:prstGeom prst="rect">
              <a:avLst/>
            </a:prstGeom>
          </p:spPr>
        </p:pic>
        <p:pic>
          <p:nvPicPr>
            <p:cNvPr id="14" name="Bild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6196" y="4403801"/>
              <a:ext cx="2160000" cy="1436980"/>
            </a:xfrm>
            <a:prstGeom prst="rect">
              <a:avLst/>
            </a:prstGeom>
          </p:spPr>
        </p:pic>
        <p:pic>
          <p:nvPicPr>
            <p:cNvPr id="15" name="Bild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6196" y="2969156"/>
              <a:ext cx="2160000" cy="1435765"/>
            </a:xfrm>
            <a:prstGeom prst="rect">
              <a:avLst/>
            </a:prstGeom>
          </p:spPr>
        </p:pic>
        <p:pic>
          <p:nvPicPr>
            <p:cNvPr id="16" name="Bild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6196" y="1534084"/>
              <a:ext cx="2160000" cy="1437580"/>
            </a:xfrm>
            <a:prstGeom prst="rect">
              <a:avLst/>
            </a:prstGeom>
          </p:spPr>
        </p:pic>
        <p:pic>
          <p:nvPicPr>
            <p:cNvPr id="17" name="Bild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" y="2990801"/>
              <a:ext cx="2160000" cy="1436373"/>
            </a:xfrm>
            <a:prstGeom prst="rect">
              <a:avLst/>
            </a:prstGeom>
          </p:spPr>
        </p:pic>
        <p:pic>
          <p:nvPicPr>
            <p:cNvPr id="18" name="Bilde 2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6196" y="4416288"/>
              <a:ext cx="2160000" cy="1436972"/>
            </a:xfrm>
            <a:prstGeom prst="rect">
              <a:avLst/>
            </a:prstGeom>
          </p:spPr>
        </p:pic>
        <p:pic>
          <p:nvPicPr>
            <p:cNvPr id="19" name="Bilde 2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6196" y="4421731"/>
              <a:ext cx="2160000" cy="1440606"/>
            </a:xfrm>
            <a:prstGeom prst="rect">
              <a:avLst/>
            </a:prstGeom>
          </p:spPr>
        </p:pic>
        <p:pic>
          <p:nvPicPr>
            <p:cNvPr id="20" name="Bild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96" y="4426472"/>
              <a:ext cx="2160000" cy="1437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898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/>
          <a:lstStyle/>
          <a:p>
            <a:r>
              <a:rPr lang="nb-NO" dirty="0"/>
              <a:t>Prosjektstyre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297462"/>
              </p:ext>
            </p:extLst>
          </p:nvPr>
        </p:nvGraphicFramePr>
        <p:xfrm>
          <a:off x="838199" y="1351173"/>
          <a:ext cx="8288547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849">
                  <a:extLst>
                    <a:ext uri="{9D8B030D-6E8A-4147-A177-3AD203B41FA5}">
                      <a16:colId xmlns:a16="http://schemas.microsoft.com/office/drawing/2014/main" val="1396402002"/>
                    </a:ext>
                  </a:extLst>
                </a:gridCol>
                <a:gridCol w="1962510">
                  <a:extLst>
                    <a:ext uri="{9D8B030D-6E8A-4147-A177-3AD203B41FA5}">
                      <a16:colId xmlns:a16="http://schemas.microsoft.com/office/drawing/2014/main" val="1152661182"/>
                    </a:ext>
                  </a:extLst>
                </a:gridCol>
                <a:gridCol w="3563188">
                  <a:extLst>
                    <a:ext uri="{9D8B030D-6E8A-4147-A177-3AD203B41FA5}">
                      <a16:colId xmlns:a16="http://schemas.microsoft.com/office/drawing/2014/main" val="1995776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Navn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Rolle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Stilling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833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Baard-Christina Schem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Prosjekteier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Fagdirektør,</a:t>
                      </a:r>
                      <a:r>
                        <a:rPr lang="nb-NO" baseline="0" dirty="0"/>
                        <a:t> Helse-Vest RHF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Erik M. Hansen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Styreleder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Direktør for e-helse, </a:t>
                      </a:r>
                      <a:r>
                        <a:rPr lang="nb-NO" baseline="0" dirty="0"/>
                        <a:t>Helse-Vest RHF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3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Elisabeth Wik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Deltaker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Avd.</a:t>
                      </a:r>
                      <a:r>
                        <a:rPr lang="nb-NO" baseline="0" dirty="0"/>
                        <a:t> sjef, HUS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100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Lars Eikvar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Deltaker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Avd. dir., </a:t>
                      </a:r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billeddiagnostikk og laboratoriefag,</a:t>
                      </a:r>
                      <a:r>
                        <a:rPr lang="nb-NO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Helse Sør-Øst RHF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697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Bodil Bjerkehagen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Deltaker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Avd.</a:t>
                      </a:r>
                      <a:r>
                        <a:rPr lang="nb-NO" baseline="0" dirty="0"/>
                        <a:t> sjef, OUS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2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Mari Jebens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Deltaker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Avd. sjef, St. Olavs hospital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488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Vidar Isaksen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Deltaker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Avd. sjef, UNN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40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Elin Mortensen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Deltaker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Leder,</a:t>
                      </a:r>
                      <a:r>
                        <a:rPr lang="nb-NO" baseline="0" dirty="0"/>
                        <a:t> DNP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495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Toril</a:t>
                      </a:r>
                      <a:r>
                        <a:rPr lang="nb-NO" baseline="0" dirty="0"/>
                        <a:t> Østvold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Deltaker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Konserntillitsvalgt for SAN, Helse Vest RHF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63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/>
                        <a:t>Ann-Mari Jenssen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Deltaker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Konserntillitsvalgt for YS Helse i Helse Nord RHF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19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79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>
          <a:xfrm>
            <a:off x="9762964" y="6213538"/>
            <a:ext cx="1814948" cy="365125"/>
          </a:xfrm>
        </p:spPr>
        <p:txBody>
          <a:bodyPr/>
          <a:lstStyle/>
          <a:p>
            <a:fld id="{70D2252F-E10C-4873-8FE5-90D4022CD404}" type="slidenum">
              <a:rPr lang="nb-NO" smtClean="0"/>
              <a:t>6</a:t>
            </a:fld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25312" y="78779"/>
            <a:ext cx="10952600" cy="781797"/>
          </a:xfrm>
        </p:spPr>
        <p:txBody>
          <a:bodyPr/>
          <a:lstStyle/>
          <a:p>
            <a:r>
              <a:rPr lang="nb-NO" dirty="0"/>
              <a:t>Oversikt over ferdige og godkjente leveranser fra prosjektet</a:t>
            </a:r>
            <a:br>
              <a:rPr lang="nb-NO" dirty="0"/>
            </a:br>
            <a:r>
              <a:rPr lang="nb-NO" dirty="0"/>
              <a:t>(Gjennomføringsfasen, i perioden 2018 – 2022)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277232" y="4580239"/>
            <a:ext cx="4905424" cy="1275908"/>
          </a:xfrm>
        </p:spPr>
        <p:txBody>
          <a:bodyPr vert="horz" lIns="103931" tIns="51965" rIns="103931" bIns="51965" rtlCol="0" anchor="t">
            <a:noAutofit/>
          </a:bodyPr>
          <a:lstStyle/>
          <a:p>
            <a:r>
              <a:rPr lang="nb-NO" b="1" dirty="0"/>
              <a:t>Prosjektovergripende (ADM)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ADM-P-Nasjonalt forum for Digital patologi</a:t>
            </a:r>
            <a:r>
              <a:rPr lang="nb-NO" dirty="0"/>
              <a:t>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Calibri"/>
                <a:cs typeface="Calibri"/>
              </a:rPr>
              <a:t>ADM-P-Modell for utvikling drift og forvaltning.docx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Calibri"/>
                <a:cs typeface="Calibri"/>
              </a:rPr>
              <a:t>Revidert prosjektdirektiv, 24. mars 2021</a:t>
            </a:r>
            <a:endParaRPr lang="nb-NO" dirty="0"/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277232" y="1630586"/>
            <a:ext cx="6233750" cy="3108262"/>
          </a:xfrm>
        </p:spPr>
        <p:txBody>
          <a:bodyPr>
            <a:normAutofit fontScale="85000" lnSpcReduction="20000"/>
          </a:bodyPr>
          <a:lstStyle/>
          <a:p>
            <a:r>
              <a:rPr lang="nb-NO" b="1" dirty="0"/>
              <a:t>Delprosjekt Helhetlig virksomhet (HEL)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HEL-P Solide barnesvulster UMBRELLA Final </a:t>
            </a:r>
            <a:r>
              <a:rPr lang="nb-NO" dirty="0" err="1"/>
              <a:t>Pathology</a:t>
            </a:r>
            <a:r>
              <a:rPr lang="nb-NO" dirty="0"/>
              <a:t> </a:t>
            </a:r>
            <a:r>
              <a:rPr lang="nb-NO" dirty="0" err="1"/>
              <a:t>Protocol</a:t>
            </a:r>
            <a:r>
              <a:rPr lang="nb-NO" dirty="0"/>
              <a:t> - </a:t>
            </a:r>
            <a:r>
              <a:rPr lang="nb-NO" dirty="0" err="1"/>
              <a:t>July</a:t>
            </a:r>
            <a:r>
              <a:rPr lang="nb-NO" dirty="0"/>
              <a:t> 2018.pdf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HEL-P Standard for CK20-farging februar 2020.docx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HEL-P Standard for rutinefarging 25022020.docx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HEL-P Nasjonale </a:t>
            </a:r>
            <a:r>
              <a:rPr lang="nb-NO" dirty="0">
                <a:solidFill>
                  <a:srgbClr val="FF0000"/>
                </a:solidFill>
              </a:rPr>
              <a:t>Fagnettverk</a:t>
            </a:r>
            <a:r>
              <a:rPr lang="nb-NO" dirty="0"/>
              <a:t>- Beskrivelse, organisering og mandat.docx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HEL-P-2.4.3 Nasjonal prøvemerking- Overleveringsdokumentasjon.docx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HEL-P-2.4.4 Nasjonal prøvemerking Strategi for implementering.docx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HEL-P-Evaluering av </a:t>
            </a:r>
            <a:r>
              <a:rPr lang="nb-NO" dirty="0" err="1">
                <a:solidFill>
                  <a:srgbClr val="FF0000"/>
                </a:solidFill>
              </a:rPr>
              <a:t>labnettverk</a:t>
            </a:r>
            <a:r>
              <a:rPr lang="nb-NO" dirty="0"/>
              <a:t> og fagnettverkene.docx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HEL-P-Nasjonal prøvemerking </a:t>
            </a:r>
            <a:r>
              <a:rPr lang="nb-NO" dirty="0"/>
              <a:t>-utredning.docx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HEL-P-Nasjonal prøvemerking veileder.docx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HEL-P-Nasjonale fagnettverk - Pilotering.docx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HEL-P-Patologens digitale arbeidsplass.pdf</a:t>
            </a:r>
          </a:p>
          <a:p>
            <a:endParaRPr lang="nb-NO" dirty="0"/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6672488" y="923047"/>
            <a:ext cx="5197128" cy="1418519"/>
          </a:xfrm>
        </p:spPr>
        <p:txBody>
          <a:bodyPr>
            <a:noAutofit/>
          </a:bodyPr>
          <a:lstStyle/>
          <a:p>
            <a:r>
              <a:rPr lang="nb-NO" b="1" dirty="0"/>
              <a:t>Delprosjekt Kodeverk, rekvisisjoner og svarrapporter (KRS)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KRS-P-Utredning og anbefaling-Standardisert bruk av kodeverk V1.0.docx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KRS-P-Utredning og anbefaling-Standardisert og strukturert  svarrapportering av patologiundersøkelse V1.0.pdf</a:t>
            </a:r>
          </a:p>
          <a:p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277232" y="923047"/>
            <a:ext cx="5994797" cy="645068"/>
          </a:xfrm>
        </p:spPr>
        <p:txBody>
          <a:bodyPr>
            <a:noAutofit/>
          </a:bodyPr>
          <a:lstStyle/>
          <a:p>
            <a:r>
              <a:rPr lang="nb-NO" b="1" dirty="0"/>
              <a:t>Delprosjekt Blokker, glass og digitale snitt (LAG)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LAG-P-Retningslinjer lagring av blokker glass digitale snitt</a:t>
            </a:r>
            <a:r>
              <a:rPr lang="nb-NO" dirty="0"/>
              <a:t>.pdf</a:t>
            </a:r>
          </a:p>
        </p:txBody>
      </p:sp>
      <p:sp>
        <p:nvSpPr>
          <p:cNvPr id="1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6672488" y="5530898"/>
            <a:ext cx="4905424" cy="1150169"/>
          </a:xfrm>
        </p:spPr>
        <p:txBody>
          <a:bodyPr>
            <a:noAutofit/>
          </a:bodyPr>
          <a:lstStyle/>
          <a:p>
            <a:r>
              <a:rPr lang="nb-NO" b="1" dirty="0"/>
              <a:t>Delprosjekt Samhandling (SAM)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SAM-P-Utredning bruk av Kjernejournal i ePat.docx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SAM-A-Beslutningsunderlag - Bildedeling med </a:t>
            </a:r>
            <a:r>
              <a:rPr lang="nb-NO" dirty="0" err="1"/>
              <a:t>Cytomine</a:t>
            </a: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SAM-P-Sluttrapport arkitektur - Nasjonal prøvehistorikk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6672488" y="2222605"/>
            <a:ext cx="5197128" cy="3089107"/>
          </a:xfrm>
        </p:spPr>
        <p:txBody>
          <a:bodyPr>
            <a:noAutofit/>
          </a:bodyPr>
          <a:lstStyle/>
          <a:p>
            <a:r>
              <a:rPr lang="nb-NO" b="1" dirty="0"/>
              <a:t>Delprosjekt Standardisering (STA)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Synoptiske rapporter for utvalgte fagområder V1.0 - Ikke-neoplastisk nyrepatologi, Solide barnesvulster, Ben- og bløtvevssvulster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STA-P-Synoptiske rapporter for utvalgte fagområder -overleveringsdokumentasjon til forvaltning.docx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Nasjonal mal for synoptisk rapport V1.0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Calibri"/>
                <a:cs typeface="Calibri"/>
              </a:rPr>
              <a:t>Veileder for faglig forvaltning av nasjonal mal og spesifikasjoner for synoptiske rapporter.pdf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Calibri"/>
                <a:cs typeface="Calibri"/>
              </a:rPr>
              <a:t>STA-P-Utredning og anbefaling-Standardisert rekvirering av patologiundersøkelse v1.0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Calibri"/>
                <a:cs typeface="Calibri"/>
              </a:rPr>
              <a:t>STA-A-Beslutningsunderlag - Anskaffelse av modul for synoptisk rapportering v1.0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54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>
          <a:xfrm>
            <a:off x="9762964" y="6213538"/>
            <a:ext cx="1814948" cy="365125"/>
          </a:xfrm>
        </p:spPr>
        <p:txBody>
          <a:bodyPr/>
          <a:lstStyle/>
          <a:p>
            <a:fld id="{70D2252F-E10C-4873-8FE5-90D4022CD404}" type="slidenum">
              <a:rPr lang="nb-NO" smtClean="0"/>
              <a:t>7</a:t>
            </a:fld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25312" y="239031"/>
            <a:ext cx="10952600" cy="443371"/>
          </a:xfrm>
        </p:spPr>
        <p:txBody>
          <a:bodyPr/>
          <a:lstStyle/>
          <a:p>
            <a:r>
              <a:rPr lang="nb-NO"/>
              <a:t>Leveranser som er under arbeid 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625311" y="1027914"/>
            <a:ext cx="5142443" cy="3240328"/>
          </a:xfrm>
        </p:spPr>
        <p:txBody>
          <a:bodyPr vert="horz" lIns="103931" tIns="51965" rIns="103931" bIns="51965" rtlCol="0" anchor="t">
            <a:noAutofit/>
          </a:bodyPr>
          <a:lstStyle/>
          <a:p>
            <a:r>
              <a:rPr lang="nb-NO" b="1" dirty="0">
                <a:latin typeface="Calibri"/>
                <a:cs typeface="Calibri"/>
              </a:rPr>
              <a:t>Delprosjekt Standardisering (STA)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Calibri"/>
                <a:cs typeface="Calibri"/>
              </a:rPr>
              <a:t>Anskaffelse av modul for synoptisk (strukturert) rapportering og utarbeidelse av forslag til direktiv for implementeringsprosjekt</a:t>
            </a:r>
          </a:p>
        </p:txBody>
      </p:sp>
      <p:sp>
        <p:nvSpPr>
          <p:cNvPr id="14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6672488" y="1027914"/>
            <a:ext cx="4905424" cy="994376"/>
          </a:xfrm>
        </p:spPr>
        <p:txBody>
          <a:bodyPr vert="horz" lIns="103931" tIns="51965" rIns="103931" bIns="51965" rtlCol="0" anchor="t">
            <a:noAutofit/>
          </a:bodyPr>
          <a:lstStyle/>
          <a:p>
            <a:r>
              <a:rPr lang="nb-NO" b="1" dirty="0">
                <a:latin typeface="Calibri"/>
                <a:cs typeface="Calibri"/>
              </a:rPr>
              <a:t>Delprosjekt Samhandling (SAM)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latin typeface="Calibri"/>
                <a:cs typeface="Calibri"/>
              </a:rPr>
              <a:t>Forvaltning av </a:t>
            </a:r>
            <a:r>
              <a:rPr lang="nb-NO" dirty="0" err="1">
                <a:latin typeface="Calibri"/>
                <a:cs typeface="Calibri"/>
              </a:rPr>
              <a:t>Cytomine</a:t>
            </a:r>
            <a:r>
              <a:rPr lang="nb-NO" dirty="0">
                <a:latin typeface="Calibri"/>
                <a:cs typeface="Calibri"/>
              </a:rPr>
              <a:t> bildedelingsløsningene i 2022</a:t>
            </a:r>
          </a:p>
        </p:txBody>
      </p:sp>
    </p:spTree>
    <p:extLst>
      <p:ext uri="{BB962C8B-B14F-4D97-AF65-F5344CB8AC3E}">
        <p14:creationId xmlns:p14="http://schemas.microsoft.com/office/powerpoint/2010/main" val="205828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Cytomine</a:t>
            </a:r>
            <a:r>
              <a:rPr lang="nb-NO" dirty="0"/>
              <a:t> – nasjonal løsning for bildedeling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Digital bildedelingsløsning for</a:t>
            </a:r>
          </a:p>
          <a:p>
            <a:pPr lvl="1"/>
            <a:r>
              <a:rPr lang="nb-NO" dirty="0"/>
              <a:t>Undervisning</a:t>
            </a:r>
          </a:p>
          <a:p>
            <a:pPr lvl="1"/>
            <a:r>
              <a:rPr lang="nb-NO" dirty="0"/>
              <a:t>Kollegial rådføring</a:t>
            </a:r>
          </a:p>
          <a:p>
            <a:pPr lvl="1"/>
            <a:r>
              <a:rPr lang="nb-NO" dirty="0"/>
              <a:t>Laboratorienettverk </a:t>
            </a:r>
          </a:p>
          <a:p>
            <a:pPr lvl="1"/>
            <a:endParaRPr lang="nb-NO" dirty="0"/>
          </a:p>
          <a:p>
            <a:r>
              <a:rPr lang="nb-NO" dirty="0"/>
              <a:t>Muliggjør bildedeling på tvers av helseforetak og helseregioner</a:t>
            </a:r>
          </a:p>
          <a:p>
            <a:r>
              <a:rPr lang="nb-NO" dirty="0" err="1"/>
              <a:t>Cytomine</a:t>
            </a:r>
            <a:r>
              <a:rPr lang="nb-NO" dirty="0"/>
              <a:t> har teknisk forvaltning hos NHN og systemforvaltning hos Helse Vest IKT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952" y="4847492"/>
            <a:ext cx="2541615" cy="148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9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42351" y="1828800"/>
            <a:ext cx="10694860" cy="4240436"/>
          </a:xfrm>
        </p:spPr>
        <p:txBody>
          <a:bodyPr vert="horz" lIns="103931" tIns="51965" rIns="103931" bIns="51965" rtlCol="0" anchor="t">
            <a:spAutoFit/>
          </a:bodyPr>
          <a:lstStyle/>
          <a:p>
            <a:pPr marL="0" indent="0">
              <a:buNone/>
            </a:pPr>
            <a:r>
              <a:rPr lang="nb-NO" sz="2000" dirty="0"/>
              <a:t>Prosjektet skal gjennomføre anskaffelse av en løsning som skal brukes for å ta i bruk for standardisert og strukturert svarrapportering innen patologi. </a:t>
            </a:r>
          </a:p>
          <a:p>
            <a:pPr marL="0" indent="0">
              <a:buNone/>
            </a:pPr>
            <a:r>
              <a:rPr lang="nb-NO" sz="2000" dirty="0"/>
              <a:t>Dette bygger på en anbefaling fra prosjektet.</a:t>
            </a:r>
          </a:p>
          <a:p>
            <a:pPr marL="0" indent="0">
              <a:buNone/>
            </a:pPr>
            <a:endParaRPr lang="nb-NO" sz="2000" dirty="0"/>
          </a:p>
          <a:p>
            <a:pPr lvl="0"/>
            <a:r>
              <a:rPr lang="nb-NO" sz="1400" dirty="0"/>
              <a:t>Prosjektstyret - Godkjent 31.05.22 (gitt at en del forutsetninger løses)</a:t>
            </a:r>
          </a:p>
          <a:p>
            <a:pPr lvl="0"/>
            <a:r>
              <a:rPr lang="nb-NO" sz="1400" dirty="0"/>
              <a:t>Interregionalt IKT-direktørmøte - Tilslutning 20.06.22</a:t>
            </a:r>
          </a:p>
          <a:p>
            <a:pPr lvl="0"/>
            <a:r>
              <a:rPr lang="nb-NO" sz="1400" dirty="0"/>
              <a:t>Interregionalt fagdirektørmøte - Tilslutning 20.06.22</a:t>
            </a:r>
          </a:p>
          <a:p>
            <a:pPr lvl="0"/>
            <a:r>
              <a:rPr lang="nb-NO" sz="1400" dirty="0"/>
              <a:t>Interregionalt direktørmøte - Tilslutning 29.08.22</a:t>
            </a:r>
          </a:p>
          <a:p>
            <a:pPr lvl="0"/>
            <a:r>
              <a:rPr lang="nb-NO" sz="1400" dirty="0"/>
              <a:t>Interregionalt økonomidirektørmøte – Avventer beslutning herfra</a:t>
            </a:r>
          </a:p>
          <a:p>
            <a:pPr marL="0" lvl="0" indent="0">
              <a:buNone/>
            </a:pPr>
            <a:endParaRPr lang="nb-NO" sz="2000" dirty="0"/>
          </a:p>
          <a:p>
            <a:pPr lvl="0"/>
            <a:r>
              <a:rPr lang="nb-NO" sz="2000" dirty="0"/>
              <a:t>Kravspesifikasjoner - anbud</a:t>
            </a:r>
          </a:p>
          <a:p>
            <a:pPr marL="0" lvl="0" indent="0">
              <a:buNone/>
            </a:pPr>
            <a:endParaRPr lang="nb-NO" sz="1600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609603" y="417925"/>
            <a:ext cx="8517467" cy="1089529"/>
          </a:xfrm>
        </p:spPr>
        <p:txBody>
          <a:bodyPr/>
          <a:lstStyle/>
          <a:p>
            <a:r>
              <a:rPr lang="nn-NO" dirty="0"/>
              <a:t>Nasjonal modul for strukturert rapportering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808885"/>
      </p:ext>
    </p:extLst>
  </p:cSld>
  <p:clrMapOvr>
    <a:masterClrMapping/>
  </p:clrMapOvr>
</p:sld>
</file>

<file path=ppt/theme/theme1.xml><?xml version="1.0" encoding="utf-8"?>
<a:theme xmlns:a="http://schemas.openxmlformats.org/drawingml/2006/main" name="UTEN NTNU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-mal.potx" id="{E4BDD8C1-A10A-46B0-B7F4-6F73DDABAD2B}" vid="{99F725AD-311A-4859-A95D-F274EFCCE99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b7257994-7ee4-4c1f-ada2-2cc10739928f" xsi:nil="true"/>
    <TaxKeywordTaxHTField xmlns="b7257994-7ee4-4c1f-ada2-2cc10739928f">
      <Terms xmlns="http://schemas.microsoft.com/office/infopath/2007/PartnerControls">
        <TermInfo xmlns="http://schemas.microsoft.com/office/infopath/2007/PartnerControls">
          <TermName xmlns="http://schemas.microsoft.com/office/infopath/2007/PartnerControls">_£Bilde</TermName>
          <TermId xmlns="http://schemas.microsoft.com/office/infopath/2007/PartnerControls">11111111-1111-1111-1111-111111111111</TermId>
        </TermInfo>
      </Terms>
    </TaxKeywordTaxHTField>
    <TaxCatchAll xmlns="b7257994-7ee4-4c1f-ada2-2cc10739928f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14F1ACC34C1A4A80B2D5DA606C0082" ma:contentTypeVersion="21" ma:contentTypeDescription="Opprett et nytt dokument." ma:contentTypeScope="" ma:versionID="0897c636d5a7ac08ba684a42c373cdfa">
  <xsd:schema xmlns:xsd="http://www.w3.org/2001/XMLSchema" xmlns:xs="http://www.w3.org/2001/XMLSchema" xmlns:p="http://schemas.microsoft.com/office/2006/metadata/properties" xmlns:ns1="http://schemas.microsoft.com/sharepoint/v3" xmlns:ns2="b7257994-7ee4-4c1f-ada2-2cc10739928f" targetNamespace="http://schemas.microsoft.com/office/2006/metadata/properties" ma:root="true" ma:fieldsID="b49033fab0985861146fd053f05c0c02" ns1:_="" ns2:_="">
    <xsd:import namespace="http://schemas.microsoft.com/sharepoint/v3"/>
    <xsd:import namespace="b7257994-7ee4-4c1f-ada2-2cc10739928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57994-7ee4-4c1f-ada2-2cc10739928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c8742576-0209-4aa1-bc47-899270f80774}" ma:internalName="TaxCatchAll" ma:showField="CatchAllData" ma:web="b7257994-7ee4-4c1f-ada2-2cc1073992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c8742576-0209-4aa1-bc47-899270f80774}" ma:internalName="TaxCatchAllLabel" ma:readOnly="true" ma:showField="CatchAllDataLabel" ma:web="b7257994-7ee4-4c1f-ada2-2cc1073992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442202-9049-495C-B49D-FD590147E8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539FD5-D920-468E-AA9D-79A47FC26CC4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b7257994-7ee4-4c1f-ada2-2cc10739928f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8271298-D877-4F22-85FF-54BF423B97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257994-7ee4-4c1f-ada2-2cc1073992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Powerpoint-mal-16-9-St-Olavs-hospital-uten-NTNU</Template>
  <TotalTime>1187</TotalTime>
  <Words>1049</Words>
  <Application>Microsoft Office PowerPoint</Application>
  <PresentationFormat>Widescreen</PresentationFormat>
  <Paragraphs>185</Paragraphs>
  <Slides>15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UTEN NTNU</vt:lpstr>
      <vt:lpstr>Nasjonal digital patologi</vt:lpstr>
      <vt:lpstr>Om prosjektet – Nasjonal digital patologi</vt:lpstr>
      <vt:lpstr>Hensikt med prosjektet</vt:lpstr>
      <vt:lpstr>Mål</vt:lpstr>
      <vt:lpstr>Prosjektstyre</vt:lpstr>
      <vt:lpstr>Oversikt over ferdige og godkjente leveranser fra prosjektet (Gjennomføringsfasen, i perioden 2018 – 2022)</vt:lpstr>
      <vt:lpstr>Leveranser som er under arbeid </vt:lpstr>
      <vt:lpstr>Cytomine – nasjonal løsning for bildedeling </vt:lpstr>
      <vt:lpstr>Nasjonal modul for strukturert rapportering</vt:lpstr>
      <vt:lpstr>PowerPoint-presentasjon</vt:lpstr>
      <vt:lpstr>Interregionalt forum for digital patologi</vt:lpstr>
      <vt:lpstr>Om Patologiforum</vt:lpstr>
      <vt:lpstr>Patologiforumets rolle</vt:lpstr>
      <vt:lpstr>Medlemmer Patologiforum</vt:lpstr>
      <vt:lpstr>Status Patologiforum pr september </vt:lpstr>
    </vt:vector>
  </TitlesOfParts>
  <Company>Helse Midt-Norge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Jebens, Mari</dc:creator>
  <cp:keywords>_£Bilde</cp:keywords>
  <cp:lastModifiedBy>Isaksen Vidar</cp:lastModifiedBy>
  <cp:revision>52</cp:revision>
  <dcterms:created xsi:type="dcterms:W3CDTF">2021-09-26T18:22:03Z</dcterms:created>
  <dcterms:modified xsi:type="dcterms:W3CDTF">2022-10-19T09:38:14Z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0x010100FF14F1ACC34C1A4A80B2D5DA606C0082</vt:lpwstr>
  </property>
</Properties>
</file>