
<file path=[Content_Types].xml><?xml version="1.0" encoding="utf-8"?>
<Types xmlns="http://schemas.openxmlformats.org/package/2006/content-types">
  <Override PartName="/ppt/notesSlides/notesSlide24.xml" ContentType="application/vnd.openxmlformats-officedocument.presentationml.notesSlide+xml"/>
  <Override PartName="/ppt/diagrams/layout2.xml" ContentType="application/vnd.openxmlformats-officedocument.drawingml.diagramLayout+xml"/>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diagrams/data2.xml" ContentType="application/vnd.openxmlformats-officedocument.drawingml.diagramData+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diagrams/quickStyle2.xml" ContentType="application/vnd.openxmlformats-officedocument.drawingml.diagramStyl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diagrams/drawing2.xml" ContentType="application/vnd.ms-office.drawingml.diagramDrawing+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diagrams/colors2.xml" ContentType="application/vnd.openxmlformats-officedocument.drawingml.diagramColors+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6"/>
  </p:notesMasterIdLst>
  <p:sldIdLst>
    <p:sldId id="257" r:id="rId2"/>
    <p:sldId id="313" r:id="rId3"/>
    <p:sldId id="289" r:id="rId4"/>
    <p:sldId id="260" r:id="rId5"/>
    <p:sldId id="261" r:id="rId6"/>
    <p:sldId id="290" r:id="rId7"/>
    <p:sldId id="314" r:id="rId8"/>
    <p:sldId id="353" r:id="rId9"/>
    <p:sldId id="262" r:id="rId10"/>
    <p:sldId id="343" r:id="rId11"/>
    <p:sldId id="317" r:id="rId12"/>
    <p:sldId id="318" r:id="rId13"/>
    <p:sldId id="319" r:id="rId14"/>
    <p:sldId id="320" r:id="rId15"/>
    <p:sldId id="321" r:id="rId16"/>
    <p:sldId id="322" r:id="rId17"/>
    <p:sldId id="324" r:id="rId18"/>
    <p:sldId id="326" r:id="rId19"/>
    <p:sldId id="328" r:id="rId20"/>
    <p:sldId id="330" r:id="rId21"/>
    <p:sldId id="332" r:id="rId22"/>
    <p:sldId id="333" r:id="rId23"/>
    <p:sldId id="335" r:id="rId24"/>
    <p:sldId id="337" r:id="rId25"/>
    <p:sldId id="339" r:id="rId26"/>
    <p:sldId id="341" r:id="rId27"/>
    <p:sldId id="348" r:id="rId28"/>
    <p:sldId id="349" r:id="rId29"/>
    <p:sldId id="350" r:id="rId30"/>
    <p:sldId id="351" r:id="rId31"/>
    <p:sldId id="346" r:id="rId32"/>
    <p:sldId id="347" r:id="rId33"/>
    <p:sldId id="352" r:id="rId34"/>
    <p:sldId id="294" r:id="rId35"/>
  </p:sldIdLst>
  <p:sldSz cx="9144000" cy="6858000" type="screen4x3"/>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8" d="100"/>
          <a:sy n="98" d="100"/>
        </p:scale>
        <p:origin x="-624"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5BF2C7-02DA-B547-BBA6-68866269008F}"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nb-NO"/>
        </a:p>
      </dgm:t>
    </dgm:pt>
    <dgm:pt modelId="{A4F1F136-BF68-744B-971D-E960A330572D}">
      <dgm:prSet phldrT="[Tekst]"/>
      <dgm:spPr/>
      <dgm:t>
        <a:bodyPr/>
        <a:lstStyle/>
        <a:p>
          <a:r>
            <a:rPr lang="nb-NO" dirty="0" smtClean="0"/>
            <a:t>Oppstartsmøte 17.09.18</a:t>
          </a:r>
          <a:endParaRPr lang="nb-NO" dirty="0"/>
        </a:p>
      </dgm:t>
    </dgm:pt>
    <dgm:pt modelId="{2B1DCE19-6875-3241-83E8-FF1C649EA481}" type="parTrans" cxnId="{12E8261A-76A4-CB47-9080-F19E497B01B7}">
      <dgm:prSet/>
      <dgm:spPr/>
      <dgm:t>
        <a:bodyPr/>
        <a:lstStyle/>
        <a:p>
          <a:endParaRPr lang="nb-NO"/>
        </a:p>
      </dgm:t>
    </dgm:pt>
    <dgm:pt modelId="{F2A51593-8A77-6849-9304-3F078BD0A681}" type="sibTrans" cxnId="{12E8261A-76A4-CB47-9080-F19E497B01B7}">
      <dgm:prSet/>
      <dgm:spPr/>
      <dgm:t>
        <a:bodyPr/>
        <a:lstStyle/>
        <a:p>
          <a:endParaRPr lang="nb-NO"/>
        </a:p>
      </dgm:t>
    </dgm:pt>
    <dgm:pt modelId="{E7BF98F4-A921-744F-A8E9-610E25A388AC}">
      <dgm:prSet phldrT="[Tekst]"/>
      <dgm:spPr/>
      <dgm:t>
        <a:bodyPr/>
        <a:lstStyle/>
        <a:p>
          <a:r>
            <a:rPr lang="nb-NO" dirty="0" smtClean="0"/>
            <a:t>Forberedelser lokalt</a:t>
          </a:r>
          <a:endParaRPr lang="nb-NO" dirty="0"/>
        </a:p>
      </dgm:t>
    </dgm:pt>
    <dgm:pt modelId="{02D3BB55-C871-2942-9DA2-E711CB7D81FB}" type="parTrans" cxnId="{962065FE-10A1-0F4A-9024-EA56D02EC0AA}">
      <dgm:prSet/>
      <dgm:spPr/>
      <dgm:t>
        <a:bodyPr/>
        <a:lstStyle/>
        <a:p>
          <a:endParaRPr lang="nb-NO"/>
        </a:p>
      </dgm:t>
    </dgm:pt>
    <dgm:pt modelId="{D2B602BA-2213-BC47-954F-6B835E0D5DFD}" type="sibTrans" cxnId="{962065FE-10A1-0F4A-9024-EA56D02EC0AA}">
      <dgm:prSet/>
      <dgm:spPr/>
      <dgm:t>
        <a:bodyPr/>
        <a:lstStyle/>
        <a:p>
          <a:endParaRPr lang="nb-NO"/>
        </a:p>
      </dgm:t>
    </dgm:pt>
    <dgm:pt modelId="{0309776D-4817-6540-B192-F88CADC2B384}">
      <dgm:prSet phldrT="[Tekst]"/>
      <dgm:spPr/>
      <dgm:t>
        <a:bodyPr/>
        <a:lstStyle/>
        <a:p>
          <a:r>
            <a:rPr lang="nb-NO" dirty="0" smtClean="0"/>
            <a:t>Internundervisning</a:t>
          </a:r>
        </a:p>
        <a:p>
          <a:r>
            <a:rPr lang="nb-NO" dirty="0" smtClean="0"/>
            <a:t>Skaffe utstyr</a:t>
          </a:r>
        </a:p>
        <a:p>
          <a:r>
            <a:rPr lang="nb-NO" dirty="0" smtClean="0"/>
            <a:t>Plan for trening</a:t>
          </a:r>
          <a:endParaRPr lang="nb-NO" dirty="0"/>
        </a:p>
      </dgm:t>
    </dgm:pt>
    <dgm:pt modelId="{5EDEB60D-CB30-E84C-90EA-F83CF4F6C4C2}" type="parTrans" cxnId="{044306A2-BE7B-684D-AA97-74E61A7A5BBD}">
      <dgm:prSet/>
      <dgm:spPr/>
      <dgm:t>
        <a:bodyPr/>
        <a:lstStyle/>
        <a:p>
          <a:endParaRPr lang="nb-NO"/>
        </a:p>
      </dgm:t>
    </dgm:pt>
    <dgm:pt modelId="{A8049DFB-0C94-FA47-AF0C-3F8801223EA8}" type="sibTrans" cxnId="{044306A2-BE7B-684D-AA97-74E61A7A5BBD}">
      <dgm:prSet/>
      <dgm:spPr/>
      <dgm:t>
        <a:bodyPr/>
        <a:lstStyle/>
        <a:p>
          <a:endParaRPr lang="nb-NO"/>
        </a:p>
      </dgm:t>
    </dgm:pt>
    <dgm:pt modelId="{7E1B187E-8BEC-114D-851F-FA7E9F181CEF}">
      <dgm:prSet phldrT="[Tekst]"/>
      <dgm:spPr/>
      <dgm:t>
        <a:bodyPr/>
        <a:lstStyle/>
        <a:p>
          <a:r>
            <a:rPr lang="nb-NO" dirty="0" smtClean="0"/>
            <a:t>Kampanjestart 29.10.18</a:t>
          </a:r>
          <a:endParaRPr lang="nb-NO" dirty="0"/>
        </a:p>
      </dgm:t>
    </dgm:pt>
    <dgm:pt modelId="{9C4F098D-13A5-B34C-BF80-9FF4594E718F}" type="parTrans" cxnId="{2DB7F5D2-96BB-2F43-821F-9FDAAAF00ACC}">
      <dgm:prSet/>
      <dgm:spPr/>
      <dgm:t>
        <a:bodyPr/>
        <a:lstStyle/>
        <a:p>
          <a:endParaRPr lang="nb-NO"/>
        </a:p>
      </dgm:t>
    </dgm:pt>
    <dgm:pt modelId="{2BF56BA6-1DED-4647-BB25-9CFD8CC4D459}" type="sibTrans" cxnId="{2DB7F5D2-96BB-2F43-821F-9FDAAAF00ACC}">
      <dgm:prSet/>
      <dgm:spPr/>
      <dgm:t>
        <a:bodyPr/>
        <a:lstStyle/>
        <a:p>
          <a:endParaRPr lang="nb-NO"/>
        </a:p>
      </dgm:t>
    </dgm:pt>
    <dgm:pt modelId="{5EFA670E-22B3-D84A-B3DD-737A05C83DA4}">
      <dgm:prSet phldrT="[Tekst]"/>
      <dgm:spPr/>
      <dgm:t>
        <a:bodyPr/>
        <a:lstStyle/>
        <a:p>
          <a:r>
            <a:rPr lang="nb-NO" dirty="0" smtClean="0"/>
            <a:t>Veiledet trening</a:t>
          </a:r>
          <a:endParaRPr lang="nb-NO" dirty="0"/>
        </a:p>
      </dgm:t>
    </dgm:pt>
    <dgm:pt modelId="{77B7D4E0-AD7F-9F44-8CE0-171B27807D10}" type="parTrans" cxnId="{14716A28-4003-B848-A5EB-EF4E5586106E}">
      <dgm:prSet/>
      <dgm:spPr/>
      <dgm:t>
        <a:bodyPr/>
        <a:lstStyle/>
        <a:p>
          <a:endParaRPr lang="nb-NO"/>
        </a:p>
      </dgm:t>
    </dgm:pt>
    <dgm:pt modelId="{EA5E3856-5D61-4C46-900C-66011BEB5BC3}" type="sibTrans" cxnId="{14716A28-4003-B848-A5EB-EF4E5586106E}">
      <dgm:prSet/>
      <dgm:spPr/>
      <dgm:t>
        <a:bodyPr/>
        <a:lstStyle/>
        <a:p>
          <a:endParaRPr lang="nb-NO"/>
        </a:p>
      </dgm:t>
    </dgm:pt>
    <dgm:pt modelId="{A35A5A35-0BFF-164A-8213-DC2C04754CAA}">
      <dgm:prSet phldrT="[Tekst]"/>
      <dgm:spPr/>
      <dgm:t>
        <a:bodyPr/>
        <a:lstStyle/>
        <a:p>
          <a:r>
            <a:rPr lang="nb-NO" dirty="0" smtClean="0"/>
            <a:t>Kampanjeslutt</a:t>
          </a:r>
        </a:p>
        <a:p>
          <a:r>
            <a:rPr lang="nb-NO" dirty="0" smtClean="0"/>
            <a:t>01.10.19</a:t>
          </a:r>
          <a:endParaRPr lang="nb-NO" dirty="0"/>
        </a:p>
      </dgm:t>
    </dgm:pt>
    <dgm:pt modelId="{700AE0F9-AAD2-8041-A0E2-501F5AB52127}" type="parTrans" cxnId="{494459EE-584C-EF48-9FBA-8985168447A9}">
      <dgm:prSet/>
      <dgm:spPr/>
      <dgm:t>
        <a:bodyPr/>
        <a:lstStyle/>
        <a:p>
          <a:endParaRPr lang="nb-NO"/>
        </a:p>
      </dgm:t>
    </dgm:pt>
    <dgm:pt modelId="{30937805-8B75-AF41-AF36-548B5C4609F0}" type="sibTrans" cxnId="{494459EE-584C-EF48-9FBA-8985168447A9}">
      <dgm:prSet/>
      <dgm:spPr/>
      <dgm:t>
        <a:bodyPr/>
        <a:lstStyle/>
        <a:p>
          <a:endParaRPr lang="nb-NO"/>
        </a:p>
      </dgm:t>
    </dgm:pt>
    <dgm:pt modelId="{91EF3BB9-2E6F-1F4A-B326-8728576A1A4C}">
      <dgm:prSet phldrT="[Tekst]"/>
      <dgm:spPr/>
      <dgm:t>
        <a:bodyPr/>
        <a:lstStyle/>
        <a:p>
          <a:r>
            <a:rPr lang="nb-NO" dirty="0" smtClean="0"/>
            <a:t>Sertifisering del 1</a:t>
          </a:r>
        </a:p>
        <a:p>
          <a:r>
            <a:rPr lang="nb-NO" dirty="0" smtClean="0"/>
            <a:t>Sertifisering del 2</a:t>
          </a:r>
          <a:endParaRPr lang="nb-NO" dirty="0"/>
        </a:p>
      </dgm:t>
    </dgm:pt>
    <dgm:pt modelId="{87481708-B433-E041-9771-0751EACDA044}" type="parTrans" cxnId="{6716100A-6821-7245-92B5-7C825D544425}">
      <dgm:prSet/>
      <dgm:spPr/>
      <dgm:t>
        <a:bodyPr/>
        <a:lstStyle/>
        <a:p>
          <a:endParaRPr lang="nb-NO"/>
        </a:p>
      </dgm:t>
    </dgm:pt>
    <dgm:pt modelId="{2C90A270-2B90-B54D-B938-047E25F8CE80}" type="sibTrans" cxnId="{6716100A-6821-7245-92B5-7C825D544425}">
      <dgm:prSet/>
      <dgm:spPr/>
      <dgm:t>
        <a:bodyPr/>
        <a:lstStyle/>
        <a:p>
          <a:endParaRPr lang="nb-NO"/>
        </a:p>
      </dgm:t>
    </dgm:pt>
    <dgm:pt modelId="{A2F4E69F-0EC5-AC43-83E4-1176B98108B0}">
      <dgm:prSet phldrT="[Tekst]"/>
      <dgm:spPr/>
      <dgm:t>
        <a:bodyPr/>
        <a:lstStyle/>
        <a:p>
          <a:r>
            <a:rPr lang="nb-NO" dirty="0" smtClean="0"/>
            <a:t>Boksen går… videre!</a:t>
          </a:r>
          <a:endParaRPr lang="nb-NO" dirty="0"/>
        </a:p>
      </dgm:t>
    </dgm:pt>
    <dgm:pt modelId="{650A8C59-9D75-FC44-ABA3-5D31A01650C7}" type="parTrans" cxnId="{2673014C-A183-BC46-A0BD-1A5E0BE96F7F}">
      <dgm:prSet/>
      <dgm:spPr/>
      <dgm:t>
        <a:bodyPr/>
        <a:lstStyle/>
        <a:p>
          <a:endParaRPr lang="nb-NO"/>
        </a:p>
      </dgm:t>
    </dgm:pt>
    <dgm:pt modelId="{13F581C7-452B-9C4D-8D00-0B2F75194837}" type="sibTrans" cxnId="{2673014C-A183-BC46-A0BD-1A5E0BE96F7F}">
      <dgm:prSet/>
      <dgm:spPr/>
      <dgm:t>
        <a:bodyPr/>
        <a:lstStyle/>
        <a:p>
          <a:endParaRPr lang="nb-NO"/>
        </a:p>
      </dgm:t>
    </dgm:pt>
    <dgm:pt modelId="{78D4D56D-8FEE-5C42-81DB-EB550D58D50A}">
      <dgm:prSet phldrT="[Tekst]"/>
      <dgm:spPr/>
      <dgm:t>
        <a:bodyPr/>
        <a:lstStyle/>
        <a:p>
          <a:r>
            <a:rPr lang="nb-NO" dirty="0" smtClean="0"/>
            <a:t>Egentrening</a:t>
          </a:r>
        </a:p>
      </dgm:t>
    </dgm:pt>
    <dgm:pt modelId="{D654999D-65C0-424A-882A-2F64811C568C}" type="sibTrans" cxnId="{DB0A8CA9-14A8-B841-AB90-EB154B277995}">
      <dgm:prSet/>
      <dgm:spPr/>
      <dgm:t>
        <a:bodyPr/>
        <a:lstStyle/>
        <a:p>
          <a:endParaRPr lang="nb-NO"/>
        </a:p>
      </dgm:t>
    </dgm:pt>
    <dgm:pt modelId="{E417926A-0E6F-1B4E-A3C9-B85D27A9B533}" type="parTrans" cxnId="{DB0A8CA9-14A8-B841-AB90-EB154B277995}">
      <dgm:prSet/>
      <dgm:spPr/>
      <dgm:t>
        <a:bodyPr/>
        <a:lstStyle/>
        <a:p>
          <a:endParaRPr lang="nb-NO"/>
        </a:p>
      </dgm:t>
    </dgm:pt>
    <dgm:pt modelId="{C8CFC95D-100E-D74F-807C-8FF2842510E6}" type="pres">
      <dgm:prSet presAssocID="{575BF2C7-02DA-B547-BBA6-68866269008F}" presName="Name0" presStyleCnt="0">
        <dgm:presLayoutVars>
          <dgm:chPref val="3"/>
          <dgm:dir/>
          <dgm:animLvl val="lvl"/>
          <dgm:resizeHandles/>
        </dgm:presLayoutVars>
      </dgm:prSet>
      <dgm:spPr/>
      <dgm:t>
        <a:bodyPr/>
        <a:lstStyle/>
        <a:p>
          <a:endParaRPr lang="nb-NO"/>
        </a:p>
      </dgm:t>
    </dgm:pt>
    <dgm:pt modelId="{87B82791-5227-1841-B019-AAFA9E70C118}" type="pres">
      <dgm:prSet presAssocID="{A4F1F136-BF68-744B-971D-E960A330572D}" presName="horFlow" presStyleCnt="0"/>
      <dgm:spPr/>
    </dgm:pt>
    <dgm:pt modelId="{A62DD4D1-4363-E54C-BCD6-703F757475F1}" type="pres">
      <dgm:prSet presAssocID="{A4F1F136-BF68-744B-971D-E960A330572D}" presName="bigChev" presStyleLbl="node1" presStyleIdx="0" presStyleCnt="3"/>
      <dgm:spPr/>
      <dgm:t>
        <a:bodyPr/>
        <a:lstStyle/>
        <a:p>
          <a:endParaRPr lang="nb-NO"/>
        </a:p>
      </dgm:t>
    </dgm:pt>
    <dgm:pt modelId="{4F7343BC-DDB7-134A-83B2-BE6E93633F4C}" type="pres">
      <dgm:prSet presAssocID="{02D3BB55-C871-2942-9DA2-E711CB7D81FB}" presName="parTrans" presStyleCnt="0"/>
      <dgm:spPr/>
    </dgm:pt>
    <dgm:pt modelId="{E32395C4-2C4E-9D4D-A2C1-158F6CA43D62}" type="pres">
      <dgm:prSet presAssocID="{E7BF98F4-A921-744F-A8E9-610E25A388AC}" presName="node" presStyleLbl="alignAccFollowNode1" presStyleIdx="0" presStyleCnt="6">
        <dgm:presLayoutVars>
          <dgm:bulletEnabled val="1"/>
        </dgm:presLayoutVars>
      </dgm:prSet>
      <dgm:spPr/>
      <dgm:t>
        <a:bodyPr/>
        <a:lstStyle/>
        <a:p>
          <a:endParaRPr lang="nb-NO"/>
        </a:p>
      </dgm:t>
    </dgm:pt>
    <dgm:pt modelId="{20CF4828-98E3-3241-911F-2E702D21553A}" type="pres">
      <dgm:prSet presAssocID="{D2B602BA-2213-BC47-954F-6B835E0D5DFD}" presName="sibTrans" presStyleCnt="0"/>
      <dgm:spPr/>
    </dgm:pt>
    <dgm:pt modelId="{48CABBAE-1D83-AE45-A928-E5ADEF6A82CF}" type="pres">
      <dgm:prSet presAssocID="{0309776D-4817-6540-B192-F88CADC2B384}" presName="node" presStyleLbl="alignAccFollowNode1" presStyleIdx="1" presStyleCnt="6">
        <dgm:presLayoutVars>
          <dgm:bulletEnabled val="1"/>
        </dgm:presLayoutVars>
      </dgm:prSet>
      <dgm:spPr/>
      <dgm:t>
        <a:bodyPr/>
        <a:lstStyle/>
        <a:p>
          <a:endParaRPr lang="nb-NO"/>
        </a:p>
      </dgm:t>
    </dgm:pt>
    <dgm:pt modelId="{12564A48-BAC1-5A44-A27D-9245CF99EB40}" type="pres">
      <dgm:prSet presAssocID="{A4F1F136-BF68-744B-971D-E960A330572D}" presName="vSp" presStyleCnt="0"/>
      <dgm:spPr/>
    </dgm:pt>
    <dgm:pt modelId="{9D39B99B-BD5A-8043-AD87-8800FA1F1CD7}" type="pres">
      <dgm:prSet presAssocID="{7E1B187E-8BEC-114D-851F-FA7E9F181CEF}" presName="horFlow" presStyleCnt="0"/>
      <dgm:spPr/>
    </dgm:pt>
    <dgm:pt modelId="{D385EE34-9D45-6445-9F49-D624EBE84EEA}" type="pres">
      <dgm:prSet presAssocID="{7E1B187E-8BEC-114D-851F-FA7E9F181CEF}" presName="bigChev" presStyleLbl="node1" presStyleIdx="1" presStyleCnt="3"/>
      <dgm:spPr/>
      <dgm:t>
        <a:bodyPr/>
        <a:lstStyle/>
        <a:p>
          <a:endParaRPr lang="nb-NO"/>
        </a:p>
      </dgm:t>
    </dgm:pt>
    <dgm:pt modelId="{06C59445-C2D3-5745-BD11-65796A4EBB30}" type="pres">
      <dgm:prSet presAssocID="{E417926A-0E6F-1B4E-A3C9-B85D27A9B533}" presName="parTrans" presStyleCnt="0"/>
      <dgm:spPr/>
    </dgm:pt>
    <dgm:pt modelId="{88EF167D-4846-484D-A624-79BB0A82983C}" type="pres">
      <dgm:prSet presAssocID="{78D4D56D-8FEE-5C42-81DB-EB550D58D50A}" presName="node" presStyleLbl="alignAccFollowNode1" presStyleIdx="2" presStyleCnt="6">
        <dgm:presLayoutVars>
          <dgm:bulletEnabled val="1"/>
        </dgm:presLayoutVars>
      </dgm:prSet>
      <dgm:spPr/>
      <dgm:t>
        <a:bodyPr/>
        <a:lstStyle/>
        <a:p>
          <a:endParaRPr lang="nb-NO"/>
        </a:p>
      </dgm:t>
    </dgm:pt>
    <dgm:pt modelId="{06C4FFC4-8AE2-E74E-A3DC-842157E61C9C}" type="pres">
      <dgm:prSet presAssocID="{D654999D-65C0-424A-882A-2F64811C568C}" presName="sibTrans" presStyleCnt="0"/>
      <dgm:spPr/>
    </dgm:pt>
    <dgm:pt modelId="{14F5DF2A-0852-5448-AC19-44523819CBDA}" type="pres">
      <dgm:prSet presAssocID="{5EFA670E-22B3-D84A-B3DD-737A05C83DA4}" presName="node" presStyleLbl="alignAccFollowNode1" presStyleIdx="3" presStyleCnt="6">
        <dgm:presLayoutVars>
          <dgm:bulletEnabled val="1"/>
        </dgm:presLayoutVars>
      </dgm:prSet>
      <dgm:spPr/>
      <dgm:t>
        <a:bodyPr/>
        <a:lstStyle/>
        <a:p>
          <a:endParaRPr lang="nb-NO"/>
        </a:p>
      </dgm:t>
    </dgm:pt>
    <dgm:pt modelId="{E8DA23A1-A721-3F4D-80AE-306CCAEB616D}" type="pres">
      <dgm:prSet presAssocID="{7E1B187E-8BEC-114D-851F-FA7E9F181CEF}" presName="vSp" presStyleCnt="0"/>
      <dgm:spPr/>
    </dgm:pt>
    <dgm:pt modelId="{BA7E358C-B6FE-4142-9F1F-B8F38775B19C}" type="pres">
      <dgm:prSet presAssocID="{A35A5A35-0BFF-164A-8213-DC2C04754CAA}" presName="horFlow" presStyleCnt="0"/>
      <dgm:spPr/>
    </dgm:pt>
    <dgm:pt modelId="{ECFDD798-E61C-0045-AC9E-A3117DAABC2F}" type="pres">
      <dgm:prSet presAssocID="{A35A5A35-0BFF-164A-8213-DC2C04754CAA}" presName="bigChev" presStyleLbl="node1" presStyleIdx="2" presStyleCnt="3"/>
      <dgm:spPr/>
      <dgm:t>
        <a:bodyPr/>
        <a:lstStyle/>
        <a:p>
          <a:endParaRPr lang="nb-NO"/>
        </a:p>
      </dgm:t>
    </dgm:pt>
    <dgm:pt modelId="{866C5167-38E8-5249-9492-6D2F8606F9D8}" type="pres">
      <dgm:prSet presAssocID="{87481708-B433-E041-9771-0751EACDA044}" presName="parTrans" presStyleCnt="0"/>
      <dgm:spPr/>
    </dgm:pt>
    <dgm:pt modelId="{F6C65639-257B-9043-AA7A-3F774CFF01B3}" type="pres">
      <dgm:prSet presAssocID="{91EF3BB9-2E6F-1F4A-B326-8728576A1A4C}" presName="node" presStyleLbl="alignAccFollowNode1" presStyleIdx="4" presStyleCnt="6">
        <dgm:presLayoutVars>
          <dgm:bulletEnabled val="1"/>
        </dgm:presLayoutVars>
      </dgm:prSet>
      <dgm:spPr/>
      <dgm:t>
        <a:bodyPr/>
        <a:lstStyle/>
        <a:p>
          <a:endParaRPr lang="nb-NO"/>
        </a:p>
      </dgm:t>
    </dgm:pt>
    <dgm:pt modelId="{A2055FF2-53BF-1546-B6DC-7E67875CB093}" type="pres">
      <dgm:prSet presAssocID="{2C90A270-2B90-B54D-B938-047E25F8CE80}" presName="sibTrans" presStyleCnt="0"/>
      <dgm:spPr/>
    </dgm:pt>
    <dgm:pt modelId="{5C324813-399A-FD4E-ABB5-44661BF043DF}" type="pres">
      <dgm:prSet presAssocID="{A2F4E69F-0EC5-AC43-83E4-1176B98108B0}" presName="node" presStyleLbl="alignAccFollowNode1" presStyleIdx="5" presStyleCnt="6">
        <dgm:presLayoutVars>
          <dgm:bulletEnabled val="1"/>
        </dgm:presLayoutVars>
      </dgm:prSet>
      <dgm:spPr/>
      <dgm:t>
        <a:bodyPr/>
        <a:lstStyle/>
        <a:p>
          <a:endParaRPr lang="nb-NO"/>
        </a:p>
      </dgm:t>
    </dgm:pt>
  </dgm:ptLst>
  <dgm:cxnLst>
    <dgm:cxn modelId="{6716100A-6821-7245-92B5-7C825D544425}" srcId="{A35A5A35-0BFF-164A-8213-DC2C04754CAA}" destId="{91EF3BB9-2E6F-1F4A-B326-8728576A1A4C}" srcOrd="0" destOrd="0" parTransId="{87481708-B433-E041-9771-0751EACDA044}" sibTransId="{2C90A270-2B90-B54D-B938-047E25F8CE80}"/>
    <dgm:cxn modelId="{6D197C86-A9C0-0341-B5D2-A0538699CF40}" type="presOf" srcId="{A2F4E69F-0EC5-AC43-83E4-1176B98108B0}" destId="{5C324813-399A-FD4E-ABB5-44661BF043DF}" srcOrd="0" destOrd="0" presId="urn:microsoft.com/office/officeart/2005/8/layout/lProcess3"/>
    <dgm:cxn modelId="{6742746A-C0DC-3B46-A9D3-841C38394DF8}" type="presOf" srcId="{0309776D-4817-6540-B192-F88CADC2B384}" destId="{48CABBAE-1D83-AE45-A928-E5ADEF6A82CF}" srcOrd="0" destOrd="0" presId="urn:microsoft.com/office/officeart/2005/8/layout/lProcess3"/>
    <dgm:cxn modelId="{728DB2D8-14E7-9A45-9490-87336261F9B6}" type="presOf" srcId="{5EFA670E-22B3-D84A-B3DD-737A05C83DA4}" destId="{14F5DF2A-0852-5448-AC19-44523819CBDA}" srcOrd="0" destOrd="0" presId="urn:microsoft.com/office/officeart/2005/8/layout/lProcess3"/>
    <dgm:cxn modelId="{DB0A8CA9-14A8-B841-AB90-EB154B277995}" srcId="{7E1B187E-8BEC-114D-851F-FA7E9F181CEF}" destId="{78D4D56D-8FEE-5C42-81DB-EB550D58D50A}" srcOrd="0" destOrd="0" parTransId="{E417926A-0E6F-1B4E-A3C9-B85D27A9B533}" sibTransId="{D654999D-65C0-424A-882A-2F64811C568C}"/>
    <dgm:cxn modelId="{3C4A458F-7701-2C45-8CBF-8C366DCB9F44}" type="presOf" srcId="{575BF2C7-02DA-B547-BBA6-68866269008F}" destId="{C8CFC95D-100E-D74F-807C-8FF2842510E6}" srcOrd="0" destOrd="0" presId="urn:microsoft.com/office/officeart/2005/8/layout/lProcess3"/>
    <dgm:cxn modelId="{14716A28-4003-B848-A5EB-EF4E5586106E}" srcId="{7E1B187E-8BEC-114D-851F-FA7E9F181CEF}" destId="{5EFA670E-22B3-D84A-B3DD-737A05C83DA4}" srcOrd="1" destOrd="0" parTransId="{77B7D4E0-AD7F-9F44-8CE0-171B27807D10}" sibTransId="{EA5E3856-5D61-4C46-900C-66011BEB5BC3}"/>
    <dgm:cxn modelId="{0F12F3AF-B949-9B40-BF6D-6414A2CC5D3E}" type="presOf" srcId="{91EF3BB9-2E6F-1F4A-B326-8728576A1A4C}" destId="{F6C65639-257B-9043-AA7A-3F774CFF01B3}" srcOrd="0" destOrd="0" presId="urn:microsoft.com/office/officeart/2005/8/layout/lProcess3"/>
    <dgm:cxn modelId="{F0B59E44-F4CA-6B4B-8569-4130DC1FEF14}" type="presOf" srcId="{7E1B187E-8BEC-114D-851F-FA7E9F181CEF}" destId="{D385EE34-9D45-6445-9F49-D624EBE84EEA}" srcOrd="0" destOrd="0" presId="urn:microsoft.com/office/officeart/2005/8/layout/lProcess3"/>
    <dgm:cxn modelId="{044306A2-BE7B-684D-AA97-74E61A7A5BBD}" srcId="{A4F1F136-BF68-744B-971D-E960A330572D}" destId="{0309776D-4817-6540-B192-F88CADC2B384}" srcOrd="1" destOrd="0" parTransId="{5EDEB60D-CB30-E84C-90EA-F83CF4F6C4C2}" sibTransId="{A8049DFB-0C94-FA47-AF0C-3F8801223EA8}"/>
    <dgm:cxn modelId="{2673014C-A183-BC46-A0BD-1A5E0BE96F7F}" srcId="{A35A5A35-0BFF-164A-8213-DC2C04754CAA}" destId="{A2F4E69F-0EC5-AC43-83E4-1176B98108B0}" srcOrd="1" destOrd="0" parTransId="{650A8C59-9D75-FC44-ABA3-5D31A01650C7}" sibTransId="{13F581C7-452B-9C4D-8D00-0B2F75194837}"/>
    <dgm:cxn modelId="{962065FE-10A1-0F4A-9024-EA56D02EC0AA}" srcId="{A4F1F136-BF68-744B-971D-E960A330572D}" destId="{E7BF98F4-A921-744F-A8E9-610E25A388AC}" srcOrd="0" destOrd="0" parTransId="{02D3BB55-C871-2942-9DA2-E711CB7D81FB}" sibTransId="{D2B602BA-2213-BC47-954F-6B835E0D5DFD}"/>
    <dgm:cxn modelId="{3FC8B5CD-9B0B-4744-B67B-66ACF62DEAD0}" type="presOf" srcId="{E7BF98F4-A921-744F-A8E9-610E25A388AC}" destId="{E32395C4-2C4E-9D4D-A2C1-158F6CA43D62}" srcOrd="0" destOrd="0" presId="urn:microsoft.com/office/officeart/2005/8/layout/lProcess3"/>
    <dgm:cxn modelId="{B2E667F6-611F-7543-BF0E-894EFDEFC870}" type="presOf" srcId="{A4F1F136-BF68-744B-971D-E960A330572D}" destId="{A62DD4D1-4363-E54C-BCD6-703F757475F1}" srcOrd="0" destOrd="0" presId="urn:microsoft.com/office/officeart/2005/8/layout/lProcess3"/>
    <dgm:cxn modelId="{7AAE96F9-506E-4741-9F3A-05A8C9D29113}" type="presOf" srcId="{78D4D56D-8FEE-5C42-81DB-EB550D58D50A}" destId="{88EF167D-4846-484D-A624-79BB0A82983C}" srcOrd="0" destOrd="0" presId="urn:microsoft.com/office/officeart/2005/8/layout/lProcess3"/>
    <dgm:cxn modelId="{12E8261A-76A4-CB47-9080-F19E497B01B7}" srcId="{575BF2C7-02DA-B547-BBA6-68866269008F}" destId="{A4F1F136-BF68-744B-971D-E960A330572D}" srcOrd="0" destOrd="0" parTransId="{2B1DCE19-6875-3241-83E8-FF1C649EA481}" sibTransId="{F2A51593-8A77-6849-9304-3F078BD0A681}"/>
    <dgm:cxn modelId="{2DB7F5D2-96BB-2F43-821F-9FDAAAF00ACC}" srcId="{575BF2C7-02DA-B547-BBA6-68866269008F}" destId="{7E1B187E-8BEC-114D-851F-FA7E9F181CEF}" srcOrd="1" destOrd="0" parTransId="{9C4F098D-13A5-B34C-BF80-9FF4594E718F}" sibTransId="{2BF56BA6-1DED-4647-BB25-9CFD8CC4D459}"/>
    <dgm:cxn modelId="{D833B0D5-4D9A-724E-990F-B4DE2DD32F74}" type="presOf" srcId="{A35A5A35-0BFF-164A-8213-DC2C04754CAA}" destId="{ECFDD798-E61C-0045-AC9E-A3117DAABC2F}" srcOrd="0" destOrd="0" presId="urn:microsoft.com/office/officeart/2005/8/layout/lProcess3"/>
    <dgm:cxn modelId="{494459EE-584C-EF48-9FBA-8985168447A9}" srcId="{575BF2C7-02DA-B547-BBA6-68866269008F}" destId="{A35A5A35-0BFF-164A-8213-DC2C04754CAA}" srcOrd="2" destOrd="0" parTransId="{700AE0F9-AAD2-8041-A0E2-501F5AB52127}" sibTransId="{30937805-8B75-AF41-AF36-548B5C4609F0}"/>
    <dgm:cxn modelId="{12B4B5A6-FAE5-6945-BDAE-575820DC7525}" type="presParOf" srcId="{C8CFC95D-100E-D74F-807C-8FF2842510E6}" destId="{87B82791-5227-1841-B019-AAFA9E70C118}" srcOrd="0" destOrd="0" presId="urn:microsoft.com/office/officeart/2005/8/layout/lProcess3"/>
    <dgm:cxn modelId="{D7349240-C913-8E4B-A795-C867B65FB816}" type="presParOf" srcId="{87B82791-5227-1841-B019-AAFA9E70C118}" destId="{A62DD4D1-4363-E54C-BCD6-703F757475F1}" srcOrd="0" destOrd="0" presId="urn:microsoft.com/office/officeart/2005/8/layout/lProcess3"/>
    <dgm:cxn modelId="{2FD4EE64-3826-AE49-B6DB-C834858AAE0B}" type="presParOf" srcId="{87B82791-5227-1841-B019-AAFA9E70C118}" destId="{4F7343BC-DDB7-134A-83B2-BE6E93633F4C}" srcOrd="1" destOrd="0" presId="urn:microsoft.com/office/officeart/2005/8/layout/lProcess3"/>
    <dgm:cxn modelId="{B851A1B5-7522-DE41-A44F-23E13E8AAF70}" type="presParOf" srcId="{87B82791-5227-1841-B019-AAFA9E70C118}" destId="{E32395C4-2C4E-9D4D-A2C1-158F6CA43D62}" srcOrd="2" destOrd="0" presId="urn:microsoft.com/office/officeart/2005/8/layout/lProcess3"/>
    <dgm:cxn modelId="{FC2BBEE9-0660-B448-BFFF-CF1131CF59F8}" type="presParOf" srcId="{87B82791-5227-1841-B019-AAFA9E70C118}" destId="{20CF4828-98E3-3241-911F-2E702D21553A}" srcOrd="3" destOrd="0" presId="urn:microsoft.com/office/officeart/2005/8/layout/lProcess3"/>
    <dgm:cxn modelId="{E9E80CC3-19C3-9F45-BBEF-950FE1B87F39}" type="presParOf" srcId="{87B82791-5227-1841-B019-AAFA9E70C118}" destId="{48CABBAE-1D83-AE45-A928-E5ADEF6A82CF}" srcOrd="4" destOrd="0" presId="urn:microsoft.com/office/officeart/2005/8/layout/lProcess3"/>
    <dgm:cxn modelId="{0834E2F8-9C20-574C-9EB8-A07EEBC07686}" type="presParOf" srcId="{C8CFC95D-100E-D74F-807C-8FF2842510E6}" destId="{12564A48-BAC1-5A44-A27D-9245CF99EB40}" srcOrd="1" destOrd="0" presId="urn:microsoft.com/office/officeart/2005/8/layout/lProcess3"/>
    <dgm:cxn modelId="{648D080A-B6E9-F34E-9466-B790471E0465}" type="presParOf" srcId="{C8CFC95D-100E-D74F-807C-8FF2842510E6}" destId="{9D39B99B-BD5A-8043-AD87-8800FA1F1CD7}" srcOrd="2" destOrd="0" presId="urn:microsoft.com/office/officeart/2005/8/layout/lProcess3"/>
    <dgm:cxn modelId="{CFEB6E96-0255-6F47-82F7-995E1A1F980C}" type="presParOf" srcId="{9D39B99B-BD5A-8043-AD87-8800FA1F1CD7}" destId="{D385EE34-9D45-6445-9F49-D624EBE84EEA}" srcOrd="0" destOrd="0" presId="urn:microsoft.com/office/officeart/2005/8/layout/lProcess3"/>
    <dgm:cxn modelId="{1BDC6211-E8CF-9344-8B62-8B477752CF6C}" type="presParOf" srcId="{9D39B99B-BD5A-8043-AD87-8800FA1F1CD7}" destId="{06C59445-C2D3-5745-BD11-65796A4EBB30}" srcOrd="1" destOrd="0" presId="urn:microsoft.com/office/officeart/2005/8/layout/lProcess3"/>
    <dgm:cxn modelId="{76734375-B63F-BD47-AD40-49CBEAFB8811}" type="presParOf" srcId="{9D39B99B-BD5A-8043-AD87-8800FA1F1CD7}" destId="{88EF167D-4846-484D-A624-79BB0A82983C}" srcOrd="2" destOrd="0" presId="urn:microsoft.com/office/officeart/2005/8/layout/lProcess3"/>
    <dgm:cxn modelId="{23F10422-5C31-224A-83BE-B0E1ACCF7422}" type="presParOf" srcId="{9D39B99B-BD5A-8043-AD87-8800FA1F1CD7}" destId="{06C4FFC4-8AE2-E74E-A3DC-842157E61C9C}" srcOrd="3" destOrd="0" presId="urn:microsoft.com/office/officeart/2005/8/layout/lProcess3"/>
    <dgm:cxn modelId="{845DAA02-709C-9646-B00F-6DB84B871590}" type="presParOf" srcId="{9D39B99B-BD5A-8043-AD87-8800FA1F1CD7}" destId="{14F5DF2A-0852-5448-AC19-44523819CBDA}" srcOrd="4" destOrd="0" presId="urn:microsoft.com/office/officeart/2005/8/layout/lProcess3"/>
    <dgm:cxn modelId="{B63C7D82-E178-014E-82CA-BF50A4BE819B}" type="presParOf" srcId="{C8CFC95D-100E-D74F-807C-8FF2842510E6}" destId="{E8DA23A1-A721-3F4D-80AE-306CCAEB616D}" srcOrd="3" destOrd="0" presId="urn:microsoft.com/office/officeart/2005/8/layout/lProcess3"/>
    <dgm:cxn modelId="{B140B6B4-136B-BF4E-B85B-0FA60CE0C88A}" type="presParOf" srcId="{C8CFC95D-100E-D74F-807C-8FF2842510E6}" destId="{BA7E358C-B6FE-4142-9F1F-B8F38775B19C}" srcOrd="4" destOrd="0" presId="urn:microsoft.com/office/officeart/2005/8/layout/lProcess3"/>
    <dgm:cxn modelId="{77250A1A-89A8-1D48-BF41-28B9C2FA7071}" type="presParOf" srcId="{BA7E358C-B6FE-4142-9F1F-B8F38775B19C}" destId="{ECFDD798-E61C-0045-AC9E-A3117DAABC2F}" srcOrd="0" destOrd="0" presId="urn:microsoft.com/office/officeart/2005/8/layout/lProcess3"/>
    <dgm:cxn modelId="{F66D9A16-E789-DE47-8606-9D480F2F65D1}" type="presParOf" srcId="{BA7E358C-B6FE-4142-9F1F-B8F38775B19C}" destId="{866C5167-38E8-5249-9492-6D2F8606F9D8}" srcOrd="1" destOrd="0" presId="urn:microsoft.com/office/officeart/2005/8/layout/lProcess3"/>
    <dgm:cxn modelId="{48604B12-8603-C640-AEAB-A2E534616A96}" type="presParOf" srcId="{BA7E358C-B6FE-4142-9F1F-B8F38775B19C}" destId="{F6C65639-257B-9043-AA7A-3F774CFF01B3}" srcOrd="2" destOrd="0" presId="urn:microsoft.com/office/officeart/2005/8/layout/lProcess3"/>
    <dgm:cxn modelId="{03AB71DC-F0B0-3B4F-94AB-5E598BC1436C}" type="presParOf" srcId="{BA7E358C-B6FE-4142-9F1F-B8F38775B19C}" destId="{A2055FF2-53BF-1546-B6DC-7E67875CB093}" srcOrd="3" destOrd="0" presId="urn:microsoft.com/office/officeart/2005/8/layout/lProcess3"/>
    <dgm:cxn modelId="{7FC34702-1E50-9F43-9A01-EFD513C4DBB6}" type="presParOf" srcId="{BA7E358C-B6FE-4142-9F1F-B8F38775B19C}" destId="{5C324813-399A-FD4E-ABB5-44661BF043DF}" srcOrd="4"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D55496-CD34-AF4F-9DD4-04802B6D1E58}"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nb-NO"/>
        </a:p>
      </dgm:t>
    </dgm:pt>
    <dgm:pt modelId="{6C63C784-BB9F-5640-882D-790B683F5BBE}">
      <dgm:prSet phldrT="[Tekst]"/>
      <dgm:spPr/>
      <dgm:t>
        <a:bodyPr/>
        <a:lstStyle/>
        <a:p>
          <a:r>
            <a:rPr lang="nb-NO" dirty="0" smtClean="0"/>
            <a:t>Egentrening</a:t>
          </a:r>
          <a:endParaRPr lang="nb-NO" dirty="0"/>
        </a:p>
      </dgm:t>
    </dgm:pt>
    <dgm:pt modelId="{A8F74E7A-893F-B04B-AC41-0A5C054CDD5E}" type="parTrans" cxnId="{969CFC6C-66BD-7546-B4B8-41AAAB16E210}">
      <dgm:prSet/>
      <dgm:spPr/>
      <dgm:t>
        <a:bodyPr/>
        <a:lstStyle/>
        <a:p>
          <a:endParaRPr lang="nb-NO"/>
        </a:p>
      </dgm:t>
    </dgm:pt>
    <dgm:pt modelId="{18498F72-C0A8-4F4B-BD1A-D0A2D9F3C55F}" type="sibTrans" cxnId="{969CFC6C-66BD-7546-B4B8-41AAAB16E210}">
      <dgm:prSet/>
      <dgm:spPr/>
      <dgm:t>
        <a:bodyPr/>
        <a:lstStyle/>
        <a:p>
          <a:endParaRPr lang="nb-NO"/>
        </a:p>
      </dgm:t>
    </dgm:pt>
    <dgm:pt modelId="{7F9265C5-02F1-964F-A913-3322F481873F}">
      <dgm:prSet phldrT="[Tekst]"/>
      <dgm:spPr/>
      <dgm:t>
        <a:bodyPr/>
        <a:lstStyle/>
        <a:p>
          <a:r>
            <a:rPr lang="nb-NO" dirty="0" smtClean="0"/>
            <a:t>Utstyr</a:t>
          </a:r>
          <a:endParaRPr lang="nb-NO" dirty="0"/>
        </a:p>
      </dgm:t>
    </dgm:pt>
    <dgm:pt modelId="{B0164FAD-C405-AB41-96AF-207B5D90BAE2}" type="parTrans" cxnId="{F7CD1D30-3E38-B745-B7CF-1F35B9211361}">
      <dgm:prSet/>
      <dgm:spPr/>
      <dgm:t>
        <a:bodyPr/>
        <a:lstStyle/>
        <a:p>
          <a:endParaRPr lang="nb-NO"/>
        </a:p>
      </dgm:t>
    </dgm:pt>
    <dgm:pt modelId="{05A1A0C9-FE43-2D4E-8667-24152F684F1D}" type="sibTrans" cxnId="{F7CD1D30-3E38-B745-B7CF-1F35B9211361}">
      <dgm:prSet/>
      <dgm:spPr/>
      <dgm:t>
        <a:bodyPr/>
        <a:lstStyle/>
        <a:p>
          <a:endParaRPr lang="nb-NO"/>
        </a:p>
      </dgm:t>
    </dgm:pt>
    <dgm:pt modelId="{94A2E74C-1513-3B44-BACA-7C8E17ACBA6F}">
      <dgm:prSet phldrT="[Tekst]"/>
      <dgm:spPr/>
      <dgm:t>
        <a:bodyPr/>
        <a:lstStyle/>
        <a:p>
          <a:r>
            <a:rPr lang="nb-NO" dirty="0" smtClean="0"/>
            <a:t>Instruktører</a:t>
          </a:r>
          <a:endParaRPr lang="nb-NO" dirty="0"/>
        </a:p>
      </dgm:t>
    </dgm:pt>
    <dgm:pt modelId="{5F58CBEC-EC21-2741-B6E7-3F4A94D34FDD}" type="parTrans" cxnId="{BAD34206-8D14-214B-8ADF-1D68DFF2A9B4}">
      <dgm:prSet/>
      <dgm:spPr/>
      <dgm:t>
        <a:bodyPr/>
        <a:lstStyle/>
        <a:p>
          <a:endParaRPr lang="nb-NO"/>
        </a:p>
      </dgm:t>
    </dgm:pt>
    <dgm:pt modelId="{D78FDCCB-782B-0048-B260-A1A2B53E7B10}" type="sibTrans" cxnId="{BAD34206-8D14-214B-8ADF-1D68DFF2A9B4}">
      <dgm:prSet/>
      <dgm:spPr/>
      <dgm:t>
        <a:bodyPr/>
        <a:lstStyle/>
        <a:p>
          <a:endParaRPr lang="nb-NO"/>
        </a:p>
      </dgm:t>
    </dgm:pt>
    <dgm:pt modelId="{B4BA4015-0E0D-9E47-A714-D8DB796EC38D}">
      <dgm:prSet phldrT="[Tekst]"/>
      <dgm:spPr/>
      <dgm:t>
        <a:bodyPr/>
        <a:lstStyle/>
        <a:p>
          <a:r>
            <a:rPr lang="nb-NO" dirty="0" smtClean="0"/>
            <a:t>Veiledet trening</a:t>
          </a:r>
          <a:endParaRPr lang="nb-NO" dirty="0"/>
        </a:p>
      </dgm:t>
    </dgm:pt>
    <dgm:pt modelId="{7495CA08-64E1-4048-B320-111CBC5486F9}" type="parTrans" cxnId="{B5D99B3C-B360-9E4D-8F8C-9BD223C54753}">
      <dgm:prSet/>
      <dgm:spPr/>
      <dgm:t>
        <a:bodyPr/>
        <a:lstStyle/>
        <a:p>
          <a:endParaRPr lang="nb-NO"/>
        </a:p>
      </dgm:t>
    </dgm:pt>
    <dgm:pt modelId="{13945D65-E0AE-0547-A6B4-8E3F404FFFD6}" type="sibTrans" cxnId="{B5D99B3C-B360-9E4D-8F8C-9BD223C54753}">
      <dgm:prSet/>
      <dgm:spPr/>
      <dgm:t>
        <a:bodyPr/>
        <a:lstStyle/>
        <a:p>
          <a:endParaRPr lang="nb-NO"/>
        </a:p>
      </dgm:t>
    </dgm:pt>
    <dgm:pt modelId="{B008D164-4243-1C4C-9459-75E631AA2E50}">
      <dgm:prSet phldrT="[Tekst]"/>
      <dgm:spPr/>
      <dgm:t>
        <a:bodyPr/>
        <a:lstStyle/>
        <a:p>
          <a:r>
            <a:rPr lang="nb-NO" dirty="0" smtClean="0"/>
            <a:t>Plan for veiledet trening</a:t>
          </a:r>
          <a:endParaRPr lang="nb-NO" dirty="0"/>
        </a:p>
      </dgm:t>
    </dgm:pt>
    <dgm:pt modelId="{53C4D995-822F-1D4A-825B-587DB4A2D6C7}" type="parTrans" cxnId="{7028F318-FEE7-1B42-A5AF-0B3A43B64B92}">
      <dgm:prSet/>
      <dgm:spPr/>
      <dgm:t>
        <a:bodyPr/>
        <a:lstStyle/>
        <a:p>
          <a:endParaRPr lang="nb-NO"/>
        </a:p>
      </dgm:t>
    </dgm:pt>
    <dgm:pt modelId="{835C0CA6-614D-4542-B9D8-0F7F685D1DCD}" type="sibTrans" cxnId="{7028F318-FEE7-1B42-A5AF-0B3A43B64B92}">
      <dgm:prSet/>
      <dgm:spPr/>
      <dgm:t>
        <a:bodyPr/>
        <a:lstStyle/>
        <a:p>
          <a:endParaRPr lang="nb-NO"/>
        </a:p>
      </dgm:t>
    </dgm:pt>
    <dgm:pt modelId="{5EBCFE22-D6F0-0E47-93C3-3D20CA5DC880}">
      <dgm:prSet phldrT="[Tekst]"/>
      <dgm:spPr/>
      <dgm:t>
        <a:bodyPr/>
        <a:lstStyle/>
        <a:p>
          <a:r>
            <a:rPr lang="nb-NO" dirty="0" smtClean="0"/>
            <a:t>Holde motivasjonen oppe</a:t>
          </a:r>
          <a:endParaRPr lang="nb-NO" dirty="0"/>
        </a:p>
      </dgm:t>
    </dgm:pt>
    <dgm:pt modelId="{60DA5E24-2044-444D-976C-DDF82470F9F1}" type="parTrans" cxnId="{4E7FD742-70E1-A348-9A45-778F27859BD7}">
      <dgm:prSet/>
      <dgm:spPr/>
      <dgm:t>
        <a:bodyPr/>
        <a:lstStyle/>
        <a:p>
          <a:endParaRPr lang="nb-NO"/>
        </a:p>
      </dgm:t>
    </dgm:pt>
    <dgm:pt modelId="{41E6039D-945F-9E4C-A874-653FCB9738C0}" type="sibTrans" cxnId="{4E7FD742-70E1-A348-9A45-778F27859BD7}">
      <dgm:prSet/>
      <dgm:spPr/>
      <dgm:t>
        <a:bodyPr/>
        <a:lstStyle/>
        <a:p>
          <a:endParaRPr lang="nb-NO"/>
        </a:p>
      </dgm:t>
    </dgm:pt>
    <dgm:pt modelId="{0C2C2B94-63FB-DC41-9301-489664A6F28A}">
      <dgm:prSet phldrT="[Tekst]"/>
      <dgm:spPr/>
      <dgm:t>
        <a:bodyPr/>
        <a:lstStyle/>
        <a:p>
          <a:r>
            <a:rPr lang="nb-NO" dirty="0" smtClean="0"/>
            <a:t>Sertifisering del 1</a:t>
          </a:r>
          <a:endParaRPr lang="nb-NO" dirty="0"/>
        </a:p>
      </dgm:t>
    </dgm:pt>
    <dgm:pt modelId="{1726EBCF-2E8F-F84E-B351-159818163188}" type="parTrans" cxnId="{1EF9F88A-4A5F-1D4F-945E-49FE6E53B8E0}">
      <dgm:prSet/>
      <dgm:spPr/>
      <dgm:t>
        <a:bodyPr/>
        <a:lstStyle/>
        <a:p>
          <a:endParaRPr lang="nb-NO"/>
        </a:p>
      </dgm:t>
    </dgm:pt>
    <dgm:pt modelId="{9349F2CA-5F43-5842-883A-89194D0387CA}" type="sibTrans" cxnId="{1EF9F88A-4A5F-1D4F-945E-49FE6E53B8E0}">
      <dgm:prSet/>
      <dgm:spPr/>
      <dgm:t>
        <a:bodyPr/>
        <a:lstStyle/>
        <a:p>
          <a:endParaRPr lang="nb-NO"/>
        </a:p>
      </dgm:t>
    </dgm:pt>
    <dgm:pt modelId="{6770441E-A244-EF46-ADAE-EBA8AE3B2E68}">
      <dgm:prSet phldrT="[Tekst]"/>
      <dgm:spPr/>
      <dgm:t>
        <a:bodyPr/>
        <a:lstStyle/>
        <a:p>
          <a:r>
            <a:rPr lang="nb-NO" dirty="0" smtClean="0"/>
            <a:t>Søke økonomiske midler? Bestille utstyr?</a:t>
          </a:r>
          <a:endParaRPr lang="nb-NO" dirty="0"/>
        </a:p>
      </dgm:t>
    </dgm:pt>
    <dgm:pt modelId="{7EF8CD54-89CA-A04B-9D0C-1E5348F487EE}" type="parTrans" cxnId="{7EE14223-1C3D-3A40-9603-68F87668B966}">
      <dgm:prSet/>
      <dgm:spPr/>
      <dgm:t>
        <a:bodyPr/>
        <a:lstStyle/>
        <a:p>
          <a:endParaRPr lang="nb-NO"/>
        </a:p>
      </dgm:t>
    </dgm:pt>
    <dgm:pt modelId="{3A2DD6C9-D9C3-604E-BB6B-72CFAE1B5A9F}" type="sibTrans" cxnId="{7EE14223-1C3D-3A40-9603-68F87668B966}">
      <dgm:prSet/>
      <dgm:spPr/>
      <dgm:t>
        <a:bodyPr/>
        <a:lstStyle/>
        <a:p>
          <a:endParaRPr lang="nb-NO"/>
        </a:p>
      </dgm:t>
    </dgm:pt>
    <dgm:pt modelId="{B63E9B24-5566-4C41-91DD-C08836EC9BC1}">
      <dgm:prSet phldrT="[Tekst]"/>
      <dgm:spPr/>
      <dgm:t>
        <a:bodyPr/>
        <a:lstStyle/>
        <a:p>
          <a:r>
            <a:rPr lang="nb-NO" dirty="0" smtClean="0"/>
            <a:t>Hvem kan veilede?</a:t>
          </a:r>
          <a:endParaRPr lang="nb-NO" dirty="0"/>
        </a:p>
      </dgm:t>
    </dgm:pt>
    <dgm:pt modelId="{4CC83E2B-F8C2-5945-AC26-A9AAD18FF8A4}" type="parTrans" cxnId="{FC15AAB0-3564-6441-9C29-0B71F57004FE}">
      <dgm:prSet/>
      <dgm:spPr/>
      <dgm:t>
        <a:bodyPr/>
        <a:lstStyle/>
        <a:p>
          <a:endParaRPr lang="nb-NO"/>
        </a:p>
      </dgm:t>
    </dgm:pt>
    <dgm:pt modelId="{0BCF1CD3-998B-5C4A-9949-9D20F7DFD15A}" type="sibTrans" cxnId="{FC15AAB0-3564-6441-9C29-0B71F57004FE}">
      <dgm:prSet/>
      <dgm:spPr/>
      <dgm:t>
        <a:bodyPr/>
        <a:lstStyle/>
        <a:p>
          <a:endParaRPr lang="nb-NO"/>
        </a:p>
      </dgm:t>
    </dgm:pt>
    <dgm:pt modelId="{9883E03C-0E11-3149-AB68-3482A1E1B89B}">
      <dgm:prSet phldrT="[Tekst]"/>
      <dgm:spPr/>
      <dgm:t>
        <a:bodyPr/>
        <a:lstStyle/>
        <a:p>
          <a:r>
            <a:rPr lang="nb-NO" dirty="0" smtClean="0"/>
            <a:t>Sertifisering del 2</a:t>
          </a:r>
          <a:endParaRPr lang="nb-NO" dirty="0"/>
        </a:p>
      </dgm:t>
    </dgm:pt>
    <dgm:pt modelId="{40C4CCA8-D0B4-8C44-BE11-E3BEA3B30A61}" type="parTrans" cxnId="{69A069AB-609B-7246-A0F5-C784994E40FF}">
      <dgm:prSet/>
      <dgm:spPr/>
      <dgm:t>
        <a:bodyPr/>
        <a:lstStyle/>
        <a:p>
          <a:endParaRPr lang="nb-NO"/>
        </a:p>
      </dgm:t>
    </dgm:pt>
    <dgm:pt modelId="{8E8914EC-A717-2541-8C29-6C2A32419E10}" type="sibTrans" cxnId="{69A069AB-609B-7246-A0F5-C784994E40FF}">
      <dgm:prSet/>
      <dgm:spPr/>
      <dgm:t>
        <a:bodyPr/>
        <a:lstStyle/>
        <a:p>
          <a:endParaRPr lang="nb-NO"/>
        </a:p>
      </dgm:t>
    </dgm:pt>
    <dgm:pt modelId="{65EDD291-17D5-C343-AC79-24493BBEE1B4}">
      <dgm:prSet phldrT="[Tekst]"/>
      <dgm:spPr/>
      <dgm:t>
        <a:bodyPr/>
        <a:lstStyle/>
        <a:p>
          <a:r>
            <a:rPr lang="nb-NO" dirty="0" smtClean="0"/>
            <a:t>Avsatt tid til trening</a:t>
          </a:r>
          <a:endParaRPr lang="nb-NO" dirty="0"/>
        </a:p>
      </dgm:t>
    </dgm:pt>
    <dgm:pt modelId="{B998D88D-52F8-E04D-8177-83A342BF81F1}" type="parTrans" cxnId="{1F4BB107-68BB-E64E-82AF-24A8B2BB05B5}">
      <dgm:prSet/>
      <dgm:spPr/>
      <dgm:t>
        <a:bodyPr/>
        <a:lstStyle/>
        <a:p>
          <a:endParaRPr lang="nb-NO"/>
        </a:p>
      </dgm:t>
    </dgm:pt>
    <dgm:pt modelId="{C3E7BBF8-A06F-534B-9F0E-263CF4B1DE2E}" type="sibTrans" cxnId="{1F4BB107-68BB-E64E-82AF-24A8B2BB05B5}">
      <dgm:prSet/>
      <dgm:spPr/>
      <dgm:t>
        <a:bodyPr/>
        <a:lstStyle/>
        <a:p>
          <a:endParaRPr lang="nb-NO"/>
        </a:p>
      </dgm:t>
    </dgm:pt>
    <dgm:pt modelId="{28691D02-C725-7947-9AD5-8401FFCBB65C}" type="pres">
      <dgm:prSet presAssocID="{A2D55496-CD34-AF4F-9DD4-04802B6D1E58}" presName="Name0" presStyleCnt="0">
        <dgm:presLayoutVars>
          <dgm:dir/>
          <dgm:animLvl val="lvl"/>
          <dgm:resizeHandles val="exact"/>
        </dgm:presLayoutVars>
      </dgm:prSet>
      <dgm:spPr/>
      <dgm:t>
        <a:bodyPr/>
        <a:lstStyle/>
        <a:p>
          <a:endParaRPr lang="nb-NO"/>
        </a:p>
      </dgm:t>
    </dgm:pt>
    <dgm:pt modelId="{7F2EC9F1-D9BF-B643-A666-CAAC69E823D2}" type="pres">
      <dgm:prSet presAssocID="{A2D55496-CD34-AF4F-9DD4-04802B6D1E58}" presName="tSp" presStyleCnt="0"/>
      <dgm:spPr/>
    </dgm:pt>
    <dgm:pt modelId="{F6D18467-E5B6-CF43-9373-2E837BF29543}" type="pres">
      <dgm:prSet presAssocID="{A2D55496-CD34-AF4F-9DD4-04802B6D1E58}" presName="bSp" presStyleCnt="0"/>
      <dgm:spPr/>
    </dgm:pt>
    <dgm:pt modelId="{72941D45-4007-BE45-A2D1-1562CBB647E4}" type="pres">
      <dgm:prSet presAssocID="{A2D55496-CD34-AF4F-9DD4-04802B6D1E58}" presName="process" presStyleCnt="0"/>
      <dgm:spPr/>
    </dgm:pt>
    <dgm:pt modelId="{951C36BF-77A4-3B48-A546-B5DE1D287B9D}" type="pres">
      <dgm:prSet presAssocID="{6C63C784-BB9F-5640-882D-790B683F5BBE}" presName="composite1" presStyleCnt="0"/>
      <dgm:spPr/>
    </dgm:pt>
    <dgm:pt modelId="{8221FDCB-BE8F-0443-86D3-E32614E702C3}" type="pres">
      <dgm:prSet presAssocID="{6C63C784-BB9F-5640-882D-790B683F5BBE}" presName="dummyNode1" presStyleLbl="node1" presStyleIdx="0" presStyleCnt="3"/>
      <dgm:spPr/>
    </dgm:pt>
    <dgm:pt modelId="{91A5A858-A5A3-CC48-A8CD-7161707495A1}" type="pres">
      <dgm:prSet presAssocID="{6C63C784-BB9F-5640-882D-790B683F5BBE}" presName="childNode1" presStyleLbl="bgAcc1" presStyleIdx="0" presStyleCnt="3">
        <dgm:presLayoutVars>
          <dgm:bulletEnabled val="1"/>
        </dgm:presLayoutVars>
      </dgm:prSet>
      <dgm:spPr/>
      <dgm:t>
        <a:bodyPr/>
        <a:lstStyle/>
        <a:p>
          <a:endParaRPr lang="nb-NO"/>
        </a:p>
      </dgm:t>
    </dgm:pt>
    <dgm:pt modelId="{AA3B1FFD-4ABF-9549-80B3-D49463BF503A}" type="pres">
      <dgm:prSet presAssocID="{6C63C784-BB9F-5640-882D-790B683F5BBE}" presName="childNode1tx" presStyleLbl="bgAcc1" presStyleIdx="0" presStyleCnt="3">
        <dgm:presLayoutVars>
          <dgm:bulletEnabled val="1"/>
        </dgm:presLayoutVars>
      </dgm:prSet>
      <dgm:spPr/>
      <dgm:t>
        <a:bodyPr/>
        <a:lstStyle/>
        <a:p>
          <a:endParaRPr lang="nb-NO"/>
        </a:p>
      </dgm:t>
    </dgm:pt>
    <dgm:pt modelId="{CB3F5081-CEAA-534C-98AE-BAD50495B66A}" type="pres">
      <dgm:prSet presAssocID="{6C63C784-BB9F-5640-882D-790B683F5BBE}" presName="parentNode1" presStyleLbl="node1" presStyleIdx="0" presStyleCnt="3">
        <dgm:presLayoutVars>
          <dgm:chMax val="1"/>
          <dgm:bulletEnabled val="1"/>
        </dgm:presLayoutVars>
      </dgm:prSet>
      <dgm:spPr/>
      <dgm:t>
        <a:bodyPr/>
        <a:lstStyle/>
        <a:p>
          <a:endParaRPr lang="nb-NO"/>
        </a:p>
      </dgm:t>
    </dgm:pt>
    <dgm:pt modelId="{685606E8-D405-D54C-B228-827DEBA6FB0D}" type="pres">
      <dgm:prSet presAssocID="{6C63C784-BB9F-5640-882D-790B683F5BBE}" presName="connSite1" presStyleCnt="0"/>
      <dgm:spPr/>
    </dgm:pt>
    <dgm:pt modelId="{F66A5219-5610-4D4A-B9E0-822068864956}" type="pres">
      <dgm:prSet presAssocID="{18498F72-C0A8-4F4B-BD1A-D0A2D9F3C55F}" presName="Name9" presStyleLbl="sibTrans2D1" presStyleIdx="0" presStyleCnt="2"/>
      <dgm:spPr/>
      <dgm:t>
        <a:bodyPr/>
        <a:lstStyle/>
        <a:p>
          <a:endParaRPr lang="nb-NO"/>
        </a:p>
      </dgm:t>
    </dgm:pt>
    <dgm:pt modelId="{35F91EED-1CA4-C941-8DD8-5F041D2245DD}" type="pres">
      <dgm:prSet presAssocID="{B4BA4015-0E0D-9E47-A714-D8DB796EC38D}" presName="composite2" presStyleCnt="0"/>
      <dgm:spPr/>
    </dgm:pt>
    <dgm:pt modelId="{ADF72A1D-9FEC-5941-894E-80B2291FFC4C}" type="pres">
      <dgm:prSet presAssocID="{B4BA4015-0E0D-9E47-A714-D8DB796EC38D}" presName="dummyNode2" presStyleLbl="node1" presStyleIdx="0" presStyleCnt="3"/>
      <dgm:spPr/>
    </dgm:pt>
    <dgm:pt modelId="{E076DC67-980D-B74A-BB37-AD98606430C9}" type="pres">
      <dgm:prSet presAssocID="{B4BA4015-0E0D-9E47-A714-D8DB796EC38D}" presName="childNode2" presStyleLbl="bgAcc1" presStyleIdx="1" presStyleCnt="3">
        <dgm:presLayoutVars>
          <dgm:bulletEnabled val="1"/>
        </dgm:presLayoutVars>
      </dgm:prSet>
      <dgm:spPr/>
      <dgm:t>
        <a:bodyPr/>
        <a:lstStyle/>
        <a:p>
          <a:endParaRPr lang="nb-NO"/>
        </a:p>
      </dgm:t>
    </dgm:pt>
    <dgm:pt modelId="{6FF3C43F-182F-2E4F-BA3F-8D0448ACDDE0}" type="pres">
      <dgm:prSet presAssocID="{B4BA4015-0E0D-9E47-A714-D8DB796EC38D}" presName="childNode2tx" presStyleLbl="bgAcc1" presStyleIdx="1" presStyleCnt="3">
        <dgm:presLayoutVars>
          <dgm:bulletEnabled val="1"/>
        </dgm:presLayoutVars>
      </dgm:prSet>
      <dgm:spPr/>
      <dgm:t>
        <a:bodyPr/>
        <a:lstStyle/>
        <a:p>
          <a:endParaRPr lang="nb-NO"/>
        </a:p>
      </dgm:t>
    </dgm:pt>
    <dgm:pt modelId="{2EA63FA4-21D9-E245-A7F2-173DE8F33A58}" type="pres">
      <dgm:prSet presAssocID="{B4BA4015-0E0D-9E47-A714-D8DB796EC38D}" presName="parentNode2" presStyleLbl="node1" presStyleIdx="1" presStyleCnt="3">
        <dgm:presLayoutVars>
          <dgm:chMax val="0"/>
          <dgm:bulletEnabled val="1"/>
        </dgm:presLayoutVars>
      </dgm:prSet>
      <dgm:spPr/>
      <dgm:t>
        <a:bodyPr/>
        <a:lstStyle/>
        <a:p>
          <a:endParaRPr lang="nb-NO"/>
        </a:p>
      </dgm:t>
    </dgm:pt>
    <dgm:pt modelId="{EB1D1C56-880C-DB47-AB88-15B8ACFE7E5A}" type="pres">
      <dgm:prSet presAssocID="{B4BA4015-0E0D-9E47-A714-D8DB796EC38D}" presName="connSite2" presStyleCnt="0"/>
      <dgm:spPr/>
    </dgm:pt>
    <dgm:pt modelId="{370C77CB-D632-6644-8F33-7DFA7BE65178}" type="pres">
      <dgm:prSet presAssocID="{13945D65-E0AE-0547-A6B4-8E3F404FFFD6}" presName="Name18" presStyleLbl="sibTrans2D1" presStyleIdx="1" presStyleCnt="2"/>
      <dgm:spPr/>
      <dgm:t>
        <a:bodyPr/>
        <a:lstStyle/>
        <a:p>
          <a:endParaRPr lang="nb-NO"/>
        </a:p>
      </dgm:t>
    </dgm:pt>
    <dgm:pt modelId="{FF7CAF41-6F7F-E74F-9A32-D0865F866B16}" type="pres">
      <dgm:prSet presAssocID="{5EBCFE22-D6F0-0E47-93C3-3D20CA5DC880}" presName="composite1" presStyleCnt="0"/>
      <dgm:spPr/>
    </dgm:pt>
    <dgm:pt modelId="{7A5F7360-1C82-E84C-A523-D6D2F3F05BED}" type="pres">
      <dgm:prSet presAssocID="{5EBCFE22-D6F0-0E47-93C3-3D20CA5DC880}" presName="dummyNode1" presStyleLbl="node1" presStyleIdx="1" presStyleCnt="3"/>
      <dgm:spPr/>
    </dgm:pt>
    <dgm:pt modelId="{0F43099B-C898-A346-8559-E86B17174047}" type="pres">
      <dgm:prSet presAssocID="{5EBCFE22-D6F0-0E47-93C3-3D20CA5DC880}" presName="childNode1" presStyleLbl="bgAcc1" presStyleIdx="2" presStyleCnt="3">
        <dgm:presLayoutVars>
          <dgm:bulletEnabled val="1"/>
        </dgm:presLayoutVars>
      </dgm:prSet>
      <dgm:spPr/>
      <dgm:t>
        <a:bodyPr/>
        <a:lstStyle/>
        <a:p>
          <a:endParaRPr lang="nb-NO"/>
        </a:p>
      </dgm:t>
    </dgm:pt>
    <dgm:pt modelId="{9EE49E40-02FE-8D45-A31F-463488D22415}" type="pres">
      <dgm:prSet presAssocID="{5EBCFE22-D6F0-0E47-93C3-3D20CA5DC880}" presName="childNode1tx" presStyleLbl="bgAcc1" presStyleIdx="2" presStyleCnt="3">
        <dgm:presLayoutVars>
          <dgm:bulletEnabled val="1"/>
        </dgm:presLayoutVars>
      </dgm:prSet>
      <dgm:spPr/>
      <dgm:t>
        <a:bodyPr/>
        <a:lstStyle/>
        <a:p>
          <a:endParaRPr lang="nb-NO"/>
        </a:p>
      </dgm:t>
    </dgm:pt>
    <dgm:pt modelId="{5E8413DA-3CE8-C949-83DC-AF7BC6420188}" type="pres">
      <dgm:prSet presAssocID="{5EBCFE22-D6F0-0E47-93C3-3D20CA5DC880}" presName="parentNode1" presStyleLbl="node1" presStyleIdx="2" presStyleCnt="3">
        <dgm:presLayoutVars>
          <dgm:chMax val="1"/>
          <dgm:bulletEnabled val="1"/>
        </dgm:presLayoutVars>
      </dgm:prSet>
      <dgm:spPr/>
      <dgm:t>
        <a:bodyPr/>
        <a:lstStyle/>
        <a:p>
          <a:endParaRPr lang="nb-NO"/>
        </a:p>
      </dgm:t>
    </dgm:pt>
    <dgm:pt modelId="{6D66C2C8-F219-344E-A3E2-69450F254999}" type="pres">
      <dgm:prSet presAssocID="{5EBCFE22-D6F0-0E47-93C3-3D20CA5DC880}" presName="connSite1" presStyleCnt="0"/>
      <dgm:spPr/>
    </dgm:pt>
  </dgm:ptLst>
  <dgm:cxnLst>
    <dgm:cxn modelId="{0D605824-8385-0C42-9DFA-7031DE0174CF}" type="presOf" srcId="{6770441E-A244-EF46-ADAE-EBA8AE3B2E68}" destId="{AA3B1FFD-4ABF-9549-80B3-D49463BF503A}" srcOrd="1" destOrd="1" presId="urn:microsoft.com/office/officeart/2005/8/layout/hProcess4"/>
    <dgm:cxn modelId="{F7CD1D30-3E38-B745-B7CF-1F35B9211361}" srcId="{6C63C784-BB9F-5640-882D-790B683F5BBE}" destId="{7F9265C5-02F1-964F-A913-3322F481873F}" srcOrd="0" destOrd="0" parTransId="{B0164FAD-C405-AB41-96AF-207B5D90BAE2}" sibTransId="{05A1A0C9-FE43-2D4E-8667-24152F684F1D}"/>
    <dgm:cxn modelId="{AACA95F9-F5CF-F04E-A14F-FCC2A752BAD9}" type="presOf" srcId="{B63E9B24-5566-4C41-91DD-C08836EC9BC1}" destId="{91A5A858-A5A3-CC48-A8CD-7161707495A1}" srcOrd="0" destOrd="3" presId="urn:microsoft.com/office/officeart/2005/8/layout/hProcess4"/>
    <dgm:cxn modelId="{50529033-293A-CE44-9E37-DFBFA7D54BCB}" type="presOf" srcId="{9883E03C-0E11-3149-AB68-3482A1E1B89B}" destId="{9EE49E40-02FE-8D45-A31F-463488D22415}" srcOrd="1" destOrd="1" presId="urn:microsoft.com/office/officeart/2005/8/layout/hProcess4"/>
    <dgm:cxn modelId="{8A070718-4F00-ED45-B305-BBC0722A1D79}" type="presOf" srcId="{6C63C784-BB9F-5640-882D-790B683F5BBE}" destId="{CB3F5081-CEAA-534C-98AE-BAD50495B66A}" srcOrd="0" destOrd="0" presId="urn:microsoft.com/office/officeart/2005/8/layout/hProcess4"/>
    <dgm:cxn modelId="{B5D99B3C-B360-9E4D-8F8C-9BD223C54753}" srcId="{A2D55496-CD34-AF4F-9DD4-04802B6D1E58}" destId="{B4BA4015-0E0D-9E47-A714-D8DB796EC38D}" srcOrd="1" destOrd="0" parTransId="{7495CA08-64E1-4048-B320-111CBC5486F9}" sibTransId="{13945D65-E0AE-0547-A6B4-8E3F404FFFD6}"/>
    <dgm:cxn modelId="{96FE2B96-884F-7E45-B288-B0D5F91139CA}" type="presOf" srcId="{0C2C2B94-63FB-DC41-9301-489664A6F28A}" destId="{9EE49E40-02FE-8D45-A31F-463488D22415}" srcOrd="1" destOrd="0" presId="urn:microsoft.com/office/officeart/2005/8/layout/hProcess4"/>
    <dgm:cxn modelId="{7EE14223-1C3D-3A40-9603-68F87668B966}" srcId="{7F9265C5-02F1-964F-A913-3322F481873F}" destId="{6770441E-A244-EF46-ADAE-EBA8AE3B2E68}" srcOrd="0" destOrd="0" parTransId="{7EF8CD54-89CA-A04B-9D0C-1E5348F487EE}" sibTransId="{3A2DD6C9-D9C3-604E-BB6B-72CFAE1B5A9F}"/>
    <dgm:cxn modelId="{52B8E9F2-6C4A-6546-8547-5C31DFA7A540}" type="presOf" srcId="{13945D65-E0AE-0547-A6B4-8E3F404FFFD6}" destId="{370C77CB-D632-6644-8F33-7DFA7BE65178}" srcOrd="0" destOrd="0" presId="urn:microsoft.com/office/officeart/2005/8/layout/hProcess4"/>
    <dgm:cxn modelId="{DD471F0E-B1E3-D94F-AF7A-893871EAF0E2}" type="presOf" srcId="{B008D164-4243-1C4C-9459-75E631AA2E50}" destId="{6FF3C43F-182F-2E4F-BA3F-8D0448ACDDE0}" srcOrd="1" destOrd="0" presId="urn:microsoft.com/office/officeart/2005/8/layout/hProcess4"/>
    <dgm:cxn modelId="{E6B60793-4525-3D49-A12E-FE3716FC722A}" type="presOf" srcId="{7F9265C5-02F1-964F-A913-3322F481873F}" destId="{AA3B1FFD-4ABF-9549-80B3-D49463BF503A}" srcOrd="1" destOrd="0" presId="urn:microsoft.com/office/officeart/2005/8/layout/hProcess4"/>
    <dgm:cxn modelId="{DCCE03F0-28BE-2D43-B625-90D16B773910}" type="presOf" srcId="{65EDD291-17D5-C343-AC79-24493BBEE1B4}" destId="{E076DC67-980D-B74A-BB37-AD98606430C9}" srcOrd="0" destOrd="1" presId="urn:microsoft.com/office/officeart/2005/8/layout/hProcess4"/>
    <dgm:cxn modelId="{1A08FE55-5F53-0045-B922-7631F11DB6BD}" type="presOf" srcId="{B008D164-4243-1C4C-9459-75E631AA2E50}" destId="{E076DC67-980D-B74A-BB37-AD98606430C9}" srcOrd="0" destOrd="0" presId="urn:microsoft.com/office/officeart/2005/8/layout/hProcess4"/>
    <dgm:cxn modelId="{F5E12F5A-8821-2849-B5A7-0C41FB63E42B}" type="presOf" srcId="{94A2E74C-1513-3B44-BACA-7C8E17ACBA6F}" destId="{91A5A858-A5A3-CC48-A8CD-7161707495A1}" srcOrd="0" destOrd="2" presId="urn:microsoft.com/office/officeart/2005/8/layout/hProcess4"/>
    <dgm:cxn modelId="{29C3335F-B991-D846-99AE-6BA5EC7D2483}" type="presOf" srcId="{65EDD291-17D5-C343-AC79-24493BBEE1B4}" destId="{6FF3C43F-182F-2E4F-BA3F-8D0448ACDDE0}" srcOrd="1" destOrd="1" presId="urn:microsoft.com/office/officeart/2005/8/layout/hProcess4"/>
    <dgm:cxn modelId="{4E7FD742-70E1-A348-9A45-778F27859BD7}" srcId="{A2D55496-CD34-AF4F-9DD4-04802B6D1E58}" destId="{5EBCFE22-D6F0-0E47-93C3-3D20CA5DC880}" srcOrd="2" destOrd="0" parTransId="{60DA5E24-2044-444D-976C-DDF82470F9F1}" sibTransId="{41E6039D-945F-9E4C-A874-653FCB9738C0}"/>
    <dgm:cxn modelId="{7607AA0C-FC8A-5B49-A26A-74AA29128ED2}" type="presOf" srcId="{B63E9B24-5566-4C41-91DD-C08836EC9BC1}" destId="{AA3B1FFD-4ABF-9549-80B3-D49463BF503A}" srcOrd="1" destOrd="3" presId="urn:microsoft.com/office/officeart/2005/8/layout/hProcess4"/>
    <dgm:cxn modelId="{BAD34206-8D14-214B-8ADF-1D68DFF2A9B4}" srcId="{6C63C784-BB9F-5640-882D-790B683F5BBE}" destId="{94A2E74C-1513-3B44-BACA-7C8E17ACBA6F}" srcOrd="1" destOrd="0" parTransId="{5F58CBEC-EC21-2741-B6E7-3F4A94D34FDD}" sibTransId="{D78FDCCB-782B-0048-B260-A1A2B53E7B10}"/>
    <dgm:cxn modelId="{9D2E7A75-9CE4-B044-99AD-E727B666BACF}" type="presOf" srcId="{6770441E-A244-EF46-ADAE-EBA8AE3B2E68}" destId="{91A5A858-A5A3-CC48-A8CD-7161707495A1}" srcOrd="0" destOrd="1" presId="urn:microsoft.com/office/officeart/2005/8/layout/hProcess4"/>
    <dgm:cxn modelId="{1EF9F88A-4A5F-1D4F-945E-49FE6E53B8E0}" srcId="{5EBCFE22-D6F0-0E47-93C3-3D20CA5DC880}" destId="{0C2C2B94-63FB-DC41-9301-489664A6F28A}" srcOrd="0" destOrd="0" parTransId="{1726EBCF-2E8F-F84E-B351-159818163188}" sibTransId="{9349F2CA-5F43-5842-883A-89194D0387CA}"/>
    <dgm:cxn modelId="{7028F318-FEE7-1B42-A5AF-0B3A43B64B92}" srcId="{B4BA4015-0E0D-9E47-A714-D8DB796EC38D}" destId="{B008D164-4243-1C4C-9459-75E631AA2E50}" srcOrd="0" destOrd="0" parTransId="{53C4D995-822F-1D4A-825B-587DB4A2D6C7}" sibTransId="{835C0CA6-614D-4542-B9D8-0F7F685D1DCD}"/>
    <dgm:cxn modelId="{5C26BDF4-0AC3-A343-99A3-E12D341609D6}" type="presOf" srcId="{5EBCFE22-D6F0-0E47-93C3-3D20CA5DC880}" destId="{5E8413DA-3CE8-C949-83DC-AF7BC6420188}" srcOrd="0" destOrd="0" presId="urn:microsoft.com/office/officeart/2005/8/layout/hProcess4"/>
    <dgm:cxn modelId="{7AE689C4-A600-1B43-AECB-177F63CE043F}" type="presOf" srcId="{A2D55496-CD34-AF4F-9DD4-04802B6D1E58}" destId="{28691D02-C725-7947-9AD5-8401FFCBB65C}" srcOrd="0" destOrd="0" presId="urn:microsoft.com/office/officeart/2005/8/layout/hProcess4"/>
    <dgm:cxn modelId="{FC15AAB0-3564-6441-9C29-0B71F57004FE}" srcId="{94A2E74C-1513-3B44-BACA-7C8E17ACBA6F}" destId="{B63E9B24-5566-4C41-91DD-C08836EC9BC1}" srcOrd="0" destOrd="0" parTransId="{4CC83E2B-F8C2-5945-AC26-A9AAD18FF8A4}" sibTransId="{0BCF1CD3-998B-5C4A-9949-9D20F7DFD15A}"/>
    <dgm:cxn modelId="{7A468F3E-4D6F-994B-A78E-32F43507410B}" type="presOf" srcId="{94A2E74C-1513-3B44-BACA-7C8E17ACBA6F}" destId="{AA3B1FFD-4ABF-9549-80B3-D49463BF503A}" srcOrd="1" destOrd="2" presId="urn:microsoft.com/office/officeart/2005/8/layout/hProcess4"/>
    <dgm:cxn modelId="{69A069AB-609B-7246-A0F5-C784994E40FF}" srcId="{5EBCFE22-D6F0-0E47-93C3-3D20CA5DC880}" destId="{9883E03C-0E11-3149-AB68-3482A1E1B89B}" srcOrd="1" destOrd="0" parTransId="{40C4CCA8-D0B4-8C44-BE11-E3BEA3B30A61}" sibTransId="{8E8914EC-A717-2541-8C29-6C2A32419E10}"/>
    <dgm:cxn modelId="{6EFB7D88-55A9-9849-BFA8-A18852CAC288}" type="presOf" srcId="{18498F72-C0A8-4F4B-BD1A-D0A2D9F3C55F}" destId="{F66A5219-5610-4D4A-B9E0-822068864956}" srcOrd="0" destOrd="0" presId="urn:microsoft.com/office/officeart/2005/8/layout/hProcess4"/>
    <dgm:cxn modelId="{B4B0E0E0-6ED0-FF40-B312-8DD1FCEA48E0}" type="presOf" srcId="{0C2C2B94-63FB-DC41-9301-489664A6F28A}" destId="{0F43099B-C898-A346-8559-E86B17174047}" srcOrd="0" destOrd="0" presId="urn:microsoft.com/office/officeart/2005/8/layout/hProcess4"/>
    <dgm:cxn modelId="{E03D3514-2C4C-3E44-B843-47B393BC31CF}" type="presOf" srcId="{7F9265C5-02F1-964F-A913-3322F481873F}" destId="{91A5A858-A5A3-CC48-A8CD-7161707495A1}" srcOrd="0" destOrd="0" presId="urn:microsoft.com/office/officeart/2005/8/layout/hProcess4"/>
    <dgm:cxn modelId="{24CBB2AA-6F11-6C4F-B036-87322D4D70B2}" type="presOf" srcId="{B4BA4015-0E0D-9E47-A714-D8DB796EC38D}" destId="{2EA63FA4-21D9-E245-A7F2-173DE8F33A58}" srcOrd="0" destOrd="0" presId="urn:microsoft.com/office/officeart/2005/8/layout/hProcess4"/>
    <dgm:cxn modelId="{969CFC6C-66BD-7546-B4B8-41AAAB16E210}" srcId="{A2D55496-CD34-AF4F-9DD4-04802B6D1E58}" destId="{6C63C784-BB9F-5640-882D-790B683F5BBE}" srcOrd="0" destOrd="0" parTransId="{A8F74E7A-893F-B04B-AC41-0A5C054CDD5E}" sibTransId="{18498F72-C0A8-4F4B-BD1A-D0A2D9F3C55F}"/>
    <dgm:cxn modelId="{96922524-2C7C-2D4C-A5A0-EF84C882EA3B}" type="presOf" srcId="{9883E03C-0E11-3149-AB68-3482A1E1B89B}" destId="{0F43099B-C898-A346-8559-E86B17174047}" srcOrd="0" destOrd="1" presId="urn:microsoft.com/office/officeart/2005/8/layout/hProcess4"/>
    <dgm:cxn modelId="{1F4BB107-68BB-E64E-82AF-24A8B2BB05B5}" srcId="{B4BA4015-0E0D-9E47-A714-D8DB796EC38D}" destId="{65EDD291-17D5-C343-AC79-24493BBEE1B4}" srcOrd="1" destOrd="0" parTransId="{B998D88D-52F8-E04D-8177-83A342BF81F1}" sibTransId="{C3E7BBF8-A06F-534B-9F0E-263CF4B1DE2E}"/>
    <dgm:cxn modelId="{F886D794-3C55-804B-B2A8-4103D73F4019}" type="presParOf" srcId="{28691D02-C725-7947-9AD5-8401FFCBB65C}" destId="{7F2EC9F1-D9BF-B643-A666-CAAC69E823D2}" srcOrd="0" destOrd="0" presId="urn:microsoft.com/office/officeart/2005/8/layout/hProcess4"/>
    <dgm:cxn modelId="{1EEB0398-5C04-9C40-9AD9-3F054514F670}" type="presParOf" srcId="{28691D02-C725-7947-9AD5-8401FFCBB65C}" destId="{F6D18467-E5B6-CF43-9373-2E837BF29543}" srcOrd="1" destOrd="0" presId="urn:microsoft.com/office/officeart/2005/8/layout/hProcess4"/>
    <dgm:cxn modelId="{7C5A9F49-AC35-314E-A57F-C7037BB6B15E}" type="presParOf" srcId="{28691D02-C725-7947-9AD5-8401FFCBB65C}" destId="{72941D45-4007-BE45-A2D1-1562CBB647E4}" srcOrd="2" destOrd="0" presId="urn:microsoft.com/office/officeart/2005/8/layout/hProcess4"/>
    <dgm:cxn modelId="{1B013CBB-1E30-7640-92B8-4202C599D142}" type="presParOf" srcId="{72941D45-4007-BE45-A2D1-1562CBB647E4}" destId="{951C36BF-77A4-3B48-A546-B5DE1D287B9D}" srcOrd="0" destOrd="0" presId="urn:microsoft.com/office/officeart/2005/8/layout/hProcess4"/>
    <dgm:cxn modelId="{5B32A343-8A7C-3047-9F60-4DDC7E83FB4D}" type="presParOf" srcId="{951C36BF-77A4-3B48-A546-B5DE1D287B9D}" destId="{8221FDCB-BE8F-0443-86D3-E32614E702C3}" srcOrd="0" destOrd="0" presId="urn:microsoft.com/office/officeart/2005/8/layout/hProcess4"/>
    <dgm:cxn modelId="{8A03A1CF-EA0D-9748-A304-8DFC09F1339E}" type="presParOf" srcId="{951C36BF-77A4-3B48-A546-B5DE1D287B9D}" destId="{91A5A858-A5A3-CC48-A8CD-7161707495A1}" srcOrd="1" destOrd="0" presId="urn:microsoft.com/office/officeart/2005/8/layout/hProcess4"/>
    <dgm:cxn modelId="{1F7EE9EF-A00F-664A-B744-8DA69EEA2E25}" type="presParOf" srcId="{951C36BF-77A4-3B48-A546-B5DE1D287B9D}" destId="{AA3B1FFD-4ABF-9549-80B3-D49463BF503A}" srcOrd="2" destOrd="0" presId="urn:microsoft.com/office/officeart/2005/8/layout/hProcess4"/>
    <dgm:cxn modelId="{978C5D5C-2B1F-7D4F-8A45-4CE083A3B8D0}" type="presParOf" srcId="{951C36BF-77A4-3B48-A546-B5DE1D287B9D}" destId="{CB3F5081-CEAA-534C-98AE-BAD50495B66A}" srcOrd="3" destOrd="0" presId="urn:microsoft.com/office/officeart/2005/8/layout/hProcess4"/>
    <dgm:cxn modelId="{26F29A7E-6ED0-6447-BBDF-79DD2BDD8526}" type="presParOf" srcId="{951C36BF-77A4-3B48-A546-B5DE1D287B9D}" destId="{685606E8-D405-D54C-B228-827DEBA6FB0D}" srcOrd="4" destOrd="0" presId="urn:microsoft.com/office/officeart/2005/8/layout/hProcess4"/>
    <dgm:cxn modelId="{3E21205A-9011-FE43-ACA8-316DF56EED4B}" type="presParOf" srcId="{72941D45-4007-BE45-A2D1-1562CBB647E4}" destId="{F66A5219-5610-4D4A-B9E0-822068864956}" srcOrd="1" destOrd="0" presId="urn:microsoft.com/office/officeart/2005/8/layout/hProcess4"/>
    <dgm:cxn modelId="{33D943B8-6A31-CB46-86BF-1E8EB2C7514F}" type="presParOf" srcId="{72941D45-4007-BE45-A2D1-1562CBB647E4}" destId="{35F91EED-1CA4-C941-8DD8-5F041D2245DD}" srcOrd="2" destOrd="0" presId="urn:microsoft.com/office/officeart/2005/8/layout/hProcess4"/>
    <dgm:cxn modelId="{CD8913F9-4F55-714E-979B-F9B0A7CD54FB}" type="presParOf" srcId="{35F91EED-1CA4-C941-8DD8-5F041D2245DD}" destId="{ADF72A1D-9FEC-5941-894E-80B2291FFC4C}" srcOrd="0" destOrd="0" presId="urn:microsoft.com/office/officeart/2005/8/layout/hProcess4"/>
    <dgm:cxn modelId="{0942214C-F380-E344-8ACE-2B00F07F0CBD}" type="presParOf" srcId="{35F91EED-1CA4-C941-8DD8-5F041D2245DD}" destId="{E076DC67-980D-B74A-BB37-AD98606430C9}" srcOrd="1" destOrd="0" presId="urn:microsoft.com/office/officeart/2005/8/layout/hProcess4"/>
    <dgm:cxn modelId="{6CF768C8-5F92-0442-B214-80B0961D8981}" type="presParOf" srcId="{35F91EED-1CA4-C941-8DD8-5F041D2245DD}" destId="{6FF3C43F-182F-2E4F-BA3F-8D0448ACDDE0}" srcOrd="2" destOrd="0" presId="urn:microsoft.com/office/officeart/2005/8/layout/hProcess4"/>
    <dgm:cxn modelId="{992F2A9E-ED39-324A-B9F0-5C0463255C50}" type="presParOf" srcId="{35F91EED-1CA4-C941-8DD8-5F041D2245DD}" destId="{2EA63FA4-21D9-E245-A7F2-173DE8F33A58}" srcOrd="3" destOrd="0" presId="urn:microsoft.com/office/officeart/2005/8/layout/hProcess4"/>
    <dgm:cxn modelId="{B72A5533-89DF-6C49-B869-C3C7A54C701B}" type="presParOf" srcId="{35F91EED-1CA4-C941-8DD8-5F041D2245DD}" destId="{EB1D1C56-880C-DB47-AB88-15B8ACFE7E5A}" srcOrd="4" destOrd="0" presId="urn:microsoft.com/office/officeart/2005/8/layout/hProcess4"/>
    <dgm:cxn modelId="{CCCF21EC-AF65-5B47-A8D6-60EB7562F22F}" type="presParOf" srcId="{72941D45-4007-BE45-A2D1-1562CBB647E4}" destId="{370C77CB-D632-6644-8F33-7DFA7BE65178}" srcOrd="3" destOrd="0" presId="urn:microsoft.com/office/officeart/2005/8/layout/hProcess4"/>
    <dgm:cxn modelId="{8D9AFDEF-B854-9243-965A-9BF91C3F33A5}" type="presParOf" srcId="{72941D45-4007-BE45-A2D1-1562CBB647E4}" destId="{FF7CAF41-6F7F-E74F-9A32-D0865F866B16}" srcOrd="4" destOrd="0" presId="urn:microsoft.com/office/officeart/2005/8/layout/hProcess4"/>
    <dgm:cxn modelId="{5269F1DB-2DD6-1349-81E9-ED162C0A010F}" type="presParOf" srcId="{FF7CAF41-6F7F-E74F-9A32-D0865F866B16}" destId="{7A5F7360-1C82-E84C-A523-D6D2F3F05BED}" srcOrd="0" destOrd="0" presId="urn:microsoft.com/office/officeart/2005/8/layout/hProcess4"/>
    <dgm:cxn modelId="{3731596A-E3B2-9B43-B851-D71AEA6384A8}" type="presParOf" srcId="{FF7CAF41-6F7F-E74F-9A32-D0865F866B16}" destId="{0F43099B-C898-A346-8559-E86B17174047}" srcOrd="1" destOrd="0" presId="urn:microsoft.com/office/officeart/2005/8/layout/hProcess4"/>
    <dgm:cxn modelId="{42039445-66C8-574F-B198-00DD67117C30}" type="presParOf" srcId="{FF7CAF41-6F7F-E74F-9A32-D0865F866B16}" destId="{9EE49E40-02FE-8D45-A31F-463488D22415}" srcOrd="2" destOrd="0" presId="urn:microsoft.com/office/officeart/2005/8/layout/hProcess4"/>
    <dgm:cxn modelId="{15E89A24-475B-0D49-BAF8-2B5ED9DB2C7A}" type="presParOf" srcId="{FF7CAF41-6F7F-E74F-9A32-D0865F866B16}" destId="{5E8413DA-3CE8-C949-83DC-AF7BC6420188}" srcOrd="3" destOrd="0" presId="urn:microsoft.com/office/officeart/2005/8/layout/hProcess4"/>
    <dgm:cxn modelId="{91285F74-36D5-D745-A6B4-7E9352EC0D62}" type="presParOf" srcId="{FF7CAF41-6F7F-E74F-9A32-D0865F866B16}" destId="{6D66C2C8-F219-344E-A3E2-69450F254999}"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2DD4D1-4363-E54C-BCD6-703F757475F1}">
      <dsp:nvSpPr>
        <dsp:cNvPr id="0" name=""/>
        <dsp:cNvSpPr/>
      </dsp:nvSpPr>
      <dsp:spPr>
        <a:xfrm>
          <a:off x="47383" y="552"/>
          <a:ext cx="3483913" cy="1393565"/>
        </a:xfrm>
        <a:prstGeom prst="chevron">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nb-NO" sz="2400" kern="1200" dirty="0" smtClean="0"/>
            <a:t>Oppstartsmøte 17.09.18</a:t>
          </a:r>
          <a:endParaRPr lang="nb-NO" sz="2400" kern="1200" dirty="0"/>
        </a:p>
      </dsp:txBody>
      <dsp:txXfrm>
        <a:off x="47383" y="552"/>
        <a:ext cx="3483913" cy="1393565"/>
      </dsp:txXfrm>
    </dsp:sp>
    <dsp:sp modelId="{E32395C4-2C4E-9D4D-A2C1-158F6CA43D62}">
      <dsp:nvSpPr>
        <dsp:cNvPr id="0" name=""/>
        <dsp:cNvSpPr/>
      </dsp:nvSpPr>
      <dsp:spPr>
        <a:xfrm>
          <a:off x="3078388" y="119005"/>
          <a:ext cx="2891648" cy="1156659"/>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nb-NO" sz="1500" kern="1200" dirty="0" smtClean="0"/>
            <a:t>Forberedelser lokalt</a:t>
          </a:r>
          <a:endParaRPr lang="nb-NO" sz="1500" kern="1200" dirty="0"/>
        </a:p>
      </dsp:txBody>
      <dsp:txXfrm>
        <a:off x="3078388" y="119005"/>
        <a:ext cx="2891648" cy="1156659"/>
      </dsp:txXfrm>
    </dsp:sp>
    <dsp:sp modelId="{48CABBAE-1D83-AE45-A928-E5ADEF6A82CF}">
      <dsp:nvSpPr>
        <dsp:cNvPr id="0" name=""/>
        <dsp:cNvSpPr/>
      </dsp:nvSpPr>
      <dsp:spPr>
        <a:xfrm>
          <a:off x="5565206" y="119005"/>
          <a:ext cx="2891648" cy="1156659"/>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nb-NO" sz="1500" kern="1200" dirty="0" smtClean="0"/>
            <a:t>Internundervisning</a:t>
          </a:r>
        </a:p>
        <a:p>
          <a:pPr lvl="0" algn="ctr" defTabSz="666750">
            <a:lnSpc>
              <a:spcPct val="90000"/>
            </a:lnSpc>
            <a:spcBef>
              <a:spcPct val="0"/>
            </a:spcBef>
            <a:spcAft>
              <a:spcPct val="35000"/>
            </a:spcAft>
          </a:pPr>
          <a:r>
            <a:rPr lang="nb-NO" sz="1500" kern="1200" dirty="0" smtClean="0"/>
            <a:t>Skaffe utstyr</a:t>
          </a:r>
        </a:p>
        <a:p>
          <a:pPr lvl="0" algn="ctr" defTabSz="666750">
            <a:lnSpc>
              <a:spcPct val="90000"/>
            </a:lnSpc>
            <a:spcBef>
              <a:spcPct val="0"/>
            </a:spcBef>
            <a:spcAft>
              <a:spcPct val="35000"/>
            </a:spcAft>
          </a:pPr>
          <a:r>
            <a:rPr lang="nb-NO" sz="1500" kern="1200" dirty="0" smtClean="0"/>
            <a:t>Plan for trening</a:t>
          </a:r>
          <a:endParaRPr lang="nb-NO" sz="1500" kern="1200" dirty="0"/>
        </a:p>
      </dsp:txBody>
      <dsp:txXfrm>
        <a:off x="5565206" y="119005"/>
        <a:ext cx="2891648" cy="1156659"/>
      </dsp:txXfrm>
    </dsp:sp>
    <dsp:sp modelId="{D385EE34-9D45-6445-9F49-D624EBE84EEA}">
      <dsp:nvSpPr>
        <dsp:cNvPr id="0" name=""/>
        <dsp:cNvSpPr/>
      </dsp:nvSpPr>
      <dsp:spPr>
        <a:xfrm>
          <a:off x="47383" y="1589217"/>
          <a:ext cx="3483913" cy="1393565"/>
        </a:xfrm>
        <a:prstGeom prst="chevron">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nb-NO" sz="2400" kern="1200" dirty="0" smtClean="0"/>
            <a:t>Kampanjestart 29.10.18</a:t>
          </a:r>
          <a:endParaRPr lang="nb-NO" sz="2400" kern="1200" dirty="0"/>
        </a:p>
      </dsp:txBody>
      <dsp:txXfrm>
        <a:off x="47383" y="1589217"/>
        <a:ext cx="3483913" cy="1393565"/>
      </dsp:txXfrm>
    </dsp:sp>
    <dsp:sp modelId="{88EF167D-4846-484D-A624-79BB0A82983C}">
      <dsp:nvSpPr>
        <dsp:cNvPr id="0" name=""/>
        <dsp:cNvSpPr/>
      </dsp:nvSpPr>
      <dsp:spPr>
        <a:xfrm>
          <a:off x="3078388" y="1707670"/>
          <a:ext cx="2891648" cy="1156659"/>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nb-NO" sz="1500" kern="1200" dirty="0" smtClean="0"/>
            <a:t>Egentrening</a:t>
          </a:r>
        </a:p>
      </dsp:txBody>
      <dsp:txXfrm>
        <a:off x="3078388" y="1707670"/>
        <a:ext cx="2891648" cy="1156659"/>
      </dsp:txXfrm>
    </dsp:sp>
    <dsp:sp modelId="{14F5DF2A-0852-5448-AC19-44523819CBDA}">
      <dsp:nvSpPr>
        <dsp:cNvPr id="0" name=""/>
        <dsp:cNvSpPr/>
      </dsp:nvSpPr>
      <dsp:spPr>
        <a:xfrm>
          <a:off x="5565206" y="1707670"/>
          <a:ext cx="2891648" cy="1156659"/>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nb-NO" sz="1500" kern="1200" dirty="0" smtClean="0"/>
            <a:t>Veiledet trening</a:t>
          </a:r>
          <a:endParaRPr lang="nb-NO" sz="1500" kern="1200" dirty="0"/>
        </a:p>
      </dsp:txBody>
      <dsp:txXfrm>
        <a:off x="5565206" y="1707670"/>
        <a:ext cx="2891648" cy="1156659"/>
      </dsp:txXfrm>
    </dsp:sp>
    <dsp:sp modelId="{ECFDD798-E61C-0045-AC9E-A3117DAABC2F}">
      <dsp:nvSpPr>
        <dsp:cNvPr id="0" name=""/>
        <dsp:cNvSpPr/>
      </dsp:nvSpPr>
      <dsp:spPr>
        <a:xfrm>
          <a:off x="47383" y="3177881"/>
          <a:ext cx="3483913" cy="1393565"/>
        </a:xfrm>
        <a:prstGeom prst="chevron">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nb-NO" sz="2400" kern="1200" dirty="0" smtClean="0"/>
            <a:t>Kampanjeslutt</a:t>
          </a:r>
        </a:p>
        <a:p>
          <a:pPr lvl="0" algn="ctr" defTabSz="1066800">
            <a:lnSpc>
              <a:spcPct val="90000"/>
            </a:lnSpc>
            <a:spcBef>
              <a:spcPct val="0"/>
            </a:spcBef>
            <a:spcAft>
              <a:spcPct val="35000"/>
            </a:spcAft>
          </a:pPr>
          <a:r>
            <a:rPr lang="nb-NO" sz="2400" kern="1200" dirty="0" smtClean="0"/>
            <a:t>01.10.19</a:t>
          </a:r>
          <a:endParaRPr lang="nb-NO" sz="2400" kern="1200" dirty="0"/>
        </a:p>
      </dsp:txBody>
      <dsp:txXfrm>
        <a:off x="47383" y="3177881"/>
        <a:ext cx="3483913" cy="1393565"/>
      </dsp:txXfrm>
    </dsp:sp>
    <dsp:sp modelId="{F6C65639-257B-9043-AA7A-3F774CFF01B3}">
      <dsp:nvSpPr>
        <dsp:cNvPr id="0" name=""/>
        <dsp:cNvSpPr/>
      </dsp:nvSpPr>
      <dsp:spPr>
        <a:xfrm>
          <a:off x="3078388" y="3296335"/>
          <a:ext cx="2891648" cy="1156659"/>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nb-NO" sz="1500" kern="1200" dirty="0" smtClean="0"/>
            <a:t>Sertifisering del 1</a:t>
          </a:r>
        </a:p>
        <a:p>
          <a:pPr lvl="0" algn="ctr" defTabSz="666750">
            <a:lnSpc>
              <a:spcPct val="90000"/>
            </a:lnSpc>
            <a:spcBef>
              <a:spcPct val="0"/>
            </a:spcBef>
            <a:spcAft>
              <a:spcPct val="35000"/>
            </a:spcAft>
          </a:pPr>
          <a:r>
            <a:rPr lang="nb-NO" sz="1500" kern="1200" dirty="0" smtClean="0"/>
            <a:t>Sertifisering del 2</a:t>
          </a:r>
          <a:endParaRPr lang="nb-NO" sz="1500" kern="1200" dirty="0"/>
        </a:p>
      </dsp:txBody>
      <dsp:txXfrm>
        <a:off x="3078388" y="3296335"/>
        <a:ext cx="2891648" cy="1156659"/>
      </dsp:txXfrm>
    </dsp:sp>
    <dsp:sp modelId="{5C324813-399A-FD4E-ABB5-44661BF043DF}">
      <dsp:nvSpPr>
        <dsp:cNvPr id="0" name=""/>
        <dsp:cNvSpPr/>
      </dsp:nvSpPr>
      <dsp:spPr>
        <a:xfrm>
          <a:off x="5565206" y="3296335"/>
          <a:ext cx="2891648" cy="1156659"/>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nb-NO" sz="1500" kern="1200" dirty="0" smtClean="0"/>
            <a:t>Boksen går… videre!</a:t>
          </a:r>
          <a:endParaRPr lang="nb-NO" sz="1500" kern="1200" dirty="0"/>
        </a:p>
      </dsp:txBody>
      <dsp:txXfrm>
        <a:off x="5565206" y="3296335"/>
        <a:ext cx="2891648" cy="11566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B1F368-C139-CD4F-A60B-5CF4F03AD66E}" type="datetimeFigureOut">
              <a:rPr lang="nn-NO" smtClean="0"/>
              <a:pPr/>
              <a:t>18-09-18</a:t>
            </a:fld>
            <a:endParaRPr lang="nn-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3DAA4A-7E74-014E-BA4B-8336196F66EE}" type="slidenum">
              <a:rPr lang="nn-NO" smtClean="0"/>
              <a:pPr/>
              <a:t>‹#›</a:t>
            </a:fld>
            <a:endParaRPr lang="nn-NO"/>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986632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8EC01-FFCC-4A02-8632-1D7634B41595}" type="slidenum">
              <a:rPr lang="nb-NO"/>
              <a:pPr/>
              <a:t>1</a:t>
            </a:fld>
            <a:endParaRPr lang="nb-NO"/>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latin typeface="Arial" charset="0"/>
                <a:ea typeface="ＭＳ Ｐゴシック" charset="-128"/>
                <a:cs typeface="+mn-cs"/>
              </a:rPr>
              <a:t>”Boksen går! – Laparoskopitrening for LIS” – er en kampanje i regi av FUGO (Forening for Utdanningskandidater i Gynekologi og Obstetrikk). Våres avdeling</a:t>
            </a:r>
            <a:r>
              <a:rPr lang="nb-NO" sz="1200" kern="1200" baseline="0" dirty="0" smtClean="0">
                <a:solidFill>
                  <a:schemeClr val="tx1"/>
                </a:solidFill>
                <a:latin typeface="Arial" charset="0"/>
                <a:ea typeface="ＭＳ Ｐゴシック" charset="-128"/>
                <a:cs typeface="+mn-cs"/>
              </a:rPr>
              <a:t> er en av 32 gynekologiske avdelinger i Norge som er med på kampanjen, hvor jeg og X.X er kontaktpersoner. Jeg/vi deltok på et felles oppstartsmøte for kampanjen i Oslo i september og skal nå presentere kampanjen videre til dere. </a:t>
            </a:r>
            <a:endParaRPr lang="nb-NO" sz="1200" kern="1200" dirty="0" smtClean="0">
              <a:solidFill>
                <a:schemeClr val="tx1"/>
              </a:solidFill>
              <a:latin typeface="Arial" charset="0"/>
              <a:ea typeface="ＭＳ Ｐゴシック" charset="-128"/>
              <a:cs typeface="+mn-cs"/>
            </a:endParaRPr>
          </a:p>
          <a:p>
            <a:endParaRPr lang="nb-NO"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smtClean="0"/>
              <a:t>All informasjon</a:t>
            </a:r>
            <a:r>
              <a:rPr lang="nn-NO" baseline="0" dirty="0" smtClean="0"/>
              <a:t> om kampanjen er lett tilgjenglig på FUGO sine nettsider. På fanen til høyre ligger alt om Boksen går </a:t>
            </a:r>
            <a:r>
              <a:rPr lang="nn-NO" baseline="0" dirty="0" err="1" smtClean="0"/>
              <a:t>samlet</a:t>
            </a:r>
            <a:r>
              <a:rPr lang="nn-NO" baseline="0" dirty="0" smtClean="0"/>
              <a:t> og man kan enkelt klikke seg inn på </a:t>
            </a:r>
            <a:r>
              <a:rPr lang="nn-NO" baseline="0" dirty="0" err="1" smtClean="0"/>
              <a:t>laparoskopiøvelsene</a:t>
            </a:r>
            <a:r>
              <a:rPr lang="nn-NO" baseline="0" dirty="0" smtClean="0"/>
              <a:t> med </a:t>
            </a:r>
            <a:r>
              <a:rPr lang="nn-NO" baseline="0" dirty="0" err="1" smtClean="0"/>
              <a:t>videoer</a:t>
            </a:r>
            <a:r>
              <a:rPr lang="nn-NO" baseline="0" dirty="0" smtClean="0"/>
              <a:t> og forklaring. </a:t>
            </a:r>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10</a:t>
            </a:fld>
            <a:endParaRPr lang="nn-NO"/>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sz="1200" kern="1200" dirty="0" smtClean="0">
                <a:solidFill>
                  <a:schemeClr val="tx1"/>
                </a:solidFill>
                <a:latin typeface="+mn-lt"/>
                <a:ea typeface="+mn-ea"/>
                <a:cs typeface="+mn-cs"/>
              </a:rPr>
              <a:t>Minimum av utstyr som kreves er:</a:t>
            </a:r>
            <a:r>
              <a:rPr lang="nb-NO" sz="1200" kern="1200" baseline="0" dirty="0" smtClean="0">
                <a:solidFill>
                  <a:schemeClr val="tx1"/>
                </a:solidFill>
                <a:latin typeface="+mn-lt"/>
                <a:ea typeface="+mn-ea"/>
                <a:cs typeface="+mn-cs"/>
              </a:rPr>
              <a:t> </a:t>
            </a:r>
            <a:r>
              <a:rPr lang="nb-NO" sz="1200" kern="1200" dirty="0" smtClean="0">
                <a:solidFill>
                  <a:schemeClr val="tx1"/>
                </a:solidFill>
                <a:latin typeface="+mn-lt"/>
                <a:ea typeface="+mn-ea"/>
                <a:cs typeface="+mn-cs"/>
              </a:rPr>
              <a:t>Treningsboks</a:t>
            </a:r>
            <a:r>
              <a:rPr lang="nb-NO" sz="1200" kern="1200" baseline="0" dirty="0" smtClean="0">
                <a:solidFill>
                  <a:schemeClr val="tx1"/>
                </a:solidFill>
                <a:latin typeface="+mn-lt"/>
                <a:ea typeface="+mn-ea"/>
                <a:cs typeface="+mn-cs"/>
              </a:rPr>
              <a:t> (t</a:t>
            </a:r>
            <a:r>
              <a:rPr lang="nb-NO" sz="1200" kern="1200" dirty="0" smtClean="0">
                <a:solidFill>
                  <a:schemeClr val="tx1"/>
                </a:solidFill>
                <a:latin typeface="+mn-lt"/>
                <a:ea typeface="+mn-ea"/>
                <a:cs typeface="+mn-cs"/>
              </a:rPr>
              <a:t>ype boks er opp til hver enkelt avdeling).</a:t>
            </a:r>
            <a:r>
              <a:rPr lang="nb-NO" sz="1200" kern="1200" baseline="0" dirty="0" smtClean="0">
                <a:solidFill>
                  <a:schemeClr val="tx1"/>
                </a:solidFill>
                <a:latin typeface="+mn-lt"/>
                <a:ea typeface="+mn-ea"/>
                <a:cs typeface="+mn-cs"/>
              </a:rPr>
              <a:t> En s</a:t>
            </a:r>
            <a:r>
              <a:rPr lang="nb-NO" sz="1200" kern="1200" dirty="0" smtClean="0">
                <a:solidFill>
                  <a:schemeClr val="tx1"/>
                </a:solidFill>
                <a:latin typeface="+mn-lt"/>
                <a:ea typeface="+mn-ea"/>
                <a:cs typeface="+mn-cs"/>
              </a:rPr>
              <a:t>tandard boks med skjerm og kamera er godt nok. I tillegg trenger man 2 fattetenger, 2 nåleholder</a:t>
            </a:r>
            <a:r>
              <a:rPr lang="nb-NO" sz="1200" kern="1200" baseline="0" dirty="0" smtClean="0">
                <a:solidFill>
                  <a:schemeClr val="tx1"/>
                </a:solidFill>
                <a:latin typeface="+mn-lt"/>
                <a:ea typeface="+mn-ea"/>
                <a:cs typeface="+mn-cs"/>
              </a:rPr>
              <a:t> og 1 saks.</a:t>
            </a:r>
            <a:endParaRPr lang="nb-NO" sz="1400" kern="1200" dirty="0" smtClean="0">
              <a:solidFill>
                <a:schemeClr val="tx1"/>
              </a:solidFill>
              <a:latin typeface="+mn-lt"/>
              <a:ea typeface="+mn-ea"/>
              <a:cs typeface="+mn-cs"/>
            </a:endParaRPr>
          </a:p>
          <a:p>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11</a:t>
            </a:fld>
            <a:endParaRPr lang="nn-NO"/>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smtClean="0"/>
              <a:t>Alle</a:t>
            </a:r>
            <a:r>
              <a:rPr lang="nn-NO" baseline="0" dirty="0" smtClean="0"/>
              <a:t> </a:t>
            </a:r>
            <a:r>
              <a:rPr lang="nn-NO" baseline="0" dirty="0" err="1" smtClean="0"/>
              <a:t>avdelingene</a:t>
            </a:r>
            <a:r>
              <a:rPr lang="nn-NO" baseline="0" dirty="0" smtClean="0"/>
              <a:t> har fått utdelt et ”startpakke” som </a:t>
            </a:r>
            <a:r>
              <a:rPr lang="nn-NO" baseline="0" dirty="0" err="1" smtClean="0"/>
              <a:t>inneholder</a:t>
            </a:r>
            <a:r>
              <a:rPr lang="nn-NO" baseline="0" dirty="0" smtClean="0"/>
              <a:t> nødvendig utstyr til </a:t>
            </a:r>
            <a:r>
              <a:rPr lang="nn-NO" baseline="0" dirty="0" err="1" smtClean="0"/>
              <a:t>laparoskopiøvelsene</a:t>
            </a:r>
            <a:r>
              <a:rPr lang="nn-NO" baseline="0" dirty="0" smtClean="0"/>
              <a:t>, blant </a:t>
            </a:r>
            <a:r>
              <a:rPr lang="nn-NO" baseline="0" dirty="0" err="1" smtClean="0"/>
              <a:t>annet</a:t>
            </a:r>
            <a:r>
              <a:rPr lang="nn-NO" baseline="0" dirty="0" smtClean="0"/>
              <a:t> plate med to porter, plate med 10 porter til slalåmløype, vaginaltopp, </a:t>
            </a:r>
            <a:r>
              <a:rPr lang="nn-NO" baseline="0" dirty="0" err="1" smtClean="0"/>
              <a:t>suturpad</a:t>
            </a:r>
            <a:r>
              <a:rPr lang="nn-NO" baseline="0" dirty="0" smtClean="0"/>
              <a:t>. </a:t>
            </a:r>
            <a:r>
              <a:rPr lang="nn-NO" baseline="0" dirty="0" err="1" smtClean="0"/>
              <a:t>kompresser</a:t>
            </a:r>
            <a:r>
              <a:rPr lang="nn-NO" baseline="0" dirty="0" smtClean="0"/>
              <a:t>, perleplate med perler. </a:t>
            </a:r>
            <a:r>
              <a:rPr lang="nn-NO" baseline="0" dirty="0" err="1" smtClean="0"/>
              <a:t>Avdelingen</a:t>
            </a:r>
            <a:r>
              <a:rPr lang="nn-NO" baseline="0" dirty="0" smtClean="0"/>
              <a:t> må </a:t>
            </a:r>
            <a:r>
              <a:rPr lang="nn-NO" baseline="0" dirty="0" err="1" smtClean="0"/>
              <a:t>selv</a:t>
            </a:r>
            <a:r>
              <a:rPr lang="nn-NO" baseline="0" dirty="0" smtClean="0"/>
              <a:t> skaffe teip, fyrstikker, </a:t>
            </a:r>
            <a:r>
              <a:rPr lang="nn-NO" baseline="0" dirty="0" err="1" smtClean="0"/>
              <a:t>målebånd</a:t>
            </a:r>
            <a:r>
              <a:rPr lang="nn-NO" baseline="0" dirty="0" smtClean="0"/>
              <a:t>, svart tusj, </a:t>
            </a:r>
            <a:r>
              <a:rPr lang="nn-NO" baseline="0" dirty="0" err="1" smtClean="0"/>
              <a:t>sukkerbiter</a:t>
            </a:r>
            <a:r>
              <a:rPr lang="nn-NO" baseline="0" dirty="0" smtClean="0"/>
              <a:t>, </a:t>
            </a:r>
            <a:r>
              <a:rPr lang="nn-NO" baseline="0" dirty="0" err="1" smtClean="0"/>
              <a:t>sutur</a:t>
            </a:r>
            <a:r>
              <a:rPr lang="nn-NO" baseline="0" dirty="0" smtClean="0"/>
              <a:t>, </a:t>
            </a:r>
            <a:r>
              <a:rPr lang="nn-NO" baseline="0" dirty="0" err="1" smtClean="0"/>
              <a:t>hansker</a:t>
            </a:r>
            <a:r>
              <a:rPr lang="nn-NO" baseline="0" dirty="0" smtClean="0"/>
              <a:t> og </a:t>
            </a:r>
            <a:r>
              <a:rPr lang="nn-NO" baseline="0" dirty="0" err="1" smtClean="0"/>
              <a:t>kladder</a:t>
            </a:r>
            <a:r>
              <a:rPr lang="nn-NO" baseline="0" dirty="0" smtClean="0"/>
              <a:t>. </a:t>
            </a:r>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12</a:t>
            </a:fld>
            <a:endParaRPr lang="nn-NO"/>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baseline="0" dirty="0" smtClean="0"/>
              <a:t>Det </a:t>
            </a:r>
            <a:r>
              <a:rPr lang="nn-NO" baseline="0" dirty="0" err="1" smtClean="0"/>
              <a:t>følger</a:t>
            </a:r>
            <a:r>
              <a:rPr lang="nn-NO" baseline="0" dirty="0" smtClean="0"/>
              <a:t> med en utstyrsliste </a:t>
            </a:r>
            <a:r>
              <a:rPr lang="nn-NO" baseline="0" dirty="0" err="1" smtClean="0"/>
              <a:t>hvor</a:t>
            </a:r>
            <a:r>
              <a:rPr lang="nn-NO" baseline="0" dirty="0" smtClean="0"/>
              <a:t> det også står </a:t>
            </a:r>
            <a:r>
              <a:rPr lang="nn-NO" baseline="0" dirty="0" err="1" smtClean="0"/>
              <a:t>beskrevet</a:t>
            </a:r>
            <a:r>
              <a:rPr lang="nn-NO" baseline="0" dirty="0" smtClean="0"/>
              <a:t> </a:t>
            </a:r>
            <a:r>
              <a:rPr lang="nn-NO" baseline="0" dirty="0" err="1" smtClean="0"/>
              <a:t>hvor</a:t>
            </a:r>
            <a:r>
              <a:rPr lang="nn-NO" baseline="0" dirty="0" smtClean="0"/>
              <a:t> man får kjøpt inn </a:t>
            </a:r>
            <a:r>
              <a:rPr lang="nn-NO" baseline="0" dirty="0" err="1" smtClean="0"/>
              <a:t>mer</a:t>
            </a:r>
            <a:r>
              <a:rPr lang="nn-NO" baseline="0" dirty="0" smtClean="0"/>
              <a:t> materiale, alternativt bruker man </a:t>
            </a:r>
            <a:r>
              <a:rPr lang="nn-NO" baseline="0" dirty="0" err="1" smtClean="0"/>
              <a:t>tilsvarende</a:t>
            </a:r>
            <a:r>
              <a:rPr lang="nn-NO" baseline="0" dirty="0" smtClean="0"/>
              <a:t> utstyr som man har lett tilgjengelig på </a:t>
            </a:r>
            <a:r>
              <a:rPr lang="nn-NO" baseline="0" dirty="0" err="1" smtClean="0"/>
              <a:t>avdelingen</a:t>
            </a:r>
            <a:r>
              <a:rPr lang="nn-NO" baseline="0" dirty="0" smtClean="0"/>
              <a:t>.</a:t>
            </a:r>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13</a:t>
            </a:fld>
            <a:endParaRPr lang="nn-NO"/>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smtClean="0"/>
              <a:t>Det </a:t>
            </a:r>
            <a:r>
              <a:rPr lang="nn-NO" dirty="0" err="1" smtClean="0"/>
              <a:t>lanseres</a:t>
            </a:r>
            <a:r>
              <a:rPr lang="nn-NO" baseline="0" dirty="0" smtClean="0"/>
              <a:t> to </a:t>
            </a:r>
            <a:r>
              <a:rPr lang="nn-NO" baseline="0" dirty="0" err="1" smtClean="0"/>
              <a:t>sertifiseringer</a:t>
            </a:r>
            <a:r>
              <a:rPr lang="nn-NO" baseline="0" dirty="0" smtClean="0"/>
              <a:t>, del 1 og del 2. Del 1 består av basale </a:t>
            </a:r>
            <a:r>
              <a:rPr lang="nn-NO" baseline="0" dirty="0" err="1" smtClean="0"/>
              <a:t>øvelser</a:t>
            </a:r>
            <a:r>
              <a:rPr lang="nn-NO" baseline="0" dirty="0" smtClean="0"/>
              <a:t> og målet er som sagt at </a:t>
            </a:r>
            <a:r>
              <a:rPr lang="nn-NO" baseline="0" dirty="0" err="1" smtClean="0"/>
              <a:t>samtlige</a:t>
            </a:r>
            <a:r>
              <a:rPr lang="nn-NO" baseline="0" dirty="0" smtClean="0"/>
              <a:t> LIS fullfører denne ila. kampanjeperioden. Ferske LIS bør fullføre del 1 ila. 6-12mnd i </a:t>
            </a:r>
            <a:r>
              <a:rPr lang="nn-NO" baseline="0" dirty="0" err="1" smtClean="0"/>
              <a:t>spesialiseringen</a:t>
            </a:r>
            <a:r>
              <a:rPr lang="nn-NO" baseline="0" dirty="0" smtClean="0"/>
              <a:t>. Del 2 består av moderate til </a:t>
            </a:r>
            <a:r>
              <a:rPr lang="nn-NO" baseline="0" dirty="0" err="1" smtClean="0"/>
              <a:t>mer</a:t>
            </a:r>
            <a:r>
              <a:rPr lang="nn-NO" baseline="0" dirty="0" smtClean="0"/>
              <a:t> avanserte </a:t>
            </a:r>
            <a:r>
              <a:rPr lang="nn-NO" baseline="0" dirty="0" err="1" smtClean="0"/>
              <a:t>øvelser</a:t>
            </a:r>
            <a:r>
              <a:rPr lang="nn-NO" baseline="0" dirty="0" smtClean="0"/>
              <a:t> og bør fullføres av LIS som gjør </a:t>
            </a:r>
            <a:r>
              <a:rPr lang="nn-NO" baseline="0" dirty="0" err="1" smtClean="0"/>
              <a:t>adnexkirurgi</a:t>
            </a:r>
            <a:r>
              <a:rPr lang="nn-NO" baseline="0" dirty="0" smtClean="0"/>
              <a:t> og </a:t>
            </a:r>
            <a:r>
              <a:rPr lang="nn-NO" baseline="0" dirty="0" err="1" smtClean="0"/>
              <a:t>hysterektomier</a:t>
            </a:r>
            <a:r>
              <a:rPr lang="nn-NO" baseline="0" dirty="0" smtClean="0"/>
              <a:t>. Begge </a:t>
            </a:r>
            <a:r>
              <a:rPr lang="nn-NO" baseline="0" dirty="0" err="1" smtClean="0"/>
              <a:t>sertifiseringene</a:t>
            </a:r>
            <a:r>
              <a:rPr lang="nn-NO" baseline="0" dirty="0" smtClean="0"/>
              <a:t> </a:t>
            </a:r>
            <a:r>
              <a:rPr lang="nn-NO" baseline="0" dirty="0" err="1" smtClean="0"/>
              <a:t>lanseres</a:t>
            </a:r>
            <a:r>
              <a:rPr lang="nn-NO" baseline="0" dirty="0" smtClean="0"/>
              <a:t> samtidig, dette fordi LIS med </a:t>
            </a:r>
            <a:r>
              <a:rPr lang="nn-NO" baseline="0" dirty="0" err="1" smtClean="0"/>
              <a:t>mer</a:t>
            </a:r>
            <a:r>
              <a:rPr lang="nn-NO" baseline="0" dirty="0" smtClean="0"/>
              <a:t> erfaring relativt raskt vil kunne fullføre del 1 og gå rett til del 2. Alle fem </a:t>
            </a:r>
            <a:r>
              <a:rPr lang="nn-NO" baseline="0" dirty="0" err="1" smtClean="0"/>
              <a:t>øvelsene</a:t>
            </a:r>
            <a:r>
              <a:rPr lang="nn-NO" baseline="0" dirty="0" smtClean="0"/>
              <a:t> bør gjennomføres i </a:t>
            </a:r>
            <a:r>
              <a:rPr lang="nn-NO" baseline="0" dirty="0" err="1" smtClean="0"/>
              <a:t>samme</a:t>
            </a:r>
            <a:r>
              <a:rPr lang="nn-NO" baseline="0" dirty="0" smtClean="0"/>
              <a:t> seanse. Man får 3 forsøk pr </a:t>
            </a:r>
            <a:r>
              <a:rPr lang="nn-NO" baseline="0" dirty="0" err="1" smtClean="0"/>
              <a:t>øvelse</a:t>
            </a:r>
            <a:r>
              <a:rPr lang="nn-NO" baseline="0" dirty="0" smtClean="0"/>
              <a:t>. Klarer man tidskravet går man </a:t>
            </a:r>
            <a:r>
              <a:rPr lang="nn-NO" baseline="0" dirty="0" err="1" smtClean="0"/>
              <a:t>videre</a:t>
            </a:r>
            <a:r>
              <a:rPr lang="nn-NO" baseline="0" dirty="0" smtClean="0"/>
              <a:t> til neste </a:t>
            </a:r>
            <a:r>
              <a:rPr lang="nn-NO" baseline="0" dirty="0" err="1" smtClean="0"/>
              <a:t>øvelse</a:t>
            </a:r>
            <a:r>
              <a:rPr lang="nn-NO" baseline="0" dirty="0" smtClean="0"/>
              <a:t>. Dersom man </a:t>
            </a:r>
            <a:r>
              <a:rPr lang="nn-NO" baseline="0" dirty="0" err="1" smtClean="0"/>
              <a:t>ikke</a:t>
            </a:r>
            <a:r>
              <a:rPr lang="nn-NO" baseline="0" dirty="0" smtClean="0"/>
              <a:t> klarer </a:t>
            </a:r>
            <a:r>
              <a:rPr lang="nn-NO" baseline="0" dirty="0" err="1" smtClean="0"/>
              <a:t>øvelsen</a:t>
            </a:r>
            <a:r>
              <a:rPr lang="nn-NO" baseline="0" dirty="0" smtClean="0"/>
              <a:t> </a:t>
            </a:r>
            <a:r>
              <a:rPr lang="nn-NO" baseline="0" dirty="0" err="1" smtClean="0"/>
              <a:t>innenfor</a:t>
            </a:r>
            <a:r>
              <a:rPr lang="nn-NO" baseline="0" dirty="0" smtClean="0"/>
              <a:t> tidskravet etter 3 forsøk, må man øve litt </a:t>
            </a:r>
            <a:r>
              <a:rPr lang="nn-NO" baseline="0" dirty="0" err="1" smtClean="0"/>
              <a:t>mer</a:t>
            </a:r>
            <a:r>
              <a:rPr lang="nn-NO" baseline="0" dirty="0" smtClean="0"/>
              <a:t> før man forsøker å ta </a:t>
            </a:r>
            <a:r>
              <a:rPr lang="nn-NO" baseline="0" dirty="0" err="1" smtClean="0"/>
              <a:t>sertifiseringen</a:t>
            </a:r>
            <a:r>
              <a:rPr lang="nn-NO" baseline="0" dirty="0" smtClean="0"/>
              <a:t> på nytt. Tidspunkt for sertifisering skjer i samråd med instruktør lokalt. </a:t>
            </a:r>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14</a:t>
            </a:fld>
            <a:endParaRPr lang="nn-NO"/>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smtClean="0"/>
              <a:t>Vi skal nå gå</a:t>
            </a:r>
            <a:r>
              <a:rPr lang="nn-NO" baseline="0" dirty="0" smtClean="0"/>
              <a:t> gjennom begge </a:t>
            </a:r>
            <a:r>
              <a:rPr lang="nn-NO" baseline="0" dirty="0" err="1" smtClean="0"/>
              <a:t>sertifiseringene</a:t>
            </a:r>
            <a:r>
              <a:rPr lang="nn-NO" baseline="0" dirty="0" smtClean="0"/>
              <a:t>. Det finnes </a:t>
            </a:r>
            <a:r>
              <a:rPr lang="nn-NO" baseline="0" dirty="0" err="1" smtClean="0"/>
              <a:t>videoer</a:t>
            </a:r>
            <a:r>
              <a:rPr lang="nn-NO" baseline="0" dirty="0" smtClean="0"/>
              <a:t> til </a:t>
            </a:r>
            <a:r>
              <a:rPr lang="nn-NO" baseline="0" dirty="0" err="1" smtClean="0"/>
              <a:t>hver</a:t>
            </a:r>
            <a:r>
              <a:rPr lang="nn-NO" baseline="0" dirty="0" smtClean="0"/>
              <a:t> enkelt </a:t>
            </a:r>
            <a:r>
              <a:rPr lang="nn-NO" baseline="0" dirty="0" err="1" smtClean="0"/>
              <a:t>øvelse</a:t>
            </a:r>
            <a:r>
              <a:rPr lang="nn-NO" baseline="0" dirty="0" smtClean="0"/>
              <a:t> som ligger på FUGO sin nettside, samt at det er hengt opp </a:t>
            </a:r>
            <a:r>
              <a:rPr lang="nn-NO" baseline="0" dirty="0" err="1" smtClean="0"/>
              <a:t>plakater</a:t>
            </a:r>
            <a:r>
              <a:rPr lang="nn-NO" baseline="0" dirty="0" smtClean="0"/>
              <a:t> over </a:t>
            </a:r>
            <a:r>
              <a:rPr lang="nn-NO" baseline="0" dirty="0" err="1" smtClean="0"/>
              <a:t>øvingsboksene</a:t>
            </a:r>
            <a:r>
              <a:rPr lang="nn-NO" baseline="0" dirty="0" smtClean="0"/>
              <a:t> med nøye </a:t>
            </a:r>
            <a:r>
              <a:rPr lang="nn-NO" baseline="0" dirty="0" err="1" smtClean="0"/>
              <a:t>beskrivelse</a:t>
            </a:r>
            <a:r>
              <a:rPr lang="nn-NO" baseline="0" dirty="0" smtClean="0"/>
              <a:t> av </a:t>
            </a:r>
            <a:r>
              <a:rPr lang="nn-NO" baseline="0" dirty="0" err="1" smtClean="0"/>
              <a:t>hver</a:t>
            </a:r>
            <a:r>
              <a:rPr lang="nn-NO" baseline="0" dirty="0" smtClean="0"/>
              <a:t> </a:t>
            </a:r>
            <a:r>
              <a:rPr lang="nn-NO" baseline="0" dirty="0" err="1" smtClean="0"/>
              <a:t>øvelse</a:t>
            </a:r>
            <a:r>
              <a:rPr lang="nn-NO" baseline="0" dirty="0" smtClean="0"/>
              <a:t>. På </a:t>
            </a:r>
            <a:r>
              <a:rPr lang="nn-NO" baseline="0" dirty="0" err="1" smtClean="0"/>
              <a:t>plakatene</a:t>
            </a:r>
            <a:r>
              <a:rPr lang="nn-NO" baseline="0" dirty="0" smtClean="0"/>
              <a:t> er det </a:t>
            </a:r>
            <a:r>
              <a:rPr lang="nn-NO" baseline="0" dirty="0" err="1" smtClean="0"/>
              <a:t>tilknyttet</a:t>
            </a:r>
            <a:r>
              <a:rPr lang="nn-NO" baseline="0" dirty="0" smtClean="0"/>
              <a:t> en </a:t>
            </a:r>
            <a:r>
              <a:rPr lang="nn-NO" baseline="0" dirty="0" err="1" smtClean="0"/>
              <a:t>QR-kode</a:t>
            </a:r>
            <a:r>
              <a:rPr lang="nn-NO" baseline="0" dirty="0" smtClean="0"/>
              <a:t> til </a:t>
            </a:r>
            <a:r>
              <a:rPr lang="nn-NO" baseline="0" dirty="0" err="1" smtClean="0"/>
              <a:t>hver</a:t>
            </a:r>
            <a:r>
              <a:rPr lang="nn-NO" baseline="0" dirty="0" smtClean="0"/>
              <a:t> </a:t>
            </a:r>
            <a:r>
              <a:rPr lang="nn-NO" baseline="0" dirty="0" err="1" smtClean="0"/>
              <a:t>øvelse</a:t>
            </a:r>
            <a:r>
              <a:rPr lang="nn-NO" baseline="0" dirty="0" smtClean="0"/>
              <a:t>, </a:t>
            </a:r>
            <a:r>
              <a:rPr lang="nn-NO" baseline="0" dirty="0" err="1" smtClean="0"/>
              <a:t>hvor</a:t>
            </a:r>
            <a:r>
              <a:rPr lang="nn-NO" baseline="0" dirty="0" smtClean="0"/>
              <a:t> du kan bruke mobilkameraet til å lese av koden, så </a:t>
            </a:r>
            <a:r>
              <a:rPr lang="nn-NO" baseline="0" dirty="0" err="1" smtClean="0"/>
              <a:t>åpnes</a:t>
            </a:r>
            <a:r>
              <a:rPr lang="nn-NO" baseline="0" dirty="0" smtClean="0"/>
              <a:t> videoen direkte. </a:t>
            </a:r>
          </a:p>
          <a:p>
            <a:r>
              <a:rPr lang="nn-NO" baseline="0" dirty="0" smtClean="0"/>
              <a:t>Sertifisering del 1 består av fem </a:t>
            </a:r>
            <a:r>
              <a:rPr lang="nn-NO" baseline="0" dirty="0" err="1" smtClean="0"/>
              <a:t>øvelser</a:t>
            </a:r>
            <a:r>
              <a:rPr lang="nn-NO" baseline="0" dirty="0" smtClean="0"/>
              <a:t> med ulike tidskrav: Fire perler på rad, flytte 12 fyrstikker, slalåm med klokka, klippe sirkel, stable 6 </a:t>
            </a:r>
            <a:r>
              <a:rPr lang="nn-NO" baseline="0" dirty="0" err="1" smtClean="0"/>
              <a:t>sukkerbiter</a:t>
            </a:r>
            <a:r>
              <a:rPr lang="nn-NO" baseline="0" dirty="0" smtClean="0"/>
              <a:t>. </a:t>
            </a:r>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15</a:t>
            </a:fld>
            <a:endParaRPr lang="nn-NO"/>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smtClean="0"/>
              <a:t>Les</a:t>
            </a:r>
            <a:r>
              <a:rPr lang="nn-NO" baseline="0" dirty="0" smtClean="0"/>
              <a:t> teksten i sin </a:t>
            </a:r>
            <a:r>
              <a:rPr lang="nn-NO" baseline="0" dirty="0" err="1" smtClean="0"/>
              <a:t>helhet</a:t>
            </a:r>
            <a:r>
              <a:rPr lang="nn-NO" baseline="0" dirty="0" smtClean="0"/>
              <a:t> og demonstrer videoen. Bruk </a:t>
            </a:r>
            <a:r>
              <a:rPr lang="nn-NO" baseline="0" dirty="0" err="1" smtClean="0"/>
              <a:t>FUGOs</a:t>
            </a:r>
            <a:r>
              <a:rPr lang="nn-NO" baseline="0" dirty="0" smtClean="0"/>
              <a:t> </a:t>
            </a:r>
            <a:r>
              <a:rPr lang="nn-NO" baseline="0" dirty="0" smtClean="0"/>
              <a:t>nettside: </a:t>
            </a:r>
            <a:r>
              <a:rPr lang="nb-NO" dirty="0" err="1" smtClean="0"/>
              <a:t>http://legeforeningen.no/Fagmed/Norsk-gynekologisk-forening/fugo</a:t>
            </a:r>
            <a:r>
              <a:rPr lang="nb-NO" smtClean="0"/>
              <a:t>/</a:t>
            </a:r>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16</a:t>
            </a:fld>
            <a:endParaRPr lang="nn-NO"/>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smtClean="0"/>
              <a:t>Les</a:t>
            </a:r>
            <a:r>
              <a:rPr lang="nn-NO" baseline="0" dirty="0" smtClean="0"/>
              <a:t> teksten i sin </a:t>
            </a:r>
            <a:r>
              <a:rPr lang="nn-NO" baseline="0" dirty="0" err="1" smtClean="0"/>
              <a:t>helhet</a:t>
            </a:r>
            <a:r>
              <a:rPr lang="nn-NO" baseline="0" dirty="0" smtClean="0"/>
              <a:t> og demonstrer videoen. Bruk </a:t>
            </a:r>
            <a:r>
              <a:rPr lang="nn-NO" baseline="0" dirty="0" err="1" smtClean="0"/>
              <a:t>FUGOs</a:t>
            </a:r>
            <a:r>
              <a:rPr lang="nn-NO" baseline="0" dirty="0" smtClean="0"/>
              <a:t> nettside.</a:t>
            </a:r>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17</a:t>
            </a:fld>
            <a:endParaRPr lang="nn-NO"/>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smtClean="0"/>
              <a:t>Les</a:t>
            </a:r>
            <a:r>
              <a:rPr lang="nn-NO" baseline="0" dirty="0" smtClean="0"/>
              <a:t> teksten i sin </a:t>
            </a:r>
            <a:r>
              <a:rPr lang="nn-NO" baseline="0" dirty="0" err="1" smtClean="0"/>
              <a:t>helhet</a:t>
            </a:r>
            <a:r>
              <a:rPr lang="nn-NO" baseline="0" dirty="0" smtClean="0"/>
              <a:t> og demonstrer videoen. Bruk </a:t>
            </a:r>
            <a:r>
              <a:rPr lang="nn-NO" baseline="0" dirty="0" err="1" smtClean="0"/>
              <a:t>FUGOs</a:t>
            </a:r>
            <a:r>
              <a:rPr lang="nn-NO" baseline="0" dirty="0" smtClean="0"/>
              <a:t> nettside.</a:t>
            </a:r>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18</a:t>
            </a:fld>
            <a:endParaRPr lang="nn-NO"/>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dirty="0" smtClean="0"/>
              <a:t>Les</a:t>
            </a:r>
            <a:r>
              <a:rPr lang="nn-NO" baseline="0" dirty="0" smtClean="0"/>
              <a:t> teksten i sin </a:t>
            </a:r>
            <a:r>
              <a:rPr lang="nn-NO" baseline="0" dirty="0" err="1" smtClean="0"/>
              <a:t>helhet</a:t>
            </a:r>
            <a:r>
              <a:rPr lang="nn-NO" baseline="0" dirty="0" smtClean="0"/>
              <a:t> og demonstrer videoen. </a:t>
            </a:r>
            <a:endParaRPr lang="nn-NO" dirty="0" smtClean="0"/>
          </a:p>
          <a:p>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19</a:t>
            </a:fld>
            <a:endParaRPr lang="nn-NO"/>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smtClean="0"/>
              <a:t>Kampanjen</a:t>
            </a:r>
            <a:r>
              <a:rPr lang="nn-NO" baseline="0" dirty="0" smtClean="0"/>
              <a:t> er </a:t>
            </a:r>
            <a:r>
              <a:rPr lang="nn-NO" baseline="0" dirty="0" err="1" smtClean="0"/>
              <a:t>støttet</a:t>
            </a:r>
            <a:r>
              <a:rPr lang="nn-NO" baseline="0" dirty="0" smtClean="0"/>
              <a:t> av Norsk Gynekologisk </a:t>
            </a:r>
            <a:r>
              <a:rPr lang="nn-NO" baseline="0" dirty="0" err="1" smtClean="0"/>
              <a:t>Forening</a:t>
            </a:r>
            <a:r>
              <a:rPr lang="nn-NO" baseline="0" dirty="0" smtClean="0"/>
              <a:t> og Endoskopiutvalget. FUGO og </a:t>
            </a:r>
            <a:r>
              <a:rPr lang="nn-NO" baseline="0" dirty="0" err="1" smtClean="0"/>
              <a:t>Legeforeningens</a:t>
            </a:r>
            <a:r>
              <a:rPr lang="nn-NO" baseline="0" dirty="0" smtClean="0"/>
              <a:t> fond for </a:t>
            </a:r>
            <a:r>
              <a:rPr lang="nn-NO" baseline="0" dirty="0" err="1" smtClean="0"/>
              <a:t>kvalitetsforbedring</a:t>
            </a:r>
            <a:r>
              <a:rPr lang="nn-NO" baseline="0" dirty="0" smtClean="0"/>
              <a:t> og </a:t>
            </a:r>
            <a:r>
              <a:rPr lang="nn-NO" baseline="0" dirty="0" err="1" smtClean="0"/>
              <a:t>pasientsikkerhet</a:t>
            </a:r>
            <a:r>
              <a:rPr lang="nn-NO" baseline="0" dirty="0" smtClean="0"/>
              <a:t> har </a:t>
            </a:r>
            <a:r>
              <a:rPr lang="nn-NO" baseline="0" dirty="0" err="1" smtClean="0"/>
              <a:t>bidratt</a:t>
            </a:r>
            <a:r>
              <a:rPr lang="nn-NO" baseline="0" dirty="0" smtClean="0"/>
              <a:t> med økonomiske </a:t>
            </a:r>
            <a:r>
              <a:rPr lang="nn-NO" baseline="0" dirty="0" err="1" smtClean="0"/>
              <a:t>midler</a:t>
            </a:r>
            <a:r>
              <a:rPr lang="nn-NO" baseline="0" dirty="0" smtClean="0"/>
              <a:t>. Det er søkt om </a:t>
            </a:r>
            <a:r>
              <a:rPr lang="nn-NO" baseline="0" dirty="0" err="1" smtClean="0"/>
              <a:t>ytterligere</a:t>
            </a:r>
            <a:r>
              <a:rPr lang="nn-NO" baseline="0" dirty="0" smtClean="0"/>
              <a:t> økonomiske </a:t>
            </a:r>
            <a:r>
              <a:rPr lang="nn-NO" baseline="0" dirty="0" err="1" smtClean="0"/>
              <a:t>midler</a:t>
            </a:r>
            <a:r>
              <a:rPr lang="nn-NO" baseline="0" dirty="0" smtClean="0"/>
              <a:t> </a:t>
            </a:r>
            <a:r>
              <a:rPr lang="nn-NO" baseline="0" dirty="0" err="1" smtClean="0"/>
              <a:t>fra</a:t>
            </a:r>
            <a:r>
              <a:rPr lang="nn-NO" baseline="0" dirty="0" smtClean="0"/>
              <a:t> NFOG (Nordic </a:t>
            </a:r>
            <a:r>
              <a:rPr lang="nn-NO" baseline="0" dirty="0" err="1" smtClean="0"/>
              <a:t>Federation</a:t>
            </a:r>
            <a:r>
              <a:rPr lang="nn-NO" baseline="0" dirty="0" smtClean="0"/>
              <a:t> </a:t>
            </a:r>
            <a:r>
              <a:rPr lang="nn-NO" baseline="0" dirty="0" err="1" smtClean="0"/>
              <a:t>of</a:t>
            </a:r>
            <a:r>
              <a:rPr lang="nn-NO" baseline="0" dirty="0" smtClean="0"/>
              <a:t> </a:t>
            </a:r>
            <a:r>
              <a:rPr lang="nn-NO" baseline="0" dirty="0" err="1" smtClean="0"/>
              <a:t>Societies</a:t>
            </a:r>
            <a:r>
              <a:rPr lang="nn-NO" baseline="0" dirty="0" smtClean="0"/>
              <a:t> </a:t>
            </a:r>
            <a:r>
              <a:rPr lang="nn-NO" baseline="0" dirty="0" err="1" smtClean="0"/>
              <a:t>of</a:t>
            </a:r>
            <a:r>
              <a:rPr lang="nn-NO" baseline="0" dirty="0" smtClean="0"/>
              <a:t> </a:t>
            </a:r>
            <a:r>
              <a:rPr lang="nn-NO" baseline="0" dirty="0" err="1" smtClean="0"/>
              <a:t>Obstetrics</a:t>
            </a:r>
            <a:r>
              <a:rPr lang="nn-NO" baseline="0" dirty="0" smtClean="0"/>
              <a:t> and </a:t>
            </a:r>
            <a:r>
              <a:rPr lang="nn-NO" baseline="0" dirty="0" err="1" smtClean="0"/>
              <a:t>Gynecology</a:t>
            </a:r>
            <a:r>
              <a:rPr lang="nn-NO" baseline="0" dirty="0" smtClean="0"/>
              <a:t>). Bak kampanjen står en engasjert prosjektgruppe </a:t>
            </a:r>
            <a:r>
              <a:rPr lang="nn-NO" baseline="0" dirty="0" err="1" smtClean="0"/>
              <a:t>bestående</a:t>
            </a:r>
            <a:r>
              <a:rPr lang="nn-NO" baseline="0" dirty="0" smtClean="0"/>
              <a:t> av 4 LIS, samt 3 overleger som fungerer som </a:t>
            </a:r>
            <a:r>
              <a:rPr lang="nn-NO" baseline="0" dirty="0" err="1" smtClean="0"/>
              <a:t>veiledere</a:t>
            </a:r>
            <a:r>
              <a:rPr lang="nn-NO" baseline="0" dirty="0" smtClean="0"/>
              <a:t>. </a:t>
            </a:r>
            <a:endParaRPr lang="nn-NO" dirty="0"/>
          </a:p>
        </p:txBody>
      </p:sp>
      <p:sp>
        <p:nvSpPr>
          <p:cNvPr id="4" name="Plassholder for lysbildenummer 3"/>
          <p:cNvSpPr>
            <a:spLocks noGrp="1"/>
          </p:cNvSpPr>
          <p:nvPr>
            <p:ph type="sldNum" sz="quarter" idx="10"/>
          </p:nvPr>
        </p:nvSpPr>
        <p:spPr/>
        <p:txBody>
          <a:bodyPr/>
          <a:lstStyle/>
          <a:p>
            <a:fld id="{C7BD29E0-1A67-4B64-A1F0-93AD85C6C441}" type="slidenum">
              <a:rPr lang="nb-NO" smtClean="0"/>
              <a:pPr/>
              <a:t>2</a:t>
            </a:fld>
            <a:endParaRPr lang="nb-NO"/>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smtClean="0"/>
              <a:t>Les</a:t>
            </a:r>
            <a:r>
              <a:rPr lang="nn-NO" baseline="0" dirty="0" smtClean="0"/>
              <a:t> teksten i sin </a:t>
            </a:r>
            <a:r>
              <a:rPr lang="nn-NO" baseline="0" dirty="0" err="1" smtClean="0"/>
              <a:t>helhet</a:t>
            </a:r>
            <a:r>
              <a:rPr lang="nn-NO" baseline="0" dirty="0" smtClean="0"/>
              <a:t> og demonstrer videoen. Bruk </a:t>
            </a:r>
            <a:r>
              <a:rPr lang="nn-NO" baseline="0" dirty="0" err="1" smtClean="0"/>
              <a:t>FUGOs</a:t>
            </a:r>
            <a:r>
              <a:rPr lang="nn-NO" baseline="0" dirty="0" smtClean="0"/>
              <a:t> nettside.</a:t>
            </a:r>
            <a:endParaRPr lang="nn-NO" dirty="0" smtClean="0"/>
          </a:p>
          <a:p>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20</a:t>
            </a:fld>
            <a:endParaRPr lang="nn-NO"/>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baseline="0" dirty="0" smtClean="0"/>
              <a:t>Sertifisering del 2 består av fem moderate til </a:t>
            </a:r>
            <a:r>
              <a:rPr lang="nn-NO" baseline="0" dirty="0" err="1" smtClean="0"/>
              <a:t>mer</a:t>
            </a:r>
            <a:r>
              <a:rPr lang="nn-NO" baseline="0" dirty="0" smtClean="0"/>
              <a:t> avanserte </a:t>
            </a:r>
            <a:r>
              <a:rPr lang="nn-NO" baseline="0" dirty="0" err="1" smtClean="0"/>
              <a:t>øvelser</a:t>
            </a:r>
            <a:r>
              <a:rPr lang="nn-NO" baseline="0" dirty="0" smtClean="0"/>
              <a:t>: Slalåm med krum nål mot klokka, cysteutskrelling, prikketesten, </a:t>
            </a:r>
            <a:r>
              <a:rPr lang="nn-NO" baseline="0" dirty="0" err="1" smtClean="0"/>
              <a:t>suturere</a:t>
            </a:r>
            <a:r>
              <a:rPr lang="nn-NO" baseline="0" dirty="0" smtClean="0"/>
              <a:t> med begge hender og </a:t>
            </a:r>
            <a:r>
              <a:rPr lang="nn-NO" baseline="0" dirty="0" err="1" smtClean="0"/>
              <a:t>sutur</a:t>
            </a:r>
            <a:r>
              <a:rPr lang="nn-NO" baseline="0" dirty="0" smtClean="0"/>
              <a:t> av vaginaltopp. </a:t>
            </a:r>
          </a:p>
          <a:p>
            <a:r>
              <a:rPr lang="nn-NO" baseline="0" dirty="0" smtClean="0"/>
              <a:t>Les </a:t>
            </a:r>
            <a:r>
              <a:rPr lang="nn-NO" baseline="0" dirty="0" err="1" smtClean="0"/>
              <a:t>beskrivelsen</a:t>
            </a:r>
            <a:r>
              <a:rPr lang="nn-NO" baseline="0" dirty="0" smtClean="0"/>
              <a:t> av </a:t>
            </a:r>
            <a:r>
              <a:rPr lang="nn-NO" baseline="0" dirty="0" err="1" smtClean="0"/>
              <a:t>hver</a:t>
            </a:r>
            <a:r>
              <a:rPr lang="nn-NO" baseline="0" dirty="0" smtClean="0"/>
              <a:t> </a:t>
            </a:r>
            <a:r>
              <a:rPr lang="nn-NO" baseline="0" dirty="0" err="1" smtClean="0"/>
              <a:t>øvelse</a:t>
            </a:r>
            <a:r>
              <a:rPr lang="nn-NO" baseline="0" dirty="0" smtClean="0"/>
              <a:t> og demonstrer gjerne deler av </a:t>
            </a:r>
            <a:r>
              <a:rPr lang="nn-NO" baseline="0" dirty="0" err="1" smtClean="0"/>
              <a:t>videoene</a:t>
            </a:r>
            <a:r>
              <a:rPr lang="nn-NO" baseline="0" dirty="0" smtClean="0"/>
              <a:t> avhengig av </a:t>
            </a:r>
            <a:r>
              <a:rPr lang="nn-NO" baseline="0" dirty="0" err="1" smtClean="0"/>
              <a:t>hvor</a:t>
            </a:r>
            <a:r>
              <a:rPr lang="nn-NO" baseline="0" dirty="0" smtClean="0"/>
              <a:t> god tid </a:t>
            </a:r>
            <a:r>
              <a:rPr lang="nn-NO" baseline="0" dirty="0" err="1" smtClean="0"/>
              <a:t>dere</a:t>
            </a:r>
            <a:r>
              <a:rPr lang="nn-NO" baseline="0" dirty="0" smtClean="0"/>
              <a:t> har til </a:t>
            </a:r>
            <a:r>
              <a:rPr lang="nn-NO" baseline="0" dirty="0" err="1" smtClean="0"/>
              <a:t>rådighet</a:t>
            </a:r>
            <a:r>
              <a:rPr lang="nn-NO" baseline="0" dirty="0" smtClean="0"/>
              <a:t>. </a:t>
            </a:r>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21</a:t>
            </a:fld>
            <a:endParaRPr lang="nn-NO"/>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22</a:t>
            </a:fld>
            <a:endParaRPr lang="nn-NO"/>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Gjennomføring av kampanjen forutsetter:</a:t>
            </a:r>
            <a:r>
              <a:rPr lang="nb-NO" baseline="0" dirty="0" smtClean="0"/>
              <a:t> </a:t>
            </a:r>
            <a:r>
              <a:rPr lang="nb-NO" dirty="0" smtClean="0"/>
              <a:t>At det blir satt av tid til laparoskopitrening.</a:t>
            </a:r>
            <a:r>
              <a:rPr lang="nb-NO" baseline="0" dirty="0" smtClean="0"/>
              <a:t> </a:t>
            </a:r>
            <a:r>
              <a:rPr lang="nb-NO" dirty="0" smtClean="0"/>
              <a:t>At nødvendig ustyr stilles til disposisjon.</a:t>
            </a:r>
            <a:r>
              <a:rPr lang="nb-NO" baseline="0" dirty="0" smtClean="0"/>
              <a:t> </a:t>
            </a:r>
            <a:r>
              <a:rPr lang="nb-NO" dirty="0" smtClean="0"/>
              <a:t>Et egnet rom hvor man kan øve, som er tilgjengelig både på dagtid og kveldstid slik at LIS har mulighet til å trene i ledige stunder </a:t>
            </a:r>
          </a:p>
          <a:p>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27</a:t>
            </a:fld>
            <a:endParaRPr lang="nn-NO"/>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28</a:t>
            </a:fld>
            <a:endParaRPr lang="nn-NO"/>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smtClean="0"/>
              <a:t>Alle</a:t>
            </a:r>
            <a:r>
              <a:rPr lang="nn-NO" baseline="0" dirty="0" smtClean="0"/>
              <a:t> </a:t>
            </a:r>
            <a:r>
              <a:rPr lang="nn-NO" baseline="0" dirty="0" err="1" smtClean="0"/>
              <a:t>treningstimer</a:t>
            </a:r>
            <a:r>
              <a:rPr lang="nn-NO" baseline="0" dirty="0" smtClean="0"/>
              <a:t>, både </a:t>
            </a:r>
            <a:r>
              <a:rPr lang="nn-NO" baseline="0" dirty="0" err="1" smtClean="0"/>
              <a:t>egentrening</a:t>
            </a:r>
            <a:r>
              <a:rPr lang="nn-NO" baseline="0" dirty="0" smtClean="0"/>
              <a:t> og </a:t>
            </a:r>
            <a:r>
              <a:rPr lang="nn-NO" baseline="0" dirty="0" err="1" smtClean="0"/>
              <a:t>veiledet</a:t>
            </a:r>
            <a:r>
              <a:rPr lang="nn-NO" baseline="0" dirty="0" smtClean="0"/>
              <a:t> trening skal loggføres. </a:t>
            </a:r>
            <a:r>
              <a:rPr lang="nn-NO" baseline="0" dirty="0" err="1" smtClean="0"/>
              <a:t>Skjemaene</a:t>
            </a:r>
            <a:r>
              <a:rPr lang="nn-NO" baseline="0" dirty="0" smtClean="0"/>
              <a:t> </a:t>
            </a:r>
            <a:r>
              <a:rPr lang="nn-NO" baseline="0" dirty="0" err="1" smtClean="0"/>
              <a:t>overleveres</a:t>
            </a:r>
            <a:r>
              <a:rPr lang="nn-NO" baseline="0" dirty="0" smtClean="0"/>
              <a:t> </a:t>
            </a:r>
            <a:r>
              <a:rPr lang="nn-NO" baseline="0" dirty="0" err="1" smtClean="0"/>
              <a:t>prosjektgruppen</a:t>
            </a:r>
            <a:r>
              <a:rPr lang="nn-NO" baseline="0" dirty="0" smtClean="0"/>
              <a:t> ved kampanjeslutt. Målet er å </a:t>
            </a:r>
            <a:r>
              <a:rPr lang="nn-NO" baseline="0" dirty="0" err="1" smtClean="0"/>
              <a:t>se</a:t>
            </a:r>
            <a:r>
              <a:rPr lang="nn-NO" baseline="0" dirty="0" smtClean="0"/>
              <a:t> på </a:t>
            </a:r>
            <a:r>
              <a:rPr lang="nn-NO" baseline="0" dirty="0" err="1" smtClean="0"/>
              <a:t>antall</a:t>
            </a:r>
            <a:r>
              <a:rPr lang="nn-NO" baseline="0" dirty="0" smtClean="0"/>
              <a:t> timer med </a:t>
            </a:r>
            <a:r>
              <a:rPr lang="nn-NO" baseline="0" dirty="0" err="1" smtClean="0"/>
              <a:t>veiledet</a:t>
            </a:r>
            <a:r>
              <a:rPr lang="nn-NO" baseline="0" dirty="0" smtClean="0"/>
              <a:t> trening. </a:t>
            </a:r>
            <a:r>
              <a:rPr lang="nn-NO" baseline="0" dirty="0" err="1" smtClean="0"/>
              <a:t>Prosjektgruppen</a:t>
            </a:r>
            <a:r>
              <a:rPr lang="nn-NO" baseline="0" dirty="0" smtClean="0"/>
              <a:t> kommer </a:t>
            </a:r>
            <a:r>
              <a:rPr lang="nn-NO" baseline="0" dirty="0" err="1" smtClean="0"/>
              <a:t>ikke</a:t>
            </a:r>
            <a:r>
              <a:rPr lang="nn-NO" baseline="0" dirty="0" smtClean="0"/>
              <a:t> til å </a:t>
            </a:r>
            <a:r>
              <a:rPr lang="nn-NO" baseline="0" dirty="0" err="1" smtClean="0"/>
              <a:t>se</a:t>
            </a:r>
            <a:r>
              <a:rPr lang="nn-NO" baseline="0" dirty="0" smtClean="0"/>
              <a:t> på </a:t>
            </a:r>
            <a:r>
              <a:rPr lang="nn-NO" baseline="0" dirty="0" err="1" smtClean="0"/>
              <a:t>enkeltpersoners</a:t>
            </a:r>
            <a:r>
              <a:rPr lang="nn-NO" baseline="0" dirty="0" smtClean="0"/>
              <a:t> innsats, men heller få oversikt over gjennomsnittlig </a:t>
            </a:r>
            <a:r>
              <a:rPr lang="nn-NO" baseline="0" dirty="0" err="1" smtClean="0"/>
              <a:t>antall</a:t>
            </a:r>
            <a:r>
              <a:rPr lang="nn-NO" baseline="0" dirty="0" smtClean="0"/>
              <a:t> </a:t>
            </a:r>
            <a:r>
              <a:rPr lang="nn-NO" baseline="0" dirty="0" err="1" smtClean="0"/>
              <a:t>treningstimer</a:t>
            </a:r>
            <a:r>
              <a:rPr lang="nn-NO" baseline="0" dirty="0" smtClean="0"/>
              <a:t> blant LIS. Dette for å kunne vurdere om kampanjen har hatt effekt. </a:t>
            </a:r>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29</a:t>
            </a:fld>
            <a:endParaRPr lang="nn-NO"/>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smtClean="0"/>
              <a:t>Før </a:t>
            </a:r>
            <a:r>
              <a:rPr lang="nn-NO" dirty="0" err="1" smtClean="0"/>
              <a:t>sommeren</a:t>
            </a:r>
            <a:r>
              <a:rPr lang="nn-NO" dirty="0" smtClean="0"/>
              <a:t> 2019 kommer</a:t>
            </a:r>
            <a:r>
              <a:rPr lang="nn-NO" baseline="0" dirty="0" smtClean="0"/>
              <a:t> </a:t>
            </a:r>
            <a:r>
              <a:rPr lang="nn-NO" baseline="0" dirty="0" err="1" smtClean="0"/>
              <a:t>prosjektgruppen</a:t>
            </a:r>
            <a:r>
              <a:rPr lang="nn-NO" baseline="0" dirty="0" smtClean="0"/>
              <a:t> til å lage et forslag til </a:t>
            </a:r>
            <a:r>
              <a:rPr lang="nn-NO" baseline="0" dirty="0" err="1" smtClean="0"/>
              <a:t>SIM-konkurranse</a:t>
            </a:r>
            <a:r>
              <a:rPr lang="nn-NO" baseline="0" dirty="0" smtClean="0"/>
              <a:t> som kan </a:t>
            </a:r>
            <a:r>
              <a:rPr lang="nn-NO" baseline="0" dirty="0" err="1" smtClean="0"/>
              <a:t>arrangeres</a:t>
            </a:r>
            <a:r>
              <a:rPr lang="nn-NO" baseline="0" dirty="0" smtClean="0"/>
              <a:t> lokalt. En slik konkurranse er for mange </a:t>
            </a:r>
            <a:r>
              <a:rPr lang="nn-NO" baseline="0" dirty="0" err="1" smtClean="0"/>
              <a:t>motiverende</a:t>
            </a:r>
            <a:r>
              <a:rPr lang="nn-NO" baseline="0" dirty="0" smtClean="0"/>
              <a:t> å trene mot og er ment å være en </a:t>
            </a:r>
            <a:r>
              <a:rPr lang="nn-NO" baseline="0" dirty="0" err="1" smtClean="0"/>
              <a:t>morsom</a:t>
            </a:r>
            <a:r>
              <a:rPr lang="nn-NO" baseline="0" dirty="0" smtClean="0"/>
              <a:t> måte å holde motivasjonen for trening oppe. Inviter gjerne med </a:t>
            </a:r>
            <a:r>
              <a:rPr lang="nn-NO" baseline="0" dirty="0" err="1" smtClean="0"/>
              <a:t>dere</a:t>
            </a:r>
            <a:r>
              <a:rPr lang="nn-NO" baseline="0" dirty="0" smtClean="0"/>
              <a:t> LIS på kirurgisk avdeling og vis </a:t>
            </a:r>
            <a:r>
              <a:rPr lang="nn-NO" baseline="0" dirty="0" err="1" smtClean="0"/>
              <a:t>dem</a:t>
            </a:r>
            <a:r>
              <a:rPr lang="nn-NO" baseline="0" dirty="0" smtClean="0"/>
              <a:t> </a:t>
            </a:r>
            <a:r>
              <a:rPr lang="nn-NO" baseline="0" dirty="0" err="1" smtClean="0"/>
              <a:t>hvem</a:t>
            </a:r>
            <a:r>
              <a:rPr lang="nn-NO" baseline="0" dirty="0" smtClean="0"/>
              <a:t> som er best! Her har man ingenting å tape, bare alt å vinne!</a:t>
            </a:r>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30</a:t>
            </a:fld>
            <a:endParaRPr lang="nn-NO"/>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1"/>
            <a:r>
              <a:rPr lang="nn-NO" dirty="0" smtClean="0"/>
              <a:t>Tilrettelegging: Tid til trening for LIS og </a:t>
            </a:r>
            <a:r>
              <a:rPr lang="nn-NO" dirty="0" err="1" smtClean="0"/>
              <a:t>veileder</a:t>
            </a:r>
            <a:r>
              <a:rPr lang="nn-NO" dirty="0" smtClean="0"/>
              <a:t>. Lokale for trening. Skaffe utstyr. Kunne </a:t>
            </a:r>
            <a:r>
              <a:rPr lang="nn-NO" dirty="0" err="1" smtClean="0"/>
              <a:t>øvelsene</a:t>
            </a:r>
            <a:r>
              <a:rPr lang="nn-NO" dirty="0" smtClean="0"/>
              <a:t> og </a:t>
            </a:r>
            <a:r>
              <a:rPr lang="nn-NO" dirty="0" err="1" smtClean="0"/>
              <a:t>evt</a:t>
            </a:r>
            <a:r>
              <a:rPr lang="nn-NO" dirty="0" smtClean="0"/>
              <a:t> lære opp </a:t>
            </a:r>
            <a:r>
              <a:rPr lang="nn-NO" dirty="0" err="1" smtClean="0"/>
              <a:t>flere</a:t>
            </a:r>
            <a:r>
              <a:rPr lang="nn-NO" dirty="0" smtClean="0"/>
              <a:t> lokale </a:t>
            </a:r>
            <a:r>
              <a:rPr lang="nn-NO" dirty="0" err="1" smtClean="0"/>
              <a:t>veiledere</a:t>
            </a:r>
            <a:r>
              <a:rPr lang="nn-NO" dirty="0" smtClean="0"/>
              <a:t>.</a:t>
            </a:r>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31</a:t>
            </a:fld>
            <a:endParaRPr lang="nn-NO"/>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2175443"/>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Det sendes ut en spørreundersøkelse før oppstart samt ved kampanjeslutt for å kartlegge de forskjellige avdelingenes utgangspunkt og gjennomføringsevne. </a:t>
            </a:r>
          </a:p>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Rask oppstart av trening viktig ved nyansettelser.</a:t>
            </a:r>
            <a:r>
              <a:rPr lang="nb-NO" baseline="0" dirty="0" smtClean="0"/>
              <a:t> Nye LIS bør presenteres for treningslokale som del av introduksjon på avdelingen.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32</a:t>
            </a:fld>
            <a:endParaRPr lang="nn-NO"/>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07034848"/>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err="1" smtClean="0"/>
              <a:t>Prosjektgruppen</a:t>
            </a:r>
            <a:r>
              <a:rPr lang="nn-NO" baseline="0" dirty="0" smtClean="0"/>
              <a:t> håper at kampanjen kan føre til at strukturert laparoskopitrening blir en realitet ved din avdeling, men det </a:t>
            </a:r>
            <a:r>
              <a:rPr lang="nn-NO" baseline="0" dirty="0" err="1" smtClean="0"/>
              <a:t>krever</a:t>
            </a:r>
            <a:r>
              <a:rPr lang="nn-NO" baseline="0" dirty="0" smtClean="0"/>
              <a:t> også betydelig innsats lokalt. </a:t>
            </a:r>
            <a:r>
              <a:rPr lang="nn-NO" baseline="0" dirty="0" err="1" smtClean="0"/>
              <a:t>Fpr</a:t>
            </a:r>
            <a:r>
              <a:rPr lang="nn-NO" baseline="0" dirty="0" smtClean="0"/>
              <a:t> at kampanjen skal lykkes er det viktig at </a:t>
            </a:r>
            <a:r>
              <a:rPr lang="nn-NO" baseline="0" dirty="0" err="1" smtClean="0"/>
              <a:t>ledelsen</a:t>
            </a:r>
            <a:r>
              <a:rPr lang="nn-NO" baseline="0" dirty="0" smtClean="0"/>
              <a:t> stiller seg bak den og at alle bidrar. </a:t>
            </a:r>
          </a:p>
          <a:p>
            <a:r>
              <a:rPr lang="nn-NO" baseline="0" dirty="0" smtClean="0"/>
              <a:t>Bruk gjerne siste del av </a:t>
            </a:r>
            <a:r>
              <a:rPr lang="nn-NO" baseline="0" dirty="0" err="1" smtClean="0"/>
              <a:t>undervisningstiden</a:t>
            </a:r>
            <a:r>
              <a:rPr lang="nn-NO" baseline="0" dirty="0" smtClean="0"/>
              <a:t> til å diskutere mulige </a:t>
            </a:r>
            <a:r>
              <a:rPr lang="nn-NO" baseline="0" dirty="0" err="1" smtClean="0"/>
              <a:t>oppstartsproblemer</a:t>
            </a:r>
            <a:r>
              <a:rPr lang="nn-NO" baseline="0" dirty="0" smtClean="0"/>
              <a:t> ved din avdeling og </a:t>
            </a:r>
            <a:r>
              <a:rPr lang="nn-NO" baseline="0" dirty="0" err="1" smtClean="0"/>
              <a:t>hvordan</a:t>
            </a:r>
            <a:r>
              <a:rPr lang="nn-NO" baseline="0" dirty="0" smtClean="0"/>
              <a:t> </a:t>
            </a:r>
            <a:r>
              <a:rPr lang="nn-NO" baseline="0" dirty="0" err="1" smtClean="0"/>
              <a:t>dere</a:t>
            </a:r>
            <a:r>
              <a:rPr lang="nn-NO" baseline="0" dirty="0" smtClean="0"/>
              <a:t> kan </a:t>
            </a:r>
            <a:r>
              <a:rPr lang="nn-NO" baseline="0" dirty="0" err="1" smtClean="0"/>
              <a:t>løse</a:t>
            </a:r>
            <a:r>
              <a:rPr lang="nn-NO" baseline="0" dirty="0" smtClean="0"/>
              <a:t> disse. </a:t>
            </a:r>
            <a:endParaRPr lang="nn-NO" dirty="0" smtClean="0"/>
          </a:p>
          <a:p>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33</a:t>
            </a:fld>
            <a:endParaRPr lang="nn-NO"/>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latin typeface="+mn-lt"/>
                <a:ea typeface="+mn-ea"/>
                <a:cs typeface="+mn-cs"/>
              </a:rPr>
              <a:t>Laparoskopi er i dag førstevalget over laparotomi ved et flertall gynekologiske inngrep. Overgangen til laparoskopi krever helt andre kirurgiske og tekniske ferdigheter som kan og må simuleres utenfor operasjonsstuen. Motoriske ferdigheter og øye/hånd koordinasjon trenes på boks/simulator, som krever en egeninnsats, men strukturert veiledning i treningen er essensielt. Dagens status er at de færreste avdelingene har dette implementert i arbeidshverdagen. Dette har FUGO ønsket å gjøre noe med!</a:t>
            </a:r>
          </a:p>
          <a:p>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3</a:t>
            </a:fld>
            <a:endParaRPr lang="nn-NO"/>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smtClean="0"/>
              <a:t>Takk for</a:t>
            </a:r>
            <a:r>
              <a:rPr lang="nn-NO" baseline="0" dirty="0" smtClean="0"/>
              <a:t> </a:t>
            </a:r>
            <a:r>
              <a:rPr lang="nn-NO" baseline="0" dirty="0" err="1" smtClean="0"/>
              <a:t>oppmerksomheten</a:t>
            </a:r>
            <a:r>
              <a:rPr lang="nn-NO" baseline="0" dirty="0" smtClean="0"/>
              <a:t>. </a:t>
            </a:r>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34</a:t>
            </a:fld>
            <a:endParaRPr lang="nn-NO"/>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smtClean="0">
                <a:solidFill>
                  <a:schemeClr val="tx1"/>
                </a:solidFill>
                <a:latin typeface="+mn-lt"/>
                <a:ea typeface="+mn-ea"/>
                <a:cs typeface="+mn-cs"/>
              </a:rPr>
              <a:t>LIS er bevisst på treningsbehovet og ønsker å trene mer på laparoskopiske ferdigheter. Spørsmålene mange fort stiller seg er: Hvor skal det trenes? Hvilke øvelser? Når skal det trenes? Hvem kan veilede? Og hvem kan organisere treningen? Manglende tilrettelegging for trening legger en demper på motivasjon og gjennomføringsevne. Har man derimot svaret på disse spørsmålene, er det desto lettere</a:t>
            </a:r>
            <a:r>
              <a:rPr lang="nb-NO" sz="1200" kern="1200" baseline="0" dirty="0" smtClean="0">
                <a:solidFill>
                  <a:schemeClr val="tx1"/>
                </a:solidFill>
                <a:latin typeface="+mn-lt"/>
                <a:ea typeface="+mn-ea"/>
                <a:cs typeface="+mn-cs"/>
              </a:rPr>
              <a:t> å få til regelmessig trening. </a:t>
            </a:r>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4</a:t>
            </a:fld>
            <a:endParaRPr lang="nn-NO"/>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i="0" kern="1200" dirty="0" smtClean="0">
                <a:solidFill>
                  <a:schemeClr val="tx1"/>
                </a:solidFill>
                <a:latin typeface="+mn-lt"/>
                <a:ea typeface="+mn-ea"/>
                <a:cs typeface="+mn-cs"/>
              </a:rPr>
              <a:t>Målet for kampanjen er å: </a:t>
            </a:r>
          </a:p>
          <a:p>
            <a:pPr lvl="0"/>
            <a:r>
              <a:rPr lang="nb-NO" sz="1200" i="0" kern="1200" dirty="0" smtClean="0">
                <a:solidFill>
                  <a:schemeClr val="tx1"/>
                </a:solidFill>
                <a:latin typeface="+mn-lt"/>
                <a:ea typeface="+mn-ea"/>
                <a:cs typeface="+mn-cs"/>
              </a:rPr>
              <a:t>Sikre basale ferdigheter i laparoskopi</a:t>
            </a:r>
          </a:p>
          <a:p>
            <a:pPr lvl="0"/>
            <a:r>
              <a:rPr lang="nb-NO" sz="1200" i="0" kern="1200" dirty="0" smtClean="0">
                <a:solidFill>
                  <a:schemeClr val="tx1"/>
                </a:solidFill>
                <a:latin typeface="+mn-lt"/>
                <a:ea typeface="+mn-ea"/>
                <a:cs typeface="+mn-cs"/>
              </a:rPr>
              <a:t>Gi økt motivasjon for laparoskopitrening og en raskere læringskurve</a:t>
            </a:r>
          </a:p>
          <a:p>
            <a:pPr lvl="0"/>
            <a:r>
              <a:rPr lang="nb-NO" sz="1200" i="0" kern="1200" dirty="0" smtClean="0">
                <a:solidFill>
                  <a:schemeClr val="tx1"/>
                </a:solidFill>
                <a:latin typeface="+mn-lt"/>
                <a:ea typeface="+mn-ea"/>
                <a:cs typeface="+mn-cs"/>
              </a:rPr>
              <a:t>Skape trygge LIS og overleger som veileder/assisterer LIS</a:t>
            </a:r>
          </a:p>
          <a:p>
            <a:pPr lvl="0"/>
            <a:r>
              <a:rPr lang="nb-NO" sz="1200" i="0" kern="1200" dirty="0" smtClean="0">
                <a:solidFill>
                  <a:schemeClr val="tx1"/>
                </a:solidFill>
                <a:latin typeface="+mn-lt"/>
                <a:ea typeface="+mn-ea"/>
                <a:cs typeface="+mn-cs"/>
              </a:rPr>
              <a:t>Redusere operasjonstid</a:t>
            </a:r>
          </a:p>
          <a:p>
            <a:pPr lvl="0"/>
            <a:r>
              <a:rPr lang="nb-NO" sz="1200" i="0" kern="1200" dirty="0" smtClean="0">
                <a:solidFill>
                  <a:schemeClr val="tx1"/>
                </a:solidFill>
                <a:latin typeface="+mn-lt"/>
                <a:ea typeface="+mn-ea"/>
                <a:cs typeface="+mn-cs"/>
              </a:rPr>
              <a:t>Øke pasientsikkerheten</a:t>
            </a:r>
          </a:p>
          <a:p>
            <a:endParaRPr lang="nn-NO" dirty="0" smtClean="0"/>
          </a:p>
          <a:p>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5</a:t>
            </a:fld>
            <a:endParaRPr lang="nn-NO"/>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smtClean="0">
                <a:solidFill>
                  <a:schemeClr val="tx1"/>
                </a:solidFill>
                <a:latin typeface="+mn-lt"/>
                <a:ea typeface="+mn-ea"/>
                <a:cs typeface="+mn-cs"/>
              </a:rPr>
              <a:t>Med kampanjen ønsker</a:t>
            </a:r>
            <a:r>
              <a:rPr lang="nb-NO" sz="1200" kern="1200" baseline="0" dirty="0" smtClean="0">
                <a:solidFill>
                  <a:schemeClr val="tx1"/>
                </a:solidFill>
                <a:latin typeface="+mn-lt"/>
                <a:ea typeface="+mn-ea"/>
                <a:cs typeface="+mn-cs"/>
              </a:rPr>
              <a:t> man </a:t>
            </a:r>
            <a:r>
              <a:rPr lang="nb-NO" sz="1200" kern="1200" dirty="0" smtClean="0">
                <a:solidFill>
                  <a:schemeClr val="tx1"/>
                </a:solidFill>
                <a:latin typeface="+mn-lt"/>
                <a:ea typeface="+mn-ea"/>
                <a:cs typeface="+mn-cs"/>
              </a:rPr>
              <a:t>å tilby et komplett opplæringsprogram med konkrete laparoskopiøvelser med tidskrav, instruksjonsvideoer, sertifiseringer og forslag til gjennomføring lokalt. </a:t>
            </a:r>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6</a:t>
            </a:fld>
            <a:endParaRPr lang="nn-NO"/>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Internasjonalt er det stadig økende krav til opplæring og sertifisering av operatører i endoskopisk kirurgi. Den</a:t>
            </a:r>
            <a:r>
              <a:rPr lang="nb-NO" baseline="0" dirty="0" smtClean="0"/>
              <a:t> europeiske endoskopiforeningen (</a:t>
            </a:r>
            <a:r>
              <a:rPr lang="nb-NO" dirty="0" smtClean="0"/>
              <a:t>ESGE) har opprettet et</a:t>
            </a:r>
            <a:r>
              <a:rPr lang="nb-NO" baseline="0" dirty="0" smtClean="0"/>
              <a:t> </a:t>
            </a:r>
            <a:r>
              <a:rPr lang="nb-NO" dirty="0" smtClean="0"/>
              <a:t>strukturert opptreningsprogram med sertifisering;</a:t>
            </a:r>
            <a:r>
              <a:rPr lang="nb-NO" baseline="0" dirty="0" smtClean="0"/>
              <a:t> </a:t>
            </a:r>
            <a:r>
              <a:rPr lang="nb-NO" i="1" dirty="0" smtClean="0"/>
              <a:t>The </a:t>
            </a:r>
            <a:r>
              <a:rPr lang="nb-NO" i="1" dirty="0" err="1" smtClean="0"/>
              <a:t>Gyneacological</a:t>
            </a:r>
            <a:r>
              <a:rPr lang="nb-NO" i="1" dirty="0" smtClean="0"/>
              <a:t> </a:t>
            </a:r>
            <a:r>
              <a:rPr lang="nb-NO" i="1" dirty="0" err="1" smtClean="0"/>
              <a:t>Endoscopic</a:t>
            </a:r>
            <a:r>
              <a:rPr lang="nb-NO" i="1" dirty="0" smtClean="0"/>
              <a:t> </a:t>
            </a:r>
            <a:r>
              <a:rPr lang="nb-NO" i="1" dirty="0" err="1" smtClean="0"/>
              <a:t>Surgical</a:t>
            </a:r>
            <a:r>
              <a:rPr lang="nb-NO" i="1" dirty="0" smtClean="0"/>
              <a:t> Education and </a:t>
            </a:r>
            <a:r>
              <a:rPr lang="nb-NO" i="1" dirty="0" err="1" smtClean="0"/>
              <a:t>Assessment</a:t>
            </a:r>
            <a:r>
              <a:rPr lang="nb-NO" i="1" dirty="0" smtClean="0"/>
              <a:t> </a:t>
            </a:r>
            <a:r>
              <a:rPr lang="nb-NO" i="1" dirty="0" err="1" smtClean="0"/>
              <a:t>programme</a:t>
            </a:r>
            <a:r>
              <a:rPr lang="nb-NO" i="1" dirty="0" smtClean="0"/>
              <a:t> </a:t>
            </a:r>
            <a:r>
              <a:rPr lang="nb-NO" dirty="0" smtClean="0"/>
              <a:t>(GESEA).</a:t>
            </a:r>
            <a:r>
              <a:rPr lang="nb-NO" baseline="0" dirty="0" smtClean="0"/>
              <a:t> Ved Sykehuset i Vestfold har man tilpasset det praktiske programmet til lokale forhold og praktisert strukturert laparoskopitrening de siste årene. Kampanjen er inspirert fra denne utdanningsmodellen og et par av øvelsene er hentet fra GESEA.</a:t>
            </a:r>
          </a:p>
          <a:p>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7</a:t>
            </a:fld>
            <a:endParaRPr lang="nn-NO"/>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Flere sykehus i landet har tatt i bruk den teoretiske delen, tilgjengelig via </a:t>
            </a:r>
            <a:r>
              <a:rPr lang="nb-NO" baseline="0" dirty="0" err="1" smtClean="0"/>
              <a:t>websurg.com</a:t>
            </a:r>
            <a:r>
              <a:rPr lang="nb-NO" baseline="0" dirty="0" smtClean="0"/>
              <a:t>; </a:t>
            </a:r>
            <a:r>
              <a:rPr lang="nb-NO" baseline="0" dirty="0" err="1" smtClean="0"/>
              <a:t>Winners</a:t>
            </a:r>
            <a:r>
              <a:rPr lang="nb-NO" baseline="0" dirty="0" smtClean="0"/>
              <a:t> </a:t>
            </a:r>
            <a:r>
              <a:rPr lang="nb-NO" baseline="0" dirty="0" err="1" smtClean="0"/>
              <a:t>project</a:t>
            </a:r>
            <a:r>
              <a:rPr lang="nb-NO" baseline="0" dirty="0" smtClean="0"/>
              <a:t>. </a:t>
            </a:r>
            <a:r>
              <a:rPr lang="nb-NO" baseline="0" dirty="0" err="1" smtClean="0"/>
              <a:t>Winners</a:t>
            </a:r>
            <a:r>
              <a:rPr lang="nb-NO" baseline="0" dirty="0" smtClean="0"/>
              <a:t> </a:t>
            </a:r>
            <a:r>
              <a:rPr lang="nb-NO" baseline="0" dirty="0" err="1" smtClean="0"/>
              <a:t>project</a:t>
            </a:r>
            <a:r>
              <a:rPr lang="nb-NO" baseline="0" dirty="0" smtClean="0"/>
              <a:t> er et gratis e-læringsprogram, dette bør benyttes som et teoretisk grunnlag. Flere sykehus i landet har etablert krav om godkjent nivå 1(Bachelor) teori ila første 6-12 </a:t>
            </a:r>
            <a:r>
              <a:rPr lang="nb-NO" baseline="0" dirty="0" err="1" smtClean="0"/>
              <a:t>mnd</a:t>
            </a:r>
            <a:r>
              <a:rPr lang="nb-NO" baseline="0" dirty="0" smtClean="0"/>
              <a:t> i faget. </a:t>
            </a:r>
            <a:endParaRPr lang="nb-NO"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8</a:t>
            </a:fld>
            <a:endParaRPr lang="nn-NO"/>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923856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baseline="0" dirty="0" smtClean="0"/>
              <a:t>Den 17.09.18 ble det arrangert et oppstartsmøte i Oslo for kontaktpersonene. Kampanjestart er satt til 29.10.18, uka etter årsmøtet. Kampanjeslutt er 1 år frem i tid. Nå </a:t>
            </a:r>
            <a:r>
              <a:rPr lang="nn-NO" baseline="0" dirty="0" err="1" smtClean="0"/>
              <a:t>jobbes</a:t>
            </a:r>
            <a:r>
              <a:rPr lang="nn-NO" baseline="0" dirty="0" smtClean="0"/>
              <a:t> det med </a:t>
            </a:r>
            <a:r>
              <a:rPr lang="nn-NO" baseline="0" dirty="0" err="1" smtClean="0"/>
              <a:t>forberedelser</a:t>
            </a:r>
            <a:r>
              <a:rPr lang="nn-NO" baseline="0" dirty="0" smtClean="0"/>
              <a:t> lokalt, med denne </a:t>
            </a:r>
            <a:r>
              <a:rPr lang="nn-NO" baseline="0" dirty="0" err="1" smtClean="0"/>
              <a:t>internundervisningen</a:t>
            </a:r>
            <a:r>
              <a:rPr lang="nn-NO" baseline="0" dirty="0" smtClean="0"/>
              <a:t>, samt organisering av utstyr og en plan for trening. Ved kampanjestart blir det fokus på </a:t>
            </a:r>
            <a:r>
              <a:rPr lang="nn-NO" baseline="0" dirty="0" err="1" smtClean="0"/>
              <a:t>egentrening</a:t>
            </a:r>
            <a:r>
              <a:rPr lang="nn-NO" baseline="0" dirty="0" smtClean="0"/>
              <a:t> og </a:t>
            </a:r>
            <a:r>
              <a:rPr lang="nn-NO" baseline="0" dirty="0" err="1" smtClean="0"/>
              <a:t>veiledet</a:t>
            </a:r>
            <a:r>
              <a:rPr lang="nn-NO" baseline="0" dirty="0" smtClean="0"/>
              <a:t> trening. Målet er at </a:t>
            </a:r>
            <a:r>
              <a:rPr lang="nn-NO" baseline="0" dirty="0" err="1" smtClean="0"/>
              <a:t>samtlige</a:t>
            </a:r>
            <a:r>
              <a:rPr lang="nn-NO" baseline="0" dirty="0" smtClean="0"/>
              <a:t> LIS har fullført sertifisering del 1 ved kampanjeslutt. Man bør forvente at LIS som gjør </a:t>
            </a:r>
            <a:r>
              <a:rPr lang="nn-NO" baseline="0" dirty="0" err="1" smtClean="0"/>
              <a:t>mer</a:t>
            </a:r>
            <a:r>
              <a:rPr lang="nn-NO" baseline="0" dirty="0" smtClean="0"/>
              <a:t> avanserte laparoskopiske inngrep, som </a:t>
            </a:r>
            <a:r>
              <a:rPr lang="nn-NO" baseline="0" dirty="0" err="1" smtClean="0"/>
              <a:t>hysterektomi</a:t>
            </a:r>
            <a:r>
              <a:rPr lang="nn-NO" baseline="0" dirty="0" smtClean="0"/>
              <a:t>, også skal fullføre del 2 i </a:t>
            </a:r>
            <a:r>
              <a:rPr lang="nn-NO" baseline="0" dirty="0" err="1" smtClean="0"/>
              <a:t>samme</a:t>
            </a:r>
            <a:r>
              <a:rPr lang="nn-NO" baseline="0" dirty="0" smtClean="0"/>
              <a:t> periode. </a:t>
            </a:r>
            <a:endParaRPr lang="nn-NO" dirty="0"/>
          </a:p>
        </p:txBody>
      </p:sp>
      <p:sp>
        <p:nvSpPr>
          <p:cNvPr id="4" name="Plassholder for lysbildenummer 3"/>
          <p:cNvSpPr>
            <a:spLocks noGrp="1"/>
          </p:cNvSpPr>
          <p:nvPr>
            <p:ph type="sldNum" sz="quarter" idx="10"/>
          </p:nvPr>
        </p:nvSpPr>
        <p:spPr/>
        <p:txBody>
          <a:bodyPr/>
          <a:lstStyle/>
          <a:p>
            <a:fld id="{513DAA4A-7E74-014E-BA4B-8336196F66EE}" type="slidenum">
              <a:rPr lang="nn-NO" smtClean="0"/>
              <a:pPr/>
              <a:t>9</a:t>
            </a:fld>
            <a:endParaRPr lang="nn-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tellysbilde">
    <p:bg>
      <p:bgRef idx="1001">
        <a:schemeClr val="bg2"/>
      </p:bgRef>
    </p:bg>
    <p:spTree>
      <p:nvGrpSpPr>
        <p:cNvPr id="1" name=""/>
        <p:cNvGrpSpPr/>
        <p:nvPr/>
      </p:nvGrpSpPr>
      <p:grpSpPr>
        <a:xfrm>
          <a:off x="0" y="0"/>
          <a:ext cx="0" cy="0"/>
          <a:chOff x="0" y="0"/>
          <a:chExt cx="0" cy="0"/>
        </a:xfrm>
      </p:grpSpPr>
      <p:sp>
        <p:nvSpPr>
          <p:cNvPr id="15" name="Rektangel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ktangel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ktangel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ktangel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ktangel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Undertit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b-NO" smtClean="0"/>
              <a:t>Klikk for å redigere undertittelstil i malen</a:t>
            </a:r>
            <a:endParaRPr kumimoji="0" lang="en-US"/>
          </a:p>
        </p:txBody>
      </p:sp>
      <p:sp>
        <p:nvSpPr>
          <p:cNvPr id="28" name="Plassholder for dato 27"/>
          <p:cNvSpPr>
            <a:spLocks noGrp="1"/>
          </p:cNvSpPr>
          <p:nvPr>
            <p:ph type="dt" sz="half" idx="10"/>
          </p:nvPr>
        </p:nvSpPr>
        <p:spPr/>
        <p:txBody>
          <a:bodyPr/>
          <a:lstStyle/>
          <a:p>
            <a:fld id="{23CB2355-1921-1146-BCC5-D9EC4ADE10AC}" type="datetimeFigureOut">
              <a:rPr lang="nn-NO" smtClean="0"/>
              <a:pPr/>
              <a:t>18-09-18</a:t>
            </a:fld>
            <a:endParaRPr lang="nn-NO"/>
          </a:p>
        </p:txBody>
      </p:sp>
      <p:sp>
        <p:nvSpPr>
          <p:cNvPr id="17" name="Plassholder for bunntekst 16"/>
          <p:cNvSpPr>
            <a:spLocks noGrp="1"/>
          </p:cNvSpPr>
          <p:nvPr>
            <p:ph type="ftr" sz="quarter" idx="11"/>
          </p:nvPr>
        </p:nvSpPr>
        <p:spPr/>
        <p:txBody>
          <a:bodyPr/>
          <a:lstStyle/>
          <a:p>
            <a:endParaRPr lang="nn-NO"/>
          </a:p>
        </p:txBody>
      </p:sp>
      <p:sp>
        <p:nvSpPr>
          <p:cNvPr id="7" name="Rett linj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ktangel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Plassholder for lysbildenumm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2A91EA9-446C-0D4C-B2B8-6A4209C55FC2}" type="slidenum">
              <a:rPr lang="nn-NO" smtClean="0"/>
              <a:pPr/>
              <a:t>‹#›</a:t>
            </a:fld>
            <a:endParaRPr lang="nn-NO"/>
          </a:p>
        </p:txBody>
      </p:sp>
      <p:sp>
        <p:nvSpPr>
          <p:cNvPr id="8" name="Tittel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nb-NO" smtClean="0"/>
              <a:t>Klikk for å redigere tittelstil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Loddrett tekst">
    <p:bg>
      <p:bgRef idx="1001">
        <a:schemeClr val="bg2"/>
      </p:bgRef>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smtClean="0"/>
              <a:t>Klikk for å redigere tittelstil</a:t>
            </a:r>
            <a:endParaRPr kumimoji="0" lang="en-US"/>
          </a:p>
        </p:txBody>
      </p:sp>
      <p:sp>
        <p:nvSpPr>
          <p:cNvPr id="3" name="Plassholder for loddrett tekst 2"/>
          <p:cNvSpPr>
            <a:spLocks noGrp="1"/>
          </p:cNvSpPr>
          <p:nvPr>
            <p:ph type="body" orient="vert" idx="1"/>
          </p:nvPr>
        </p:nvSpPr>
        <p:spPr/>
        <p:txBody>
          <a:bodyPr vert="eaVer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p>
            <a:fld id="{23CB2355-1921-1146-BCC5-D9EC4ADE10AC}" type="datetimeFigureOut">
              <a:rPr lang="nn-NO" smtClean="0"/>
              <a:pPr/>
              <a:t>18-09-18</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C2A91EA9-446C-0D4C-B2B8-6A4209C55FC2}" type="slidenum">
              <a:rPr lang="nn-NO" smtClean="0"/>
              <a:pPr/>
              <a:t>‹#›</a:t>
            </a:fld>
            <a:endParaRPr lang="nn-NO"/>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Loddrett tittel og tekst">
    <p:bg>
      <p:bgRef idx="1001">
        <a:schemeClr val="bg2"/>
      </p:bgRef>
    </p:bg>
    <p:spTree>
      <p:nvGrpSpPr>
        <p:cNvPr id="1" name=""/>
        <p:cNvGrpSpPr/>
        <p:nvPr/>
      </p:nvGrpSpPr>
      <p:grpSpPr>
        <a:xfrm>
          <a:off x="0" y="0"/>
          <a:ext cx="0" cy="0"/>
          <a:chOff x="0" y="0"/>
          <a:chExt cx="0" cy="0"/>
        </a:xfrm>
      </p:grpSpPr>
      <p:sp>
        <p:nvSpPr>
          <p:cNvPr id="7" name="Rektangel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ktangel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ktangel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ktangel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ktangel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ktangel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tt linj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Plassholder for lysbildenummer 5"/>
          <p:cNvSpPr>
            <a:spLocks noGrp="1"/>
          </p:cNvSpPr>
          <p:nvPr>
            <p:ph type="sldNum" sz="quarter" idx="12"/>
          </p:nvPr>
        </p:nvSpPr>
        <p:spPr>
          <a:xfrm>
            <a:off x="6915912" y="3009901"/>
            <a:ext cx="457200" cy="441325"/>
          </a:xfrm>
        </p:spPr>
        <p:txBody>
          <a:bodyPr/>
          <a:lstStyle/>
          <a:p>
            <a:fld id="{C2A91EA9-446C-0D4C-B2B8-6A4209C55FC2}" type="slidenum">
              <a:rPr lang="nn-NO" smtClean="0"/>
              <a:pPr/>
              <a:t>‹#›</a:t>
            </a:fld>
            <a:endParaRPr lang="nn-NO"/>
          </a:p>
        </p:txBody>
      </p:sp>
      <p:sp>
        <p:nvSpPr>
          <p:cNvPr id="3" name="Plassholder for loddrett tekst 2"/>
          <p:cNvSpPr>
            <a:spLocks noGrp="1"/>
          </p:cNvSpPr>
          <p:nvPr>
            <p:ph type="body" orient="vert" idx="1"/>
          </p:nvPr>
        </p:nvSpPr>
        <p:spPr>
          <a:xfrm>
            <a:off x="304800" y="304800"/>
            <a:ext cx="6553200" cy="5821366"/>
          </a:xfrm>
        </p:spPr>
        <p:txBody>
          <a:bodyPr vert="eaVer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p>
            <a:fld id="{23CB2355-1921-1146-BCC5-D9EC4ADE10AC}" type="datetimeFigureOut">
              <a:rPr lang="nn-NO" smtClean="0"/>
              <a:pPr/>
              <a:t>18-09-18</a:t>
            </a:fld>
            <a:endParaRPr lang="nn-NO"/>
          </a:p>
        </p:txBody>
      </p:sp>
      <p:sp>
        <p:nvSpPr>
          <p:cNvPr id="5" name="Plassholder for bunntekst 4"/>
          <p:cNvSpPr>
            <a:spLocks noGrp="1"/>
          </p:cNvSpPr>
          <p:nvPr>
            <p:ph type="ftr" sz="quarter" idx="11"/>
          </p:nvPr>
        </p:nvSpPr>
        <p:spPr/>
        <p:txBody>
          <a:bodyPr/>
          <a:lstStyle/>
          <a:p>
            <a:endParaRPr lang="nn-NO"/>
          </a:p>
        </p:txBody>
      </p:sp>
      <p:sp>
        <p:nvSpPr>
          <p:cNvPr id="2" name="Loddrett tittel 1"/>
          <p:cNvSpPr>
            <a:spLocks noGrp="1"/>
          </p:cNvSpPr>
          <p:nvPr>
            <p:ph type="title" orient="vert"/>
          </p:nvPr>
        </p:nvSpPr>
        <p:spPr>
          <a:xfrm>
            <a:off x="7391400" y="304801"/>
            <a:ext cx="1447800" cy="5851525"/>
          </a:xfrm>
        </p:spPr>
        <p:txBody>
          <a:bodyPr vert="eaVert"/>
          <a:lstStyle/>
          <a:p>
            <a:r>
              <a:rPr kumimoji="0" lang="nb-NO" smtClean="0"/>
              <a:t>Klikk for å redigere tittelstil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tel og innhold">
    <p:bg>
      <p:bgRef idx="1001">
        <a:schemeClr val="bg2"/>
      </p:bgRef>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accent3">
                    <a:shade val="75000"/>
                  </a:schemeClr>
                </a:solidFill>
              </a:defRPr>
            </a:lvl1pPr>
          </a:lstStyle>
          <a:p>
            <a:r>
              <a:rPr kumimoji="0" lang="nb-NO" smtClean="0"/>
              <a:t>Klikk for å redigere tittelstil</a:t>
            </a:r>
            <a:endParaRPr kumimoji="0" lang="en-US"/>
          </a:p>
        </p:txBody>
      </p:sp>
      <p:sp>
        <p:nvSpPr>
          <p:cNvPr id="4" name="Plassholder for dato 3"/>
          <p:cNvSpPr>
            <a:spLocks noGrp="1"/>
          </p:cNvSpPr>
          <p:nvPr>
            <p:ph type="dt" sz="half" idx="10"/>
          </p:nvPr>
        </p:nvSpPr>
        <p:spPr/>
        <p:txBody>
          <a:bodyPr/>
          <a:lstStyle/>
          <a:p>
            <a:fld id="{23CB2355-1921-1146-BCC5-D9EC4ADE10AC}" type="datetimeFigureOut">
              <a:rPr lang="nn-NO" smtClean="0"/>
              <a:pPr/>
              <a:t>18-09-18</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a:xfrm>
            <a:off x="4361688" y="1026372"/>
            <a:ext cx="457200" cy="441325"/>
          </a:xfrm>
        </p:spPr>
        <p:txBody>
          <a:bodyPr/>
          <a:lstStyle/>
          <a:p>
            <a:fld id="{C2A91EA9-446C-0D4C-B2B8-6A4209C55FC2}" type="slidenum">
              <a:rPr lang="nn-NO" smtClean="0"/>
              <a:pPr/>
              <a:t>‹#›</a:t>
            </a:fld>
            <a:endParaRPr lang="nn-NO"/>
          </a:p>
        </p:txBody>
      </p:sp>
      <p:sp>
        <p:nvSpPr>
          <p:cNvPr id="8" name="Plassholder for innhold 7"/>
          <p:cNvSpPr>
            <a:spLocks noGrp="1"/>
          </p:cNvSpPr>
          <p:nvPr>
            <p:ph sz="quarter" idx="1"/>
          </p:nvPr>
        </p:nvSpPr>
        <p:spPr>
          <a:xfrm>
            <a:off x="301752" y="1527048"/>
            <a:ext cx="8503920" cy="4572000"/>
          </a:xfrm>
        </p:spPr>
        <p:txBody>
          <a:body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Inndelingsoverskrift">
    <p:bg>
      <p:bgRef idx="1001">
        <a:schemeClr val="bg1"/>
      </p:bgRef>
    </p:bg>
    <p:spTree>
      <p:nvGrpSpPr>
        <p:cNvPr id="1" name=""/>
        <p:cNvGrpSpPr/>
        <p:nvPr/>
      </p:nvGrpSpPr>
      <p:grpSpPr>
        <a:xfrm>
          <a:off x="0" y="0"/>
          <a:ext cx="0" cy="0"/>
          <a:chOff x="0" y="0"/>
          <a:chExt cx="0" cy="0"/>
        </a:xfrm>
      </p:grpSpPr>
      <p:sp>
        <p:nvSpPr>
          <p:cNvPr id="17" name="Rektangel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ktangel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ktangel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ktangel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ktangel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ktangel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Plassholder for teks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b-NO" smtClean="0"/>
              <a:t>Klikk for å redigere tekststiler i malen</a:t>
            </a:r>
          </a:p>
        </p:txBody>
      </p:sp>
      <p:sp>
        <p:nvSpPr>
          <p:cNvPr id="13" name="Rektangel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ktangel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Plassholder for bunntekst 4"/>
          <p:cNvSpPr>
            <a:spLocks noGrp="1"/>
          </p:cNvSpPr>
          <p:nvPr>
            <p:ph type="ftr" sz="quarter" idx="11"/>
          </p:nvPr>
        </p:nvSpPr>
        <p:spPr/>
        <p:txBody>
          <a:bodyPr/>
          <a:lstStyle/>
          <a:p>
            <a:endParaRPr lang="nn-NO"/>
          </a:p>
        </p:txBody>
      </p:sp>
      <p:sp>
        <p:nvSpPr>
          <p:cNvPr id="4" name="Plassholder for dato 3"/>
          <p:cNvSpPr>
            <a:spLocks noGrp="1"/>
          </p:cNvSpPr>
          <p:nvPr>
            <p:ph type="dt" sz="half" idx="10"/>
          </p:nvPr>
        </p:nvSpPr>
        <p:spPr/>
        <p:txBody>
          <a:bodyPr/>
          <a:lstStyle/>
          <a:p>
            <a:fld id="{23CB2355-1921-1146-BCC5-D9EC4ADE10AC}" type="datetimeFigureOut">
              <a:rPr lang="nn-NO" smtClean="0"/>
              <a:pPr/>
              <a:t>18-09-18</a:t>
            </a:fld>
            <a:endParaRPr lang="nn-NO"/>
          </a:p>
        </p:txBody>
      </p:sp>
      <p:sp>
        <p:nvSpPr>
          <p:cNvPr id="8" name="Rett linj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Plassholder for lysbildenumm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2A91EA9-446C-0D4C-B2B8-6A4209C55FC2}" type="slidenum">
              <a:rPr lang="nn-NO" smtClean="0"/>
              <a:pPr/>
              <a:t>‹#›</a:t>
            </a:fld>
            <a:endParaRPr lang="nn-NO"/>
          </a:p>
        </p:txBody>
      </p:sp>
      <p:sp>
        <p:nvSpPr>
          <p:cNvPr id="2" name="Tittel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nb-NO" smtClean="0"/>
              <a:t>Klikk for å redigere tittelstil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o innholdsdeler">
    <p:bg>
      <p:bgRef idx="1001">
        <a:schemeClr val="bg2"/>
      </p:bgRef>
    </p:bg>
    <p:spTree>
      <p:nvGrpSpPr>
        <p:cNvPr id="1" name=""/>
        <p:cNvGrpSpPr/>
        <p:nvPr/>
      </p:nvGrpSpPr>
      <p:grpSpPr>
        <a:xfrm>
          <a:off x="0" y="0"/>
          <a:ext cx="0" cy="0"/>
          <a:chOff x="0" y="0"/>
          <a:chExt cx="0" cy="0"/>
        </a:xfrm>
      </p:grpSpPr>
      <p:sp>
        <p:nvSpPr>
          <p:cNvPr id="2" name="Tittel 1"/>
          <p:cNvSpPr>
            <a:spLocks noGrp="1"/>
          </p:cNvSpPr>
          <p:nvPr>
            <p:ph type="title"/>
          </p:nvPr>
        </p:nvSpPr>
        <p:spPr>
          <a:xfrm>
            <a:off x="301752" y="228600"/>
            <a:ext cx="8534400" cy="758952"/>
          </a:xfrm>
        </p:spPr>
        <p:txBody>
          <a:bodyPr/>
          <a:lstStyle/>
          <a:p>
            <a:r>
              <a:rPr kumimoji="0" lang="nb-NO" smtClean="0"/>
              <a:t>Klikk for å redigere tittelstil</a:t>
            </a:r>
            <a:endParaRPr kumimoji="0" lang="en-US"/>
          </a:p>
        </p:txBody>
      </p:sp>
      <p:sp>
        <p:nvSpPr>
          <p:cNvPr id="5" name="Plassholder for dato 4"/>
          <p:cNvSpPr>
            <a:spLocks noGrp="1"/>
          </p:cNvSpPr>
          <p:nvPr>
            <p:ph type="dt" sz="half" idx="10"/>
          </p:nvPr>
        </p:nvSpPr>
        <p:spPr>
          <a:xfrm>
            <a:off x="5791200" y="6409944"/>
            <a:ext cx="3044952" cy="365760"/>
          </a:xfrm>
        </p:spPr>
        <p:txBody>
          <a:bodyPr/>
          <a:lstStyle/>
          <a:p>
            <a:fld id="{23CB2355-1921-1146-BCC5-D9EC4ADE10AC}" type="datetimeFigureOut">
              <a:rPr lang="nn-NO" smtClean="0"/>
              <a:pPr/>
              <a:t>18-09-18</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C2A91EA9-446C-0D4C-B2B8-6A4209C55FC2}" type="slidenum">
              <a:rPr lang="nn-NO" smtClean="0"/>
              <a:pPr/>
              <a:t>‹#›</a:t>
            </a:fld>
            <a:endParaRPr lang="nn-NO"/>
          </a:p>
        </p:txBody>
      </p:sp>
      <p:sp>
        <p:nvSpPr>
          <p:cNvPr id="8" name="Rett linj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Plassholder for innhold 9"/>
          <p:cNvSpPr>
            <a:spLocks noGrp="1"/>
          </p:cNvSpPr>
          <p:nvPr>
            <p:ph sz="half" idx="1"/>
          </p:nvPr>
        </p:nvSpPr>
        <p:spPr>
          <a:xfrm>
            <a:off x="301752" y="1371600"/>
            <a:ext cx="4038600" cy="4681728"/>
          </a:xfrm>
        </p:spPr>
        <p:txBody>
          <a:bodyPr/>
          <a:lstStyle>
            <a:lvl1pPr>
              <a:defRPr sz="2500"/>
            </a:lvl1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12" name="Plassholder for innhold 11"/>
          <p:cNvSpPr>
            <a:spLocks noGrp="1"/>
          </p:cNvSpPr>
          <p:nvPr>
            <p:ph sz="half" idx="2"/>
          </p:nvPr>
        </p:nvSpPr>
        <p:spPr>
          <a:xfrm>
            <a:off x="4800600" y="1371600"/>
            <a:ext cx="4038600" cy="4681728"/>
          </a:xfrm>
        </p:spPr>
        <p:txBody>
          <a:bodyPr/>
          <a:lstStyle>
            <a:lvl1pPr>
              <a:defRPr sz="2500"/>
            </a:lvl1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Sammenligning">
    <p:bg>
      <p:bgRef idx="1001">
        <a:schemeClr val="bg2"/>
      </p:bgRef>
    </p:bg>
    <p:spTree>
      <p:nvGrpSpPr>
        <p:cNvPr id="1" name=""/>
        <p:cNvGrpSpPr/>
        <p:nvPr/>
      </p:nvGrpSpPr>
      <p:grpSpPr>
        <a:xfrm>
          <a:off x="0" y="0"/>
          <a:ext cx="0" cy="0"/>
          <a:chOff x="0" y="0"/>
          <a:chExt cx="0" cy="0"/>
        </a:xfrm>
      </p:grpSpPr>
      <p:sp>
        <p:nvSpPr>
          <p:cNvPr id="10" name="Rett linj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ktangel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ktangel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ktangel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ktangel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ktangel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ktangel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Plassholder for teks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Klikk for å redigere tekststiler i malen</a:t>
            </a:r>
          </a:p>
        </p:txBody>
      </p:sp>
      <p:sp>
        <p:nvSpPr>
          <p:cNvPr id="4" name="Plassholder for teks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Klikk for å redigere tekststiler i malen</a:t>
            </a:r>
          </a:p>
        </p:txBody>
      </p:sp>
      <p:sp>
        <p:nvSpPr>
          <p:cNvPr id="7" name="Plassholder for dato 6"/>
          <p:cNvSpPr>
            <a:spLocks noGrp="1"/>
          </p:cNvSpPr>
          <p:nvPr>
            <p:ph type="dt" sz="half" idx="10"/>
          </p:nvPr>
        </p:nvSpPr>
        <p:spPr/>
        <p:txBody>
          <a:bodyPr/>
          <a:lstStyle/>
          <a:p>
            <a:fld id="{23CB2355-1921-1146-BCC5-D9EC4ADE10AC}" type="datetimeFigureOut">
              <a:rPr lang="nn-NO" smtClean="0"/>
              <a:pPr/>
              <a:t>18-09-18</a:t>
            </a:fld>
            <a:endParaRPr lang="nn-NO"/>
          </a:p>
        </p:txBody>
      </p:sp>
      <p:sp>
        <p:nvSpPr>
          <p:cNvPr id="8" name="Plassholder for bunntekst 7"/>
          <p:cNvSpPr>
            <a:spLocks noGrp="1"/>
          </p:cNvSpPr>
          <p:nvPr>
            <p:ph type="ftr" sz="quarter" idx="11"/>
          </p:nvPr>
        </p:nvSpPr>
        <p:spPr>
          <a:xfrm>
            <a:off x="304800" y="6409944"/>
            <a:ext cx="3581400" cy="365760"/>
          </a:xfrm>
        </p:spPr>
        <p:txBody>
          <a:bodyPr/>
          <a:lstStyle/>
          <a:p>
            <a:endParaRPr lang="nn-NO"/>
          </a:p>
        </p:txBody>
      </p:sp>
      <p:sp>
        <p:nvSpPr>
          <p:cNvPr id="15" name="Rett linj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ktangel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Plassholder for innhold 23"/>
          <p:cNvSpPr>
            <a:spLocks noGrp="1"/>
          </p:cNvSpPr>
          <p:nvPr>
            <p:ph sz="quarter" idx="2"/>
          </p:nvPr>
        </p:nvSpPr>
        <p:spPr>
          <a:xfrm>
            <a:off x="301752" y="2471383"/>
            <a:ext cx="4041648" cy="3818404"/>
          </a:xfrm>
        </p:spPr>
        <p:txBody>
          <a:body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26" name="Plassholder for innhold 25"/>
          <p:cNvSpPr>
            <a:spLocks noGrp="1"/>
          </p:cNvSpPr>
          <p:nvPr>
            <p:ph sz="quarter" idx="4"/>
          </p:nvPr>
        </p:nvSpPr>
        <p:spPr>
          <a:xfrm>
            <a:off x="4800600" y="2471383"/>
            <a:ext cx="4038600" cy="3822192"/>
          </a:xfrm>
        </p:spPr>
        <p:txBody>
          <a:body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lassholder for lysbildenummer 8"/>
          <p:cNvSpPr>
            <a:spLocks noGrp="1"/>
          </p:cNvSpPr>
          <p:nvPr>
            <p:ph type="sldNum" sz="quarter" idx="12"/>
          </p:nvPr>
        </p:nvSpPr>
        <p:spPr>
          <a:xfrm>
            <a:off x="4343400" y="1042416"/>
            <a:ext cx="457200" cy="441325"/>
          </a:xfrm>
        </p:spPr>
        <p:txBody>
          <a:bodyPr/>
          <a:lstStyle>
            <a:lvl1pPr algn="ctr">
              <a:defRPr/>
            </a:lvl1pPr>
          </a:lstStyle>
          <a:p>
            <a:fld id="{C2A91EA9-446C-0D4C-B2B8-6A4209C55FC2}" type="slidenum">
              <a:rPr lang="nn-NO" smtClean="0"/>
              <a:pPr/>
              <a:t>‹#›</a:t>
            </a:fld>
            <a:endParaRPr lang="nn-NO"/>
          </a:p>
        </p:txBody>
      </p:sp>
      <p:sp>
        <p:nvSpPr>
          <p:cNvPr id="23" name="Tittel 22"/>
          <p:cNvSpPr>
            <a:spLocks noGrp="1"/>
          </p:cNvSpPr>
          <p:nvPr>
            <p:ph type="title"/>
          </p:nvPr>
        </p:nvSpPr>
        <p:spPr/>
        <p:txBody>
          <a:bodyPr rtlCol="0" anchor="b" anchorCtr="0"/>
          <a:lstStyle/>
          <a:p>
            <a:r>
              <a:rPr kumimoji="0" lang="nb-NO" smtClean="0"/>
              <a:t>Klikk for å redigere tittelstil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smtClean="0"/>
              <a:t>Klikk for å redigere tittelstil</a:t>
            </a:r>
            <a:endParaRPr kumimoji="0" lang="en-US"/>
          </a:p>
        </p:txBody>
      </p:sp>
      <p:sp>
        <p:nvSpPr>
          <p:cNvPr id="3" name="Plassholder for dato 2"/>
          <p:cNvSpPr>
            <a:spLocks noGrp="1"/>
          </p:cNvSpPr>
          <p:nvPr>
            <p:ph type="dt" sz="half" idx="10"/>
          </p:nvPr>
        </p:nvSpPr>
        <p:spPr/>
        <p:txBody>
          <a:bodyPr/>
          <a:lstStyle/>
          <a:p>
            <a:fld id="{23CB2355-1921-1146-BCC5-D9EC4ADE10AC}" type="datetimeFigureOut">
              <a:rPr lang="nn-NO" smtClean="0"/>
              <a:pPr/>
              <a:t>18-09-18</a:t>
            </a:fld>
            <a:endParaRPr lang="nn-NO"/>
          </a:p>
        </p:txBody>
      </p:sp>
      <p:sp>
        <p:nvSpPr>
          <p:cNvPr id="4" name="Plassholder for bunntekst 3"/>
          <p:cNvSpPr>
            <a:spLocks noGrp="1"/>
          </p:cNvSpPr>
          <p:nvPr>
            <p:ph type="ftr" sz="quarter" idx="11"/>
          </p:nvPr>
        </p:nvSpPr>
        <p:spPr/>
        <p:txBody>
          <a:bodyPr/>
          <a:lstStyle/>
          <a:p>
            <a:endParaRPr lang="nn-NO"/>
          </a:p>
        </p:txBody>
      </p:sp>
      <p:sp>
        <p:nvSpPr>
          <p:cNvPr id="5" name="Plassholder for lysbildenummer 4"/>
          <p:cNvSpPr>
            <a:spLocks noGrp="1"/>
          </p:cNvSpPr>
          <p:nvPr>
            <p:ph type="sldNum" sz="quarter" idx="12"/>
          </p:nvPr>
        </p:nvSpPr>
        <p:spPr>
          <a:xfrm>
            <a:off x="4343400" y="1036020"/>
            <a:ext cx="457200" cy="441325"/>
          </a:xfrm>
        </p:spPr>
        <p:txBody>
          <a:bodyPr/>
          <a:lstStyle/>
          <a:p>
            <a:fld id="{C2A91EA9-446C-0D4C-B2B8-6A4209C55FC2}" type="slidenum">
              <a:rPr lang="nn-NO" smtClean="0"/>
              <a:pPr/>
              <a:t>‹#›</a:t>
            </a:fld>
            <a:endParaRPr lang="nn-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Tom">
    <p:spTree>
      <p:nvGrpSpPr>
        <p:cNvPr id="1" name=""/>
        <p:cNvGrpSpPr/>
        <p:nvPr/>
      </p:nvGrpSpPr>
      <p:grpSpPr>
        <a:xfrm>
          <a:off x="0" y="0"/>
          <a:ext cx="0" cy="0"/>
          <a:chOff x="0" y="0"/>
          <a:chExt cx="0" cy="0"/>
        </a:xfrm>
      </p:grpSpPr>
      <p:sp>
        <p:nvSpPr>
          <p:cNvPr id="7" name="Rektangel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ktangel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ktangel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ktangel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ktangel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ktangel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Plassholder for dato 1"/>
          <p:cNvSpPr>
            <a:spLocks noGrp="1"/>
          </p:cNvSpPr>
          <p:nvPr>
            <p:ph type="dt" sz="half" idx="10"/>
          </p:nvPr>
        </p:nvSpPr>
        <p:spPr/>
        <p:txBody>
          <a:bodyPr/>
          <a:lstStyle/>
          <a:p>
            <a:fld id="{23CB2355-1921-1146-BCC5-D9EC4ADE10AC}" type="datetimeFigureOut">
              <a:rPr lang="nn-NO" smtClean="0"/>
              <a:pPr/>
              <a:t>18-09-18</a:t>
            </a:fld>
            <a:endParaRPr lang="nn-NO"/>
          </a:p>
        </p:txBody>
      </p:sp>
      <p:sp>
        <p:nvSpPr>
          <p:cNvPr id="3" name="Plassholder for bunntekst 2"/>
          <p:cNvSpPr>
            <a:spLocks noGrp="1"/>
          </p:cNvSpPr>
          <p:nvPr>
            <p:ph type="ftr" sz="quarter" idx="11"/>
          </p:nvPr>
        </p:nvSpPr>
        <p:spPr/>
        <p:txBody>
          <a:bodyPr/>
          <a:lstStyle/>
          <a:p>
            <a:endParaRPr lang="nn-NO"/>
          </a:p>
        </p:txBody>
      </p:sp>
      <p:sp>
        <p:nvSpPr>
          <p:cNvPr id="4" name="Plassholder for lysbildenumm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2A91EA9-446C-0D4C-B2B8-6A4209C55FC2}" type="slidenum">
              <a:rPr lang="nn-NO" smtClean="0"/>
              <a:pPr/>
              <a:t>‹#›</a:t>
            </a:fld>
            <a:endParaRPr lang="nn-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Innhold med tekst">
    <p:bg>
      <p:bgRef idx="1001">
        <a:schemeClr val="bg1"/>
      </p:bgRef>
    </p:bg>
    <p:spTree>
      <p:nvGrpSpPr>
        <p:cNvPr id="1" name=""/>
        <p:cNvGrpSpPr/>
        <p:nvPr/>
      </p:nvGrpSpPr>
      <p:grpSpPr>
        <a:xfrm>
          <a:off x="0" y="0"/>
          <a:ext cx="0" cy="0"/>
          <a:chOff x="0" y="0"/>
          <a:chExt cx="0" cy="0"/>
        </a:xfrm>
      </p:grpSpPr>
      <p:sp>
        <p:nvSpPr>
          <p:cNvPr id="19" name="Rektangel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ktangel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ktangel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ktangel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ktangel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ktangel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tel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nb-NO" smtClean="0"/>
              <a:t>Klikk for å redigere tittelstil</a:t>
            </a:r>
            <a:endParaRPr kumimoji="0" lang="en-US"/>
          </a:p>
        </p:txBody>
      </p:sp>
      <p:sp>
        <p:nvSpPr>
          <p:cNvPr id="3" name="Plassholder for teks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nb-NO" smtClean="0"/>
              <a:t>Klikk for å redigere tekststiler i malen</a:t>
            </a:r>
          </a:p>
        </p:txBody>
      </p:sp>
      <p:sp>
        <p:nvSpPr>
          <p:cNvPr id="8" name="Rektangel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tt linj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Plassholder for innhold 19"/>
          <p:cNvSpPr>
            <a:spLocks noGrp="1"/>
          </p:cNvSpPr>
          <p:nvPr>
            <p:ph sz="quarter" idx="1"/>
          </p:nvPr>
        </p:nvSpPr>
        <p:spPr>
          <a:xfrm>
            <a:off x="3124200" y="685800"/>
            <a:ext cx="5638800" cy="5410200"/>
          </a:xfrm>
        </p:spPr>
        <p:txBody>
          <a:body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Plassholder for lysbildenumm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2A91EA9-446C-0D4C-B2B8-6A4209C55FC2}" type="slidenum">
              <a:rPr lang="nn-NO" smtClean="0"/>
              <a:pPr/>
              <a:t>‹#›</a:t>
            </a:fld>
            <a:endParaRPr lang="nn-NO"/>
          </a:p>
        </p:txBody>
      </p:sp>
      <p:sp>
        <p:nvSpPr>
          <p:cNvPr id="21" name="Rektangel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Plassholder for dato 4"/>
          <p:cNvSpPr>
            <a:spLocks noGrp="1"/>
          </p:cNvSpPr>
          <p:nvPr>
            <p:ph type="dt" sz="half" idx="10"/>
          </p:nvPr>
        </p:nvSpPr>
        <p:spPr/>
        <p:txBody>
          <a:bodyPr/>
          <a:lstStyle/>
          <a:p>
            <a:fld id="{23CB2355-1921-1146-BCC5-D9EC4ADE10AC}" type="datetimeFigureOut">
              <a:rPr lang="nn-NO" smtClean="0"/>
              <a:pPr/>
              <a:t>18-09-18</a:t>
            </a:fld>
            <a:endParaRPr lang="nn-NO"/>
          </a:p>
        </p:txBody>
      </p:sp>
      <p:sp>
        <p:nvSpPr>
          <p:cNvPr id="6" name="Plassholder for bunntekst 5"/>
          <p:cNvSpPr>
            <a:spLocks noGrp="1"/>
          </p:cNvSpPr>
          <p:nvPr>
            <p:ph type="ftr" sz="quarter" idx="11"/>
          </p:nvPr>
        </p:nvSpPr>
        <p:spPr>
          <a:xfrm>
            <a:off x="301752" y="6410848"/>
            <a:ext cx="3383280" cy="365760"/>
          </a:xfrm>
        </p:spPr>
        <p:txBody>
          <a:bodyPr/>
          <a:lstStyle/>
          <a:p>
            <a:endParaRPr lang="nn-N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Bilde med tekst">
    <p:spTree>
      <p:nvGrpSpPr>
        <p:cNvPr id="1" name=""/>
        <p:cNvGrpSpPr/>
        <p:nvPr/>
      </p:nvGrpSpPr>
      <p:grpSpPr>
        <a:xfrm>
          <a:off x="0" y="0"/>
          <a:ext cx="0" cy="0"/>
          <a:chOff x="0" y="0"/>
          <a:chExt cx="0" cy="0"/>
        </a:xfrm>
      </p:grpSpPr>
      <p:sp>
        <p:nvSpPr>
          <p:cNvPr id="21" name="Rett linj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ktangel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ktangel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ktangel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ktangel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ktangel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ktangel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ktangel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Plassholder for lysbildenummer 6"/>
          <p:cNvSpPr>
            <a:spLocks noGrp="1"/>
          </p:cNvSpPr>
          <p:nvPr>
            <p:ph type="sldNum" sz="quarter" idx="12"/>
          </p:nvPr>
        </p:nvSpPr>
        <p:spPr>
          <a:xfrm>
            <a:off x="1371600" y="312738"/>
            <a:ext cx="457200" cy="441325"/>
          </a:xfrm>
        </p:spPr>
        <p:txBody>
          <a:bodyPr/>
          <a:lstStyle/>
          <a:p>
            <a:fld id="{C2A91EA9-446C-0D4C-B2B8-6A4209C55FC2}" type="slidenum">
              <a:rPr lang="nn-NO" smtClean="0"/>
              <a:pPr/>
              <a:t>‹#›</a:t>
            </a:fld>
            <a:endParaRPr lang="nn-NO"/>
          </a:p>
        </p:txBody>
      </p:sp>
      <p:sp>
        <p:nvSpPr>
          <p:cNvPr id="2" name="Tit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nb-NO" smtClean="0"/>
              <a:t>Klikk for å redigere tittelstil</a:t>
            </a:r>
            <a:endParaRPr kumimoji="0" lang="en-US"/>
          </a:p>
        </p:txBody>
      </p:sp>
      <p:sp>
        <p:nvSpPr>
          <p:cNvPr id="3" name="Plassholder for bilde 2"/>
          <p:cNvSpPr>
            <a:spLocks noGrp="1"/>
          </p:cNvSpPr>
          <p:nvPr>
            <p:ph type="pic" idx="1"/>
          </p:nvPr>
        </p:nvSpPr>
        <p:spPr>
          <a:xfrm>
            <a:off x="3000375" y="609600"/>
            <a:ext cx="5867400" cy="4267200"/>
          </a:xfrm>
        </p:spPr>
        <p:txBody>
          <a:bodyPr/>
          <a:lstStyle>
            <a:lvl1pPr marL="0" indent="0">
              <a:buNone/>
              <a:defRPr sz="3200"/>
            </a:lvl1pPr>
          </a:lstStyle>
          <a:p>
            <a:r>
              <a:rPr kumimoji="0" lang="nb-NO" smtClean="0"/>
              <a:t>Klikk ikonet for å legge til bilde</a:t>
            </a:r>
            <a:endParaRPr kumimoji="0" lang="en-US" dirty="0"/>
          </a:p>
        </p:txBody>
      </p:sp>
      <p:sp>
        <p:nvSpPr>
          <p:cNvPr id="4" name="Plassholder for teks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nb-NO" smtClean="0"/>
              <a:t>Klikk for å redigere tekststiler i malen</a:t>
            </a:r>
          </a:p>
        </p:txBody>
      </p:sp>
      <p:sp>
        <p:nvSpPr>
          <p:cNvPr id="22" name="Rektangel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Plassholder for dato 4"/>
          <p:cNvSpPr>
            <a:spLocks noGrp="1"/>
          </p:cNvSpPr>
          <p:nvPr>
            <p:ph type="dt" sz="half" idx="10"/>
          </p:nvPr>
        </p:nvSpPr>
        <p:spPr>
          <a:xfrm>
            <a:off x="5788152" y="6404984"/>
            <a:ext cx="3044952" cy="365760"/>
          </a:xfrm>
        </p:spPr>
        <p:txBody>
          <a:bodyPr/>
          <a:lstStyle/>
          <a:p>
            <a:fld id="{23CB2355-1921-1146-BCC5-D9EC4ADE10AC}" type="datetimeFigureOut">
              <a:rPr lang="nn-NO" smtClean="0"/>
              <a:pPr/>
              <a:t>18-09-18</a:t>
            </a:fld>
            <a:endParaRPr lang="nn-NO"/>
          </a:p>
        </p:txBody>
      </p:sp>
      <p:sp>
        <p:nvSpPr>
          <p:cNvPr id="6" name="Plassholder for bunntekst 5"/>
          <p:cNvSpPr>
            <a:spLocks noGrp="1"/>
          </p:cNvSpPr>
          <p:nvPr>
            <p:ph type="ftr" sz="quarter" idx="11"/>
          </p:nvPr>
        </p:nvSpPr>
        <p:spPr>
          <a:xfrm>
            <a:off x="301752" y="6410848"/>
            <a:ext cx="3584448" cy="365760"/>
          </a:xfrm>
        </p:spPr>
        <p:txBody>
          <a:bodyPr/>
          <a:lstStyle/>
          <a:p>
            <a:endParaRPr lang="nn-NO"/>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ktangel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ktangel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ktangel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ktangel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ktangel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Plassholder for dato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3CB2355-1921-1146-BCC5-D9EC4ADE10AC}" type="datetimeFigureOut">
              <a:rPr lang="nn-NO" smtClean="0"/>
              <a:pPr/>
              <a:t>18-09-18</a:t>
            </a:fld>
            <a:endParaRPr lang="nn-NO"/>
          </a:p>
        </p:txBody>
      </p:sp>
      <p:sp>
        <p:nvSpPr>
          <p:cNvPr id="3" name="Plassholder for bunntekst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nn-NO"/>
          </a:p>
        </p:txBody>
      </p:sp>
      <p:sp>
        <p:nvSpPr>
          <p:cNvPr id="8" name="Rektangel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tt linj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Plassholder for lysbildenumm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2A91EA9-446C-0D4C-B2B8-6A4209C55FC2}" type="slidenum">
              <a:rPr lang="nn-NO" smtClean="0"/>
              <a:pPr/>
              <a:t>‹#›</a:t>
            </a:fld>
            <a:endParaRPr lang="nn-NO"/>
          </a:p>
        </p:txBody>
      </p:sp>
      <p:sp>
        <p:nvSpPr>
          <p:cNvPr id="22" name="Plassholder for tittel 21"/>
          <p:cNvSpPr>
            <a:spLocks noGrp="1"/>
          </p:cNvSpPr>
          <p:nvPr>
            <p:ph type="title"/>
          </p:nvPr>
        </p:nvSpPr>
        <p:spPr>
          <a:xfrm>
            <a:off x="301752" y="228600"/>
            <a:ext cx="8534400" cy="758952"/>
          </a:xfrm>
          <a:prstGeom prst="rect">
            <a:avLst/>
          </a:prstGeom>
        </p:spPr>
        <p:txBody>
          <a:bodyPr vert="horz" anchor="b">
            <a:normAutofit/>
          </a:bodyPr>
          <a:lstStyle/>
          <a:p>
            <a:r>
              <a:rPr kumimoji="0" lang="nb-NO" smtClean="0"/>
              <a:t>Klikk for å redigere tittelstil</a:t>
            </a:r>
            <a:endParaRPr kumimoji="0" lang="en-US"/>
          </a:p>
        </p:txBody>
      </p:sp>
      <p:sp>
        <p:nvSpPr>
          <p:cNvPr id="13" name="Plassholder for teks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nb-NO" smtClean="0"/>
              <a:t>Klikk for å redigere tekststiler i malen</a:t>
            </a:r>
          </a:p>
          <a:p>
            <a:pPr lvl="1" eaLnBrk="1" latinLnBrk="0" hangingPunct="1"/>
            <a:r>
              <a:rPr kumimoji="0" lang="nb-NO" smtClean="0"/>
              <a:t>Andre nivå</a:t>
            </a:r>
          </a:p>
          <a:p>
            <a:pPr lvl="2" eaLnBrk="1" latinLnBrk="0" hangingPunct="1"/>
            <a:r>
              <a:rPr kumimoji="0" lang="nb-NO" smtClean="0"/>
              <a:t>Tredje nivå</a:t>
            </a:r>
          </a:p>
          <a:p>
            <a:pPr lvl="3" eaLnBrk="1" latinLnBrk="0" hangingPunct="1"/>
            <a:r>
              <a:rPr kumimoji="0" lang="nb-NO" smtClean="0"/>
              <a:t>Fjerde nivå</a:t>
            </a:r>
          </a:p>
          <a:p>
            <a:pPr lvl="4" eaLnBrk="1" latinLnBrk="0" hangingPunct="1"/>
            <a:r>
              <a:rPr kumimoji="0" lang="nb-NO" smtClean="0"/>
              <a:t>Femte nivå</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legeforeningen.no/Fagmed/Norsk-gynekologisk-forening/fugo/"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0"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6" name="Rectangle 8"/>
          <p:cNvSpPr>
            <a:spLocks noGrp="1" noChangeArrowheads="1"/>
          </p:cNvSpPr>
          <p:nvPr>
            <p:ph type="subTitle" idx="1"/>
          </p:nvPr>
        </p:nvSpPr>
        <p:spPr>
          <a:xfrm>
            <a:off x="1371600" y="3048000"/>
            <a:ext cx="6400800" cy="609600"/>
          </a:xfrm>
        </p:spPr>
        <p:txBody>
          <a:bodyPr/>
          <a:lstStyle/>
          <a:p>
            <a:r>
              <a:rPr lang="nb-NO" dirty="0" smtClean="0"/>
              <a:t>internundervisning</a:t>
            </a:r>
            <a:endParaRPr lang="nb-NO" dirty="0"/>
          </a:p>
        </p:txBody>
      </p:sp>
      <p:sp>
        <p:nvSpPr>
          <p:cNvPr id="2055" name="Rectangle 7"/>
          <p:cNvSpPr>
            <a:spLocks noGrp="1" noChangeArrowheads="1"/>
          </p:cNvSpPr>
          <p:nvPr>
            <p:ph type="ctrTitle"/>
          </p:nvPr>
        </p:nvSpPr>
        <p:spPr>
          <a:xfrm>
            <a:off x="685800" y="457200"/>
            <a:ext cx="7772400" cy="1447800"/>
          </a:xfrm>
        </p:spPr>
        <p:txBody>
          <a:bodyPr/>
          <a:lstStyle/>
          <a:p>
            <a:r>
              <a:rPr lang="nb-NO" dirty="0" smtClean="0"/>
              <a:t>Boksen går! – Laparoskopitrening for LIS</a:t>
            </a:r>
            <a:endParaRPr lang="nb-NO" dirty="0"/>
          </a:p>
        </p:txBody>
      </p:sp>
      <p:pic>
        <p:nvPicPr>
          <p:cNvPr id="5" name="Bilde 4" descr="Boksen går logo.jnp.png"/>
          <p:cNvPicPr>
            <a:picLocks noChangeAspect="1"/>
          </p:cNvPicPr>
          <p:nvPr/>
        </p:nvPicPr>
        <p:blipFill>
          <a:blip r:embed="rId3"/>
          <a:stretch>
            <a:fillRect/>
          </a:stretch>
        </p:blipFill>
        <p:spPr>
          <a:xfrm>
            <a:off x="3549701" y="4203994"/>
            <a:ext cx="1945789" cy="1828800"/>
          </a:xfrm>
          <a:prstGeom prst="rect">
            <a:avLst/>
          </a:prstGeom>
        </p:spPr>
      </p:pic>
      <p:pic>
        <p:nvPicPr>
          <p:cNvPr id="6" name="Bilde 5" descr="NGF_logo.jpg"/>
          <p:cNvPicPr>
            <a:picLocks noChangeAspect="1"/>
          </p:cNvPicPr>
          <p:nvPr/>
        </p:nvPicPr>
        <p:blipFill>
          <a:blip r:embed="rId4"/>
          <a:stretch>
            <a:fillRect/>
          </a:stretch>
        </p:blipFill>
        <p:spPr>
          <a:xfrm>
            <a:off x="2430895" y="5080294"/>
            <a:ext cx="731520" cy="952500"/>
          </a:xfrm>
          <a:prstGeom prst="rect">
            <a:avLst/>
          </a:prstGeom>
        </p:spPr>
      </p:pic>
      <p:pic>
        <p:nvPicPr>
          <p:cNvPr id="7" name="Bilde 6" descr="Fugo logo Ole.png"/>
          <p:cNvPicPr>
            <a:picLocks noChangeAspect="1"/>
          </p:cNvPicPr>
          <p:nvPr/>
        </p:nvPicPr>
        <p:blipFill>
          <a:blip r:embed="rId5"/>
          <a:stretch>
            <a:fillRect/>
          </a:stretch>
        </p:blipFill>
        <p:spPr>
          <a:xfrm>
            <a:off x="5787940" y="5080294"/>
            <a:ext cx="758112" cy="952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err="1" smtClean="0"/>
              <a:t>FUGOs</a:t>
            </a:r>
            <a:r>
              <a:rPr lang="nn-NO" dirty="0" smtClean="0"/>
              <a:t> nettside</a:t>
            </a:r>
            <a:endParaRPr lang="nn-NO" dirty="0"/>
          </a:p>
        </p:txBody>
      </p:sp>
      <p:sp>
        <p:nvSpPr>
          <p:cNvPr id="3" name="Plassholder for innhold 2"/>
          <p:cNvSpPr>
            <a:spLocks noGrp="1"/>
          </p:cNvSpPr>
          <p:nvPr>
            <p:ph sz="quarter" idx="1"/>
          </p:nvPr>
        </p:nvSpPr>
        <p:spPr>
          <a:xfrm>
            <a:off x="301752" y="1527049"/>
            <a:ext cx="8503920" cy="1116376"/>
          </a:xfrm>
        </p:spPr>
        <p:txBody>
          <a:bodyPr/>
          <a:lstStyle/>
          <a:p>
            <a:r>
              <a:rPr lang="nn-NO" sz="1800" dirty="0" smtClean="0"/>
              <a:t>All informasjon om kampanjen er lett tilgjenglig på FUGO sine nettsider:</a:t>
            </a:r>
            <a:r>
              <a:rPr lang="nb-NO" sz="1800" dirty="0" smtClean="0">
                <a:hlinkClick r:id="rId3"/>
              </a:rPr>
              <a:t>http://legeforeningen.no/Fagmed/Norsk-gynekologisk-forening/fugo/</a:t>
            </a:r>
            <a:endParaRPr lang="nb-NO" sz="1800" dirty="0" smtClean="0"/>
          </a:p>
          <a:p>
            <a:endParaRPr lang="nn-NO" dirty="0"/>
          </a:p>
        </p:txBody>
      </p:sp>
      <p:pic>
        <p:nvPicPr>
          <p:cNvPr id="4" name="Bilde 3" descr="Skjermbilde 2018-09-17 kl. 22.02.42.png"/>
          <p:cNvPicPr>
            <a:picLocks noChangeAspect="1"/>
          </p:cNvPicPr>
          <p:nvPr/>
        </p:nvPicPr>
        <p:blipFill>
          <a:blip r:embed="rId4"/>
          <a:stretch>
            <a:fillRect/>
          </a:stretch>
        </p:blipFill>
        <p:spPr>
          <a:xfrm>
            <a:off x="1593922" y="2509998"/>
            <a:ext cx="5803811" cy="38971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Utstyr</a:t>
            </a:r>
            <a:endParaRPr lang="nn-NO" dirty="0"/>
          </a:p>
        </p:txBody>
      </p:sp>
      <p:sp>
        <p:nvSpPr>
          <p:cNvPr id="3" name="Plassholder for innhold 2"/>
          <p:cNvSpPr>
            <a:spLocks noGrp="1"/>
          </p:cNvSpPr>
          <p:nvPr>
            <p:ph sz="quarter" idx="1"/>
          </p:nvPr>
        </p:nvSpPr>
        <p:spPr/>
        <p:txBody>
          <a:bodyPr/>
          <a:lstStyle/>
          <a:p>
            <a:r>
              <a:rPr lang="nb-NO" dirty="0" smtClean="0"/>
              <a:t>Øvingsboks, kamera, skjerm, lyskilde</a:t>
            </a:r>
          </a:p>
          <a:p>
            <a:r>
              <a:rPr lang="nb-NO" dirty="0" smtClean="0"/>
              <a:t>2 fattetenger, 2 nåleholdere, 1 saks</a:t>
            </a:r>
          </a:p>
          <a:p>
            <a:endParaRPr lang="nb-NO" dirty="0" smtClean="0"/>
          </a:p>
          <a:p>
            <a:pPr lvl="1">
              <a:buNone/>
            </a:pPr>
            <a:endParaRPr lang="nb-NO" dirty="0" smtClean="0"/>
          </a:p>
        </p:txBody>
      </p:sp>
      <p:pic>
        <p:nvPicPr>
          <p:cNvPr id="6" name="Bilde 5" descr="IMG_0945.JPG"/>
          <p:cNvPicPr>
            <a:picLocks noChangeAspect="1"/>
          </p:cNvPicPr>
          <p:nvPr/>
        </p:nvPicPr>
        <p:blipFill>
          <a:blip r:embed="rId3"/>
          <a:stretch>
            <a:fillRect/>
          </a:stretch>
        </p:blipFill>
        <p:spPr>
          <a:xfrm rot="16200000">
            <a:off x="2981412" y="1505371"/>
            <a:ext cx="3306389" cy="588096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Utstyr</a:t>
            </a:r>
            <a:endParaRPr lang="nn-NO" dirty="0"/>
          </a:p>
        </p:txBody>
      </p:sp>
      <p:sp>
        <p:nvSpPr>
          <p:cNvPr id="3" name="Plassholder for innhold 2"/>
          <p:cNvSpPr>
            <a:spLocks noGrp="1"/>
          </p:cNvSpPr>
          <p:nvPr>
            <p:ph sz="quarter" idx="1"/>
          </p:nvPr>
        </p:nvSpPr>
        <p:spPr>
          <a:xfrm>
            <a:off x="301752" y="1527047"/>
            <a:ext cx="8503920" cy="4944779"/>
          </a:xfrm>
        </p:spPr>
        <p:txBody>
          <a:bodyPr>
            <a:noAutofit/>
          </a:bodyPr>
          <a:lstStyle/>
          <a:p>
            <a:r>
              <a:rPr lang="nn-NO" sz="1050" dirty="0" err="1" smtClean="0"/>
              <a:t>Start-kit</a:t>
            </a:r>
            <a:r>
              <a:rPr lang="nn-NO" sz="1050" dirty="0" smtClean="0"/>
              <a:t> </a:t>
            </a:r>
            <a:r>
              <a:rPr lang="nn-NO" sz="1050" dirty="0" err="1" smtClean="0"/>
              <a:t>inneholder</a:t>
            </a:r>
            <a:r>
              <a:rPr lang="nn-NO" sz="1050" dirty="0" smtClean="0"/>
              <a:t>:</a:t>
            </a:r>
          </a:p>
          <a:p>
            <a:pPr lvl="1"/>
            <a:r>
              <a:rPr lang="nn-NO" sz="1050" dirty="0" smtClean="0"/>
              <a:t>Plate med 2 porter</a:t>
            </a:r>
          </a:p>
          <a:p>
            <a:pPr lvl="1"/>
            <a:r>
              <a:rPr lang="nn-NO" sz="1050" dirty="0" smtClean="0"/>
              <a:t>Plate med 10 porter (slalåmløype)</a:t>
            </a:r>
          </a:p>
          <a:p>
            <a:pPr lvl="1"/>
            <a:r>
              <a:rPr lang="nn-NO" sz="1050" dirty="0" smtClean="0"/>
              <a:t>Vaginaltopp</a:t>
            </a:r>
          </a:p>
          <a:p>
            <a:pPr lvl="1"/>
            <a:r>
              <a:rPr lang="nn-NO" sz="1050" dirty="0" err="1" smtClean="0"/>
              <a:t>Suturpad</a:t>
            </a:r>
            <a:endParaRPr lang="nn-NO" sz="1050" dirty="0" smtClean="0"/>
          </a:p>
          <a:p>
            <a:pPr lvl="1"/>
            <a:r>
              <a:rPr lang="nn-NO" sz="1050" dirty="0" err="1" smtClean="0"/>
              <a:t>Kompresser</a:t>
            </a:r>
            <a:endParaRPr lang="nn-NO" sz="1050" dirty="0" smtClean="0"/>
          </a:p>
          <a:p>
            <a:pPr lvl="1"/>
            <a:r>
              <a:rPr lang="nn-NO" sz="1050" dirty="0" smtClean="0"/>
              <a:t>Perleplate med perler</a:t>
            </a:r>
          </a:p>
          <a:p>
            <a:pPr lvl="1"/>
            <a:endParaRPr lang="nn-NO" sz="1050" dirty="0" smtClean="0"/>
          </a:p>
          <a:p>
            <a:r>
              <a:rPr lang="nn-NO" sz="1050" dirty="0" err="1" smtClean="0"/>
              <a:t>Avdelingen</a:t>
            </a:r>
            <a:r>
              <a:rPr lang="nn-NO" sz="1050" dirty="0" smtClean="0"/>
              <a:t> må skaffe </a:t>
            </a:r>
            <a:r>
              <a:rPr lang="nn-NO" sz="1050" dirty="0" err="1" smtClean="0"/>
              <a:t>selv</a:t>
            </a:r>
            <a:r>
              <a:rPr lang="nn-NO" sz="1050" dirty="0" smtClean="0"/>
              <a:t>:</a:t>
            </a:r>
          </a:p>
          <a:p>
            <a:pPr lvl="1"/>
            <a:r>
              <a:rPr lang="nb-NO" sz="1050" dirty="0" smtClean="0"/>
              <a:t>Teip, f.eks. </a:t>
            </a:r>
            <a:r>
              <a:rPr lang="nb-NO" sz="1050" dirty="0" err="1" smtClean="0"/>
              <a:t>Micropore</a:t>
            </a:r>
            <a:r>
              <a:rPr lang="nb-NO" sz="1050" dirty="0" smtClean="0"/>
              <a:t> </a:t>
            </a:r>
            <a:r>
              <a:rPr lang="nb-NO" sz="1050" dirty="0" err="1" smtClean="0"/>
              <a:t>surgical</a:t>
            </a:r>
            <a:r>
              <a:rPr lang="nb-NO" sz="1050" dirty="0" smtClean="0"/>
              <a:t> tape</a:t>
            </a:r>
          </a:p>
          <a:p>
            <a:pPr lvl="1"/>
            <a:r>
              <a:rPr lang="nb-NO" sz="1050" dirty="0" smtClean="0"/>
              <a:t>Fyrstikker</a:t>
            </a:r>
          </a:p>
          <a:p>
            <a:pPr lvl="1"/>
            <a:r>
              <a:rPr lang="nb-NO" sz="1050" dirty="0" smtClean="0"/>
              <a:t>Målebånd</a:t>
            </a:r>
          </a:p>
          <a:p>
            <a:pPr lvl="1"/>
            <a:r>
              <a:rPr lang="nb-NO" sz="1050" dirty="0" smtClean="0"/>
              <a:t>Svart tusj</a:t>
            </a:r>
          </a:p>
          <a:p>
            <a:pPr lvl="1"/>
            <a:r>
              <a:rPr lang="nb-NO" sz="1050" dirty="0" smtClean="0"/>
              <a:t>Sukkerbiter</a:t>
            </a:r>
          </a:p>
          <a:p>
            <a:pPr lvl="1"/>
            <a:r>
              <a:rPr lang="nb-NO" sz="1050" dirty="0" smtClean="0"/>
              <a:t>Sutur, f.eks. </a:t>
            </a:r>
            <a:r>
              <a:rPr lang="nb-NO" sz="1050" dirty="0" err="1" smtClean="0"/>
              <a:t>Novosyn</a:t>
            </a:r>
            <a:r>
              <a:rPr lang="nb-NO" sz="1050" dirty="0" smtClean="0"/>
              <a:t> 0 med middels stor nål</a:t>
            </a:r>
          </a:p>
          <a:p>
            <a:pPr lvl="1"/>
            <a:r>
              <a:rPr lang="nb-NO" sz="1050" dirty="0" err="1" smtClean="0"/>
              <a:t>Str</a:t>
            </a:r>
            <a:r>
              <a:rPr lang="nb-NO" sz="1050" dirty="0" smtClean="0"/>
              <a:t>. S hansker</a:t>
            </a:r>
          </a:p>
          <a:p>
            <a:pPr lvl="1"/>
            <a:r>
              <a:rPr lang="nb-NO" sz="1050" dirty="0" smtClean="0"/>
              <a:t>Kladd</a:t>
            </a:r>
          </a:p>
          <a:p>
            <a:pPr>
              <a:buNone/>
            </a:pPr>
            <a:endParaRPr lang="nb-NO" sz="1050" dirty="0" smtClean="0"/>
          </a:p>
          <a:p>
            <a:pPr lvl="1"/>
            <a:r>
              <a:rPr lang="nb-NO" sz="1050" dirty="0" smtClean="0"/>
              <a:t>Øvingsboks</a:t>
            </a:r>
          </a:p>
          <a:p>
            <a:pPr lvl="1"/>
            <a:r>
              <a:rPr lang="nb-NO" sz="1050" dirty="0" smtClean="0"/>
              <a:t>Kamera</a:t>
            </a:r>
          </a:p>
          <a:p>
            <a:pPr lvl="1"/>
            <a:r>
              <a:rPr lang="nb-NO" sz="1050" dirty="0" smtClean="0"/>
              <a:t>Skjerm</a:t>
            </a:r>
          </a:p>
          <a:p>
            <a:pPr lvl="1"/>
            <a:r>
              <a:rPr lang="nb-NO" sz="1050" dirty="0" smtClean="0"/>
              <a:t>To nåleholdere</a:t>
            </a:r>
          </a:p>
          <a:p>
            <a:pPr lvl="1"/>
            <a:r>
              <a:rPr lang="nb-NO" sz="1050" dirty="0" smtClean="0"/>
              <a:t>To fattetenger</a:t>
            </a:r>
          </a:p>
          <a:p>
            <a:pPr lvl="1"/>
            <a:r>
              <a:rPr lang="nb-NO" sz="1050" dirty="0" smtClean="0"/>
              <a:t>Saks</a:t>
            </a:r>
            <a:endParaRPr lang="nn-NO" sz="1050" dirty="0" smtClean="0"/>
          </a:p>
        </p:txBody>
      </p:sp>
      <p:pic>
        <p:nvPicPr>
          <p:cNvPr id="4" name="Bilde 3" descr="IMG_3277.JPG"/>
          <p:cNvPicPr>
            <a:picLocks noChangeAspect="1"/>
          </p:cNvPicPr>
          <p:nvPr/>
        </p:nvPicPr>
        <p:blipFill>
          <a:blip r:embed="rId3"/>
          <a:stretch>
            <a:fillRect/>
          </a:stretch>
        </p:blipFill>
        <p:spPr>
          <a:xfrm>
            <a:off x="5129189" y="1787974"/>
            <a:ext cx="1055219" cy="929764"/>
          </a:xfrm>
          <a:prstGeom prst="rect">
            <a:avLst/>
          </a:prstGeom>
        </p:spPr>
      </p:pic>
      <p:pic>
        <p:nvPicPr>
          <p:cNvPr id="5" name="Bilde 4" descr="IMG_3205.JPG"/>
          <p:cNvPicPr>
            <a:picLocks noChangeAspect="1"/>
          </p:cNvPicPr>
          <p:nvPr/>
        </p:nvPicPr>
        <p:blipFill>
          <a:blip r:embed="rId4"/>
          <a:stretch>
            <a:fillRect/>
          </a:stretch>
        </p:blipFill>
        <p:spPr>
          <a:xfrm>
            <a:off x="6924405" y="1660494"/>
            <a:ext cx="1703258" cy="957604"/>
          </a:xfrm>
          <a:prstGeom prst="rect">
            <a:avLst/>
          </a:prstGeom>
        </p:spPr>
      </p:pic>
      <p:pic>
        <p:nvPicPr>
          <p:cNvPr id="6" name="Bilde 5" descr="IMG_3293.JPG"/>
          <p:cNvPicPr>
            <a:picLocks noChangeAspect="1"/>
          </p:cNvPicPr>
          <p:nvPr/>
        </p:nvPicPr>
        <p:blipFill>
          <a:blip r:embed="rId5"/>
          <a:stretch>
            <a:fillRect/>
          </a:stretch>
        </p:blipFill>
        <p:spPr>
          <a:xfrm>
            <a:off x="7018644" y="2931200"/>
            <a:ext cx="1787028" cy="1004701"/>
          </a:xfrm>
          <a:prstGeom prst="rect">
            <a:avLst/>
          </a:prstGeom>
        </p:spPr>
      </p:pic>
      <p:pic>
        <p:nvPicPr>
          <p:cNvPr id="7" name="Bilde 6" descr="IMG_3225.JPG"/>
          <p:cNvPicPr>
            <a:picLocks noChangeAspect="1"/>
          </p:cNvPicPr>
          <p:nvPr/>
        </p:nvPicPr>
        <p:blipFill>
          <a:blip r:embed="rId6"/>
          <a:stretch>
            <a:fillRect/>
          </a:stretch>
        </p:blipFill>
        <p:spPr>
          <a:xfrm>
            <a:off x="4738393" y="3063113"/>
            <a:ext cx="1864936" cy="1048502"/>
          </a:xfrm>
          <a:prstGeom prst="rect">
            <a:avLst/>
          </a:prstGeom>
        </p:spPr>
      </p:pic>
      <p:pic>
        <p:nvPicPr>
          <p:cNvPr id="8" name="Bilde 7" descr="1ss.JPG"/>
          <p:cNvPicPr>
            <a:picLocks noChangeAspect="1"/>
          </p:cNvPicPr>
          <p:nvPr/>
        </p:nvPicPr>
        <p:blipFill>
          <a:blip r:embed="rId7"/>
          <a:stretch>
            <a:fillRect/>
          </a:stretch>
        </p:blipFill>
        <p:spPr>
          <a:xfrm>
            <a:off x="4910089" y="5212241"/>
            <a:ext cx="1794973" cy="1009168"/>
          </a:xfrm>
          <a:prstGeom prst="rect">
            <a:avLst/>
          </a:prstGeom>
        </p:spPr>
      </p:pic>
      <p:pic>
        <p:nvPicPr>
          <p:cNvPr id="9" name="Bilde 8" descr="IMG_3207.JPG"/>
          <p:cNvPicPr>
            <a:picLocks noChangeAspect="1"/>
          </p:cNvPicPr>
          <p:nvPr/>
        </p:nvPicPr>
        <p:blipFill>
          <a:blip r:embed="rId8"/>
          <a:stretch>
            <a:fillRect/>
          </a:stretch>
        </p:blipFill>
        <p:spPr>
          <a:xfrm>
            <a:off x="7018644" y="5334092"/>
            <a:ext cx="1349100" cy="758489"/>
          </a:xfrm>
          <a:prstGeom prst="rect">
            <a:avLst/>
          </a:prstGeom>
        </p:spPr>
      </p:pic>
      <p:pic>
        <p:nvPicPr>
          <p:cNvPr id="10" name="Bilde 9" descr="1.JPG"/>
          <p:cNvPicPr>
            <a:picLocks noChangeAspect="1"/>
          </p:cNvPicPr>
          <p:nvPr/>
        </p:nvPicPr>
        <p:blipFill>
          <a:blip r:embed="rId9"/>
          <a:stretch>
            <a:fillRect/>
          </a:stretch>
        </p:blipFill>
        <p:spPr>
          <a:xfrm>
            <a:off x="7436715" y="4207554"/>
            <a:ext cx="953172" cy="914530"/>
          </a:xfrm>
          <a:prstGeom prst="rect">
            <a:avLst/>
          </a:prstGeom>
        </p:spPr>
      </p:pic>
      <p:pic>
        <p:nvPicPr>
          <p:cNvPr id="11" name="Bilde 10" descr="Ring oppstilling.JPG"/>
          <p:cNvPicPr>
            <a:picLocks noChangeAspect="1"/>
          </p:cNvPicPr>
          <p:nvPr/>
        </p:nvPicPr>
        <p:blipFill>
          <a:blip r:embed="rId10"/>
          <a:stretch>
            <a:fillRect/>
          </a:stretch>
        </p:blipFill>
        <p:spPr>
          <a:xfrm>
            <a:off x="5807576" y="4207554"/>
            <a:ext cx="753664" cy="72008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Utstyrsliste</a:t>
            </a:r>
            <a:endParaRPr lang="nn-NO" dirty="0"/>
          </a:p>
        </p:txBody>
      </p:sp>
      <p:pic>
        <p:nvPicPr>
          <p:cNvPr id="6" name="Plassholder for innhold 5" descr="Skjermbilde 2018-09-12 kl. 11.19.14.png"/>
          <p:cNvPicPr>
            <a:picLocks noGrp="1" noChangeAspect="1"/>
          </p:cNvPicPr>
          <p:nvPr>
            <p:ph sz="quarter" idx="1"/>
          </p:nvPr>
        </p:nvPicPr>
        <p:blipFill>
          <a:blip r:embed="rId3"/>
          <a:srcRect l="-54927" r="-54927"/>
          <a:stretch>
            <a:fillRect/>
          </a:stretch>
        </p:blipFill>
        <p:spPr>
          <a:xfrm>
            <a:off x="304800" y="1600200"/>
            <a:ext cx="8503920" cy="4572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Sertifisering del 1 og 2</a:t>
            </a:r>
            <a:endParaRPr lang="nn-NO" dirty="0"/>
          </a:p>
        </p:txBody>
      </p:sp>
      <p:sp>
        <p:nvSpPr>
          <p:cNvPr id="3" name="Plassholder for innhold 2"/>
          <p:cNvSpPr>
            <a:spLocks noGrp="1"/>
          </p:cNvSpPr>
          <p:nvPr>
            <p:ph sz="quarter" idx="1"/>
          </p:nvPr>
        </p:nvSpPr>
        <p:spPr/>
        <p:txBody>
          <a:bodyPr>
            <a:normAutofit lnSpcReduction="10000"/>
          </a:bodyPr>
          <a:lstStyle/>
          <a:p>
            <a:r>
              <a:rPr lang="nb-NO" dirty="0" smtClean="0"/>
              <a:t>To sertifiseringer:</a:t>
            </a:r>
          </a:p>
          <a:p>
            <a:pPr lvl="1"/>
            <a:r>
              <a:rPr lang="nb-NO" dirty="0" smtClean="0"/>
              <a:t>Del 1: Basale øvelser. </a:t>
            </a:r>
          </a:p>
          <a:p>
            <a:pPr lvl="2"/>
            <a:r>
              <a:rPr lang="nb-NO" dirty="0" smtClean="0"/>
              <a:t>Mål om at samtlige LIS fullfører denne</a:t>
            </a:r>
          </a:p>
          <a:p>
            <a:pPr lvl="2"/>
            <a:r>
              <a:rPr lang="nb-NO" dirty="0" smtClean="0"/>
              <a:t>Ferske LIS bør fullføre del 1 ila. første året av spesialiseringen</a:t>
            </a:r>
          </a:p>
          <a:p>
            <a:pPr lvl="1"/>
            <a:r>
              <a:rPr lang="nb-NO" dirty="0" smtClean="0"/>
              <a:t>Del 2: Moderate til avanserte øvelser. Bør fullføres av LIS som gjør </a:t>
            </a:r>
            <a:r>
              <a:rPr lang="nb-NO" dirty="0" err="1" smtClean="0"/>
              <a:t>adnexkirurgi</a:t>
            </a:r>
            <a:r>
              <a:rPr lang="nb-NO" dirty="0" smtClean="0"/>
              <a:t> og </a:t>
            </a:r>
            <a:r>
              <a:rPr lang="nb-NO" dirty="0" err="1" smtClean="0"/>
              <a:t>hysterektomier</a:t>
            </a:r>
            <a:r>
              <a:rPr lang="nb-NO" dirty="0" smtClean="0"/>
              <a:t>. </a:t>
            </a:r>
          </a:p>
          <a:p>
            <a:r>
              <a:rPr lang="nb-NO" dirty="0" smtClean="0"/>
              <a:t>Begge sertifiseringene lanseres samtidig, så kan hver avdeling selv bestemme når de vil starte med del 2.</a:t>
            </a:r>
          </a:p>
          <a:p>
            <a:r>
              <a:rPr lang="nb-NO" dirty="0" smtClean="0"/>
              <a:t>Alle 5 øvelsene bør gjennomføres i samme seanse</a:t>
            </a:r>
          </a:p>
          <a:p>
            <a:r>
              <a:rPr lang="nb-NO" dirty="0" smtClean="0"/>
              <a:t>Man får 3 forsøk pr øvelse. Klarer man tidskravet går man videre til neste øvelse.</a:t>
            </a:r>
          </a:p>
          <a:p>
            <a:endParaRPr lang="nn-NO"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n-NO" dirty="0"/>
          </a:p>
        </p:txBody>
      </p:sp>
      <p:pic>
        <p:nvPicPr>
          <p:cNvPr id="5" name="Plassholder for innhold 4" descr="Skjermbilde 2018-09-11 kl. 11.19.07.png"/>
          <p:cNvPicPr>
            <a:picLocks noGrp="1" noChangeAspect="1"/>
          </p:cNvPicPr>
          <p:nvPr>
            <p:ph sz="quarter" idx="1"/>
          </p:nvPr>
        </p:nvPicPr>
        <p:blipFill>
          <a:blip r:embed="rId3"/>
          <a:srcRect t="-41125" b="-41125"/>
          <a:stretch>
            <a:fillRect/>
          </a:stretch>
        </p:blipFill>
        <p:spPr>
          <a:xfrm>
            <a:off x="301752" y="1527048"/>
            <a:ext cx="8503920" cy="4572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Fire perler på rad (&lt; 3 </a:t>
            </a:r>
            <a:r>
              <a:rPr lang="nn-NO" dirty="0" err="1" smtClean="0"/>
              <a:t>minutter</a:t>
            </a:r>
            <a:r>
              <a:rPr lang="nn-NO" dirty="0" smtClean="0"/>
              <a:t>)</a:t>
            </a:r>
            <a:endParaRPr lang="nn-NO" dirty="0"/>
          </a:p>
        </p:txBody>
      </p:sp>
      <p:sp>
        <p:nvSpPr>
          <p:cNvPr id="3" name="Plassholder for innhold 2"/>
          <p:cNvSpPr>
            <a:spLocks noGrp="1"/>
          </p:cNvSpPr>
          <p:nvPr>
            <p:ph sz="quarter" idx="1"/>
          </p:nvPr>
        </p:nvSpPr>
        <p:spPr>
          <a:xfrm>
            <a:off x="304800" y="1600200"/>
            <a:ext cx="5794248" cy="4572000"/>
          </a:xfrm>
        </p:spPr>
        <p:txBody>
          <a:bodyPr>
            <a:normAutofit fontScale="55000" lnSpcReduction="20000"/>
          </a:bodyPr>
          <a:lstStyle/>
          <a:p>
            <a:pPr>
              <a:buNone/>
            </a:pPr>
            <a:r>
              <a:rPr lang="nn-NO" sz="2909" b="1" dirty="0" smtClean="0"/>
              <a:t>Læringsmål: </a:t>
            </a:r>
            <a:r>
              <a:rPr lang="nn-NO" sz="2909" dirty="0" err="1" smtClean="0"/>
              <a:t>Bimanuell</a:t>
            </a:r>
            <a:r>
              <a:rPr lang="nn-NO" sz="2909" dirty="0" smtClean="0"/>
              <a:t> trening, </a:t>
            </a:r>
            <a:r>
              <a:rPr lang="nn-NO" sz="2909" dirty="0" err="1" smtClean="0"/>
              <a:t>øye-hånd-koordinasjon</a:t>
            </a:r>
            <a:r>
              <a:rPr lang="nn-NO" sz="2909" dirty="0" smtClean="0"/>
              <a:t>, presisjon.</a:t>
            </a:r>
          </a:p>
          <a:p>
            <a:pPr>
              <a:buNone/>
            </a:pPr>
            <a:r>
              <a:rPr lang="nn-NO" sz="2909" b="1" dirty="0" smtClean="0"/>
              <a:t>Utstyr: </a:t>
            </a:r>
            <a:r>
              <a:rPr lang="nn-NO" sz="2909" dirty="0" smtClean="0"/>
              <a:t>Perleplate med to rader markert med 4 </a:t>
            </a:r>
            <a:r>
              <a:rPr lang="nn-NO" sz="2909" dirty="0" err="1" smtClean="0"/>
              <a:t>prikker</a:t>
            </a:r>
            <a:r>
              <a:rPr lang="nn-NO" sz="2909" dirty="0" smtClean="0"/>
              <a:t>, 6 perler. To fattetenger.</a:t>
            </a:r>
          </a:p>
          <a:p>
            <a:pPr>
              <a:buNone/>
            </a:pPr>
            <a:r>
              <a:rPr lang="nn-NO" sz="2909" b="1" dirty="0" smtClean="0"/>
              <a:t>Startoppstilling: </a:t>
            </a:r>
            <a:r>
              <a:rPr lang="nb-NO" sz="2909" dirty="0" smtClean="0"/>
              <a:t>Teip fast perleplaten til underlaget</a:t>
            </a:r>
            <a:r>
              <a:rPr lang="nn-NO" sz="2909" dirty="0" smtClean="0"/>
              <a:t> og plasser den slik at de to markerte radene står vertikalt. Plasser 4 perler på de 4 svarte </a:t>
            </a:r>
            <a:r>
              <a:rPr lang="nn-NO" sz="2909" dirty="0" err="1" smtClean="0"/>
              <a:t>prikkene</a:t>
            </a:r>
            <a:r>
              <a:rPr lang="nn-NO" sz="2909" dirty="0" smtClean="0"/>
              <a:t> på høyre side. Plasser de to reserveperlene på øvre del av </a:t>
            </a:r>
            <a:r>
              <a:rPr lang="nn-NO" sz="2909" dirty="0" err="1" smtClean="0"/>
              <a:t>perleplaten</a:t>
            </a:r>
            <a:r>
              <a:rPr lang="nn-NO" sz="2909" dirty="0" smtClean="0"/>
              <a:t>. Start med begge fattetengene synlig i nedre del av feltet.</a:t>
            </a:r>
          </a:p>
          <a:p>
            <a:pPr>
              <a:buNone/>
            </a:pPr>
            <a:r>
              <a:rPr lang="nn-NO" sz="2909" b="1" dirty="0" err="1" smtClean="0"/>
              <a:t>Utførelse</a:t>
            </a:r>
            <a:r>
              <a:rPr lang="nn-NO" sz="2909" b="1" dirty="0" smtClean="0"/>
              <a:t>: </a:t>
            </a:r>
            <a:r>
              <a:rPr lang="nb-NO" sz="2909" dirty="0" smtClean="0"/>
              <a:t>Løft en perle på høyre rad med instrumentet i høyre hånd, ta imot perlen med instrumentet i </a:t>
            </a:r>
          </a:p>
          <a:p>
            <a:pPr>
              <a:buNone/>
            </a:pPr>
            <a:r>
              <a:rPr lang="nb-NO" sz="2909" dirty="0" smtClean="0"/>
              <a:t>	venstre hånd og plasser den på en valgfri svart prikk på raden til venstre. Gjentas til alle perlene er flyttet </a:t>
            </a:r>
          </a:p>
          <a:p>
            <a:pPr>
              <a:buNone/>
            </a:pPr>
            <a:r>
              <a:rPr lang="nb-NO" sz="2909" dirty="0" smtClean="0"/>
              <a:t>	fra høyre til venstre side. Gjør det samme motsatt vei, men start da med instrumentet i venstre hånd, ta </a:t>
            </a:r>
          </a:p>
          <a:p>
            <a:pPr>
              <a:buNone/>
            </a:pPr>
            <a:r>
              <a:rPr lang="nb-NO" sz="2909" dirty="0" smtClean="0"/>
              <a:t>	imot med instrumentet i høyre hånd.</a:t>
            </a:r>
            <a:r>
              <a:rPr lang="nn-NO" sz="2909" dirty="0" smtClean="0"/>
              <a:t> </a:t>
            </a:r>
          </a:p>
          <a:p>
            <a:pPr lvl="0">
              <a:buNone/>
            </a:pPr>
            <a:r>
              <a:rPr lang="nb-NO" sz="2909" b="1" dirty="0" smtClean="0"/>
              <a:t>Feil: </a:t>
            </a:r>
            <a:r>
              <a:rPr lang="nb-NO" sz="2909" dirty="0" smtClean="0"/>
              <a:t>Dersom du mister en perle løftes den opp igjen med instrumentet som mistet perlen og du </a:t>
            </a:r>
          </a:p>
          <a:p>
            <a:pPr lvl="0">
              <a:buNone/>
            </a:pPr>
            <a:r>
              <a:rPr lang="nb-NO" sz="2909" dirty="0" smtClean="0"/>
              <a:t>	fortsetter øvelsen. Faller perlene utenfor rekkevidde eller synsvidde, kan du bruke inntil to reserveperler.</a:t>
            </a:r>
          </a:p>
          <a:p>
            <a:endParaRPr lang="nn-NO" dirty="0"/>
          </a:p>
        </p:txBody>
      </p:sp>
      <p:pic>
        <p:nvPicPr>
          <p:cNvPr id="6" name="Bilde 5" descr="Sert 1 øvelse 1, startoppstilling.JPG"/>
          <p:cNvPicPr>
            <a:picLocks noChangeAspect="1"/>
          </p:cNvPicPr>
          <p:nvPr/>
        </p:nvPicPr>
        <p:blipFill>
          <a:blip r:embed="rId3"/>
          <a:stretch>
            <a:fillRect/>
          </a:stretch>
        </p:blipFill>
        <p:spPr>
          <a:xfrm>
            <a:off x="6324600" y="1600200"/>
            <a:ext cx="2443884" cy="2153330"/>
          </a:xfrm>
          <a:prstGeom prst="rect">
            <a:avLst/>
          </a:prstGeom>
        </p:spPr>
      </p:pic>
      <p:pic>
        <p:nvPicPr>
          <p:cNvPr id="7" name="Bilde 6" descr="Sert 1 øvelse 1 bilde fra øvelsen.JPG"/>
          <p:cNvPicPr>
            <a:picLocks noChangeAspect="1"/>
          </p:cNvPicPr>
          <p:nvPr/>
        </p:nvPicPr>
        <p:blipFill>
          <a:blip r:embed="rId4"/>
          <a:stretch>
            <a:fillRect/>
          </a:stretch>
        </p:blipFill>
        <p:spPr>
          <a:xfrm>
            <a:off x="6324600" y="3962400"/>
            <a:ext cx="2420011" cy="2133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Flytte 12 fyrstikker (&lt; 4 </a:t>
            </a:r>
            <a:r>
              <a:rPr lang="nn-NO" dirty="0" err="1" smtClean="0"/>
              <a:t>minutter</a:t>
            </a:r>
            <a:r>
              <a:rPr lang="nn-NO" dirty="0" smtClean="0"/>
              <a:t>)</a:t>
            </a:r>
            <a:endParaRPr lang="nn-NO" dirty="0"/>
          </a:p>
        </p:txBody>
      </p:sp>
      <p:sp>
        <p:nvSpPr>
          <p:cNvPr id="3" name="Plassholder for innhold 2"/>
          <p:cNvSpPr>
            <a:spLocks noGrp="1"/>
          </p:cNvSpPr>
          <p:nvPr>
            <p:ph sz="quarter" idx="1"/>
          </p:nvPr>
        </p:nvSpPr>
        <p:spPr>
          <a:xfrm>
            <a:off x="304800" y="1600200"/>
            <a:ext cx="4879848" cy="4572000"/>
          </a:xfrm>
        </p:spPr>
        <p:txBody>
          <a:bodyPr>
            <a:normAutofit fontScale="47500" lnSpcReduction="20000"/>
          </a:bodyPr>
          <a:lstStyle/>
          <a:p>
            <a:pPr lvl="0">
              <a:buNone/>
            </a:pPr>
            <a:r>
              <a:rPr lang="nb-NO" sz="3273" b="1" dirty="0" smtClean="0"/>
              <a:t>Læringsmål: </a:t>
            </a:r>
            <a:r>
              <a:rPr lang="nb-NO" sz="3273" dirty="0" smtClean="0"/>
              <a:t>Bimanuell trening, </a:t>
            </a:r>
            <a:r>
              <a:rPr lang="nb-NO" sz="3273" dirty="0" err="1" smtClean="0"/>
              <a:t>øye-hånd-koordinasjon</a:t>
            </a:r>
            <a:r>
              <a:rPr lang="nb-NO" sz="3273" dirty="0" smtClean="0"/>
              <a:t>, presisjon.</a:t>
            </a:r>
          </a:p>
          <a:p>
            <a:pPr lvl="0">
              <a:buNone/>
            </a:pPr>
            <a:r>
              <a:rPr lang="nb-NO" sz="3273" b="1" dirty="0" smtClean="0"/>
              <a:t>Utstyr: </a:t>
            </a:r>
            <a:r>
              <a:rPr lang="nb-NO" sz="3273" dirty="0" smtClean="0"/>
              <a:t>Plate med 2 porter, 12 fyrstikker, 1 kopp, teip. To nåleholdere eller fattetenger.</a:t>
            </a:r>
          </a:p>
          <a:p>
            <a:pPr lvl="0">
              <a:buNone/>
            </a:pPr>
            <a:r>
              <a:rPr lang="nb-NO" sz="3273" b="1" dirty="0" smtClean="0"/>
              <a:t>Startoppstilling: </a:t>
            </a:r>
            <a:r>
              <a:rPr lang="nb-NO" sz="3273" dirty="0" smtClean="0"/>
              <a:t>Teip fast platen til underlaget</a:t>
            </a:r>
            <a:r>
              <a:rPr lang="nn-NO" sz="3273" dirty="0" smtClean="0"/>
              <a:t> </a:t>
            </a:r>
            <a:r>
              <a:rPr lang="nb-NO" sz="3273" dirty="0" smtClean="0"/>
              <a:t>slik at de to portene er vendt mot deg. Legg 12 fyrstikker i en haug øverst til venstre. Start med begge instrumentene synlig i nedre del av feltet.</a:t>
            </a:r>
          </a:p>
          <a:p>
            <a:pPr lvl="0">
              <a:buNone/>
            </a:pPr>
            <a:r>
              <a:rPr lang="nb-NO" sz="3273" b="1" dirty="0" smtClean="0"/>
              <a:t>Utførelse: </a:t>
            </a:r>
            <a:r>
              <a:rPr lang="nb-NO" sz="3273" dirty="0" smtClean="0"/>
              <a:t>Løft en fyrstikk, før gjennom venstre port, ta imot med motsatt hånd, før gjennom høyre port og legg i koppen. Gjør det samme med de 11 gjenværende fyrstikkene. Det er lov å bruke underlaget for å vinkle fyrstikken.</a:t>
            </a:r>
          </a:p>
          <a:p>
            <a:pPr lvl="0">
              <a:buNone/>
            </a:pPr>
            <a:r>
              <a:rPr lang="nb-NO" sz="3273" b="1" dirty="0" smtClean="0"/>
              <a:t>Feil: </a:t>
            </a:r>
            <a:r>
              <a:rPr lang="nb-NO" sz="3273" dirty="0" smtClean="0"/>
              <a:t>Dersom du mister en fyrstikk løftes den opp igjen med instrumentet som mistet fyrstikken og du fortsetter øvelsen. Faller fyrstikken ut av koppen må den legges på plass i koppen igjen. Dersom fyrstikken knekker, eller faller utenfor rekkevidde eller synsvidde, må øvelsen startes på nytt. </a:t>
            </a:r>
          </a:p>
          <a:p>
            <a:endParaRPr lang="nn-NO" dirty="0"/>
          </a:p>
        </p:txBody>
      </p:sp>
      <p:pic>
        <p:nvPicPr>
          <p:cNvPr id="5" name="Bilde 4" descr="Sert 1 øvelse 2 startoppstilling.JPG"/>
          <p:cNvPicPr>
            <a:picLocks noChangeAspect="1"/>
          </p:cNvPicPr>
          <p:nvPr/>
        </p:nvPicPr>
        <p:blipFill>
          <a:blip r:embed="rId3"/>
          <a:stretch>
            <a:fillRect/>
          </a:stretch>
        </p:blipFill>
        <p:spPr>
          <a:xfrm>
            <a:off x="5486400" y="1905000"/>
            <a:ext cx="3345892" cy="1881124"/>
          </a:xfrm>
          <a:prstGeom prst="rect">
            <a:avLst/>
          </a:prstGeom>
        </p:spPr>
      </p:pic>
      <p:pic>
        <p:nvPicPr>
          <p:cNvPr id="6" name="Bilde 5" descr="Sert 1 øvelse 2 bilde fra øvelsen.JPG"/>
          <p:cNvPicPr>
            <a:picLocks noChangeAspect="1"/>
          </p:cNvPicPr>
          <p:nvPr/>
        </p:nvPicPr>
        <p:blipFill>
          <a:blip r:embed="rId4"/>
          <a:stretch>
            <a:fillRect/>
          </a:stretch>
        </p:blipFill>
        <p:spPr>
          <a:xfrm>
            <a:off x="5486400" y="3962399"/>
            <a:ext cx="3345891" cy="188112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Slalåm med klokka (&lt; 1 minutt 40 sekunder)</a:t>
            </a:r>
            <a:endParaRPr lang="nn-NO" dirty="0"/>
          </a:p>
        </p:txBody>
      </p:sp>
      <p:sp>
        <p:nvSpPr>
          <p:cNvPr id="3" name="Plassholder for innhold 2"/>
          <p:cNvSpPr>
            <a:spLocks noGrp="1"/>
          </p:cNvSpPr>
          <p:nvPr>
            <p:ph sz="quarter" idx="1"/>
          </p:nvPr>
        </p:nvSpPr>
        <p:spPr>
          <a:xfrm>
            <a:off x="304800" y="1600200"/>
            <a:ext cx="4879848" cy="4572000"/>
          </a:xfrm>
        </p:spPr>
        <p:txBody>
          <a:bodyPr>
            <a:normAutofit fontScale="70000" lnSpcReduction="20000"/>
          </a:bodyPr>
          <a:lstStyle/>
          <a:p>
            <a:pPr lvl="0">
              <a:buNone/>
            </a:pPr>
            <a:r>
              <a:rPr lang="nb-NO" sz="2560" b="1" dirty="0" smtClean="0"/>
              <a:t>Læringsmål: </a:t>
            </a:r>
            <a:r>
              <a:rPr lang="nb-NO" sz="2560" dirty="0" smtClean="0"/>
              <a:t>Bimanuell trening, vinkling av instrumenter.</a:t>
            </a:r>
          </a:p>
          <a:p>
            <a:pPr lvl="0">
              <a:buNone/>
            </a:pPr>
            <a:r>
              <a:rPr lang="nb-NO" sz="2560" b="1" dirty="0" smtClean="0"/>
              <a:t>Utstyr: </a:t>
            </a:r>
            <a:r>
              <a:rPr lang="nb-NO" sz="2560" dirty="0" smtClean="0"/>
              <a:t>Plate med 10 porter, klipp en fyrstikk til lengde 3 cm. To nåleholdere eller fattetenger. </a:t>
            </a:r>
          </a:p>
          <a:p>
            <a:pPr lvl="0">
              <a:buNone/>
            </a:pPr>
            <a:r>
              <a:rPr lang="nb-NO" sz="2560" b="1" dirty="0" smtClean="0"/>
              <a:t>Startoppstilling: </a:t>
            </a:r>
            <a:r>
              <a:rPr lang="nb-NO" sz="2560" dirty="0" smtClean="0"/>
              <a:t>Teip fast platen til underlaget som vist på bildet. Legg fyrstikken foran første port. Start med begge instrumentene synlig i nedre del av feltet.</a:t>
            </a:r>
          </a:p>
          <a:p>
            <a:pPr lvl="0">
              <a:buNone/>
            </a:pPr>
            <a:r>
              <a:rPr lang="nb-NO" sz="2560" b="1" dirty="0" smtClean="0"/>
              <a:t>Utførelse: </a:t>
            </a:r>
            <a:r>
              <a:rPr lang="nb-NO" sz="2560" dirty="0" smtClean="0"/>
              <a:t>Løft opp fyrstikken og før den gjennom port 1 til 10 (med klokka). </a:t>
            </a:r>
          </a:p>
          <a:p>
            <a:pPr lvl="0">
              <a:buNone/>
            </a:pPr>
            <a:r>
              <a:rPr lang="nb-NO" sz="2560" b="1" dirty="0" smtClean="0"/>
              <a:t>Feil: </a:t>
            </a:r>
            <a:r>
              <a:rPr lang="nb-NO" sz="2560" dirty="0" smtClean="0"/>
              <a:t>Dersom du mister fyrstikken løftes den opp igjen med instrumentet som mistet fyrstikken og du fortsetter øvelsen. Dersom fyrstikken knekker, eller faller utenfor rekkevidde eller synsvidde, må øvelsen startes på nytt. </a:t>
            </a:r>
          </a:p>
          <a:p>
            <a:endParaRPr lang="nn-NO" dirty="0"/>
          </a:p>
        </p:txBody>
      </p:sp>
      <p:pic>
        <p:nvPicPr>
          <p:cNvPr id="4" name="Bilde 3" descr="Sert 1 øvelse 3, startoppstilling.JPG"/>
          <p:cNvPicPr>
            <a:picLocks noChangeAspect="1"/>
          </p:cNvPicPr>
          <p:nvPr/>
        </p:nvPicPr>
        <p:blipFill>
          <a:blip r:embed="rId3"/>
          <a:stretch>
            <a:fillRect/>
          </a:stretch>
        </p:blipFill>
        <p:spPr>
          <a:xfrm>
            <a:off x="5552036" y="1752600"/>
            <a:ext cx="3252824" cy="1828799"/>
          </a:xfrm>
          <a:prstGeom prst="rect">
            <a:avLst/>
          </a:prstGeom>
        </p:spPr>
      </p:pic>
      <p:pic>
        <p:nvPicPr>
          <p:cNvPr id="5" name="Bilde 4" descr="Sert 1 øvelse 3, bilde fra øvelsen.JPG"/>
          <p:cNvPicPr>
            <a:picLocks noChangeAspect="1"/>
          </p:cNvPicPr>
          <p:nvPr/>
        </p:nvPicPr>
        <p:blipFill>
          <a:blip r:embed="rId4"/>
          <a:stretch>
            <a:fillRect/>
          </a:stretch>
        </p:blipFill>
        <p:spPr>
          <a:xfrm>
            <a:off x="5552036" y="3733800"/>
            <a:ext cx="3252823" cy="182879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Klippe sirkel (&lt; 4 </a:t>
            </a:r>
            <a:r>
              <a:rPr lang="nn-NO" dirty="0" err="1" smtClean="0"/>
              <a:t>minutter</a:t>
            </a:r>
            <a:r>
              <a:rPr lang="nn-NO" dirty="0" smtClean="0"/>
              <a:t>)</a:t>
            </a:r>
            <a:endParaRPr lang="nn-NO" dirty="0"/>
          </a:p>
        </p:txBody>
      </p:sp>
      <p:sp>
        <p:nvSpPr>
          <p:cNvPr id="3" name="Plassholder for innhold 2"/>
          <p:cNvSpPr>
            <a:spLocks noGrp="1"/>
          </p:cNvSpPr>
          <p:nvPr>
            <p:ph sz="quarter" idx="1"/>
          </p:nvPr>
        </p:nvSpPr>
        <p:spPr>
          <a:xfrm>
            <a:off x="304800" y="1600200"/>
            <a:ext cx="5108448" cy="4572000"/>
          </a:xfrm>
        </p:spPr>
        <p:txBody>
          <a:bodyPr>
            <a:normAutofit fontScale="62500" lnSpcReduction="20000"/>
          </a:bodyPr>
          <a:lstStyle/>
          <a:p>
            <a:pPr lvl="0">
              <a:buNone/>
            </a:pPr>
            <a:r>
              <a:rPr lang="nb-NO" sz="2800" b="1" dirty="0" smtClean="0"/>
              <a:t>Læringsmål: </a:t>
            </a:r>
            <a:r>
              <a:rPr lang="nb-NO" sz="2800" dirty="0" smtClean="0"/>
              <a:t>Bimanuell trening, presis bruk av saks.</a:t>
            </a:r>
          </a:p>
          <a:p>
            <a:pPr lvl="0">
              <a:buNone/>
            </a:pPr>
            <a:r>
              <a:rPr lang="nb-NO" sz="2800" b="1" dirty="0" smtClean="0"/>
              <a:t>Utstyr: </a:t>
            </a:r>
            <a:r>
              <a:rPr lang="nb-NO" sz="2800" dirty="0" smtClean="0"/>
              <a:t>To 10 x 10 cm kompresser hvor den ene har en svart sirkel tegnet, 2,5 cm i radius, med 3 mm svart strek. En nåleholder/fattetang, en saks.</a:t>
            </a:r>
          </a:p>
          <a:p>
            <a:pPr lvl="0">
              <a:buNone/>
            </a:pPr>
            <a:r>
              <a:rPr lang="nb-NO" sz="2800" b="1" dirty="0" smtClean="0"/>
              <a:t>Startoppstilling: </a:t>
            </a:r>
            <a:r>
              <a:rPr lang="nb-NO" sz="2800" dirty="0" smtClean="0"/>
              <a:t>Legg kompressene oppå hverandre midt øvingsboksen med den svarte sirkelen øverst. Fest kantene til underlaget med teip. Start med begge instrumentene synlig i nedre del av feltet.</a:t>
            </a:r>
          </a:p>
          <a:p>
            <a:pPr lvl="0">
              <a:buNone/>
            </a:pPr>
            <a:r>
              <a:rPr lang="nb-NO" sz="2800" b="1" dirty="0" smtClean="0"/>
              <a:t>Utførelse: </a:t>
            </a:r>
            <a:r>
              <a:rPr lang="nb-NO" sz="2800" dirty="0" smtClean="0"/>
              <a:t>Ta tak i kompressen med instrumentet og klipp ut den svarte sirkelen. Du skal klippe på den svarte streken.</a:t>
            </a:r>
          </a:p>
          <a:p>
            <a:pPr lvl="0">
              <a:buNone/>
            </a:pPr>
            <a:r>
              <a:rPr lang="nb-NO" sz="2800" b="1" dirty="0" smtClean="0"/>
              <a:t>Feil: </a:t>
            </a:r>
            <a:r>
              <a:rPr lang="nb-NO" sz="2800" dirty="0" smtClean="0"/>
              <a:t>Du skal kun klippe i det øverste laget. Unngå å klippe på innsiden av den svarte streken - det skal være en jevn svart strek på den utklippede sirkelen.</a:t>
            </a:r>
          </a:p>
          <a:p>
            <a:endParaRPr lang="nn-NO" dirty="0"/>
          </a:p>
        </p:txBody>
      </p:sp>
      <p:pic>
        <p:nvPicPr>
          <p:cNvPr id="4" name="Bilde 3" descr="Sert 1 øvelse 4 bilde fra øvelsen.JPG"/>
          <p:cNvPicPr>
            <a:picLocks noChangeAspect="1"/>
          </p:cNvPicPr>
          <p:nvPr/>
        </p:nvPicPr>
        <p:blipFill>
          <a:blip r:embed="rId3"/>
          <a:stretch>
            <a:fillRect/>
          </a:stretch>
        </p:blipFill>
        <p:spPr>
          <a:xfrm>
            <a:off x="6705600" y="3124200"/>
            <a:ext cx="1676400" cy="1570923"/>
          </a:xfrm>
          <a:prstGeom prst="rect">
            <a:avLst/>
          </a:prstGeom>
        </p:spPr>
      </p:pic>
      <p:pic>
        <p:nvPicPr>
          <p:cNvPr id="5" name="Bilde 4" descr="Sert 1 øvelse 4 eksempel på feil .JPG"/>
          <p:cNvPicPr>
            <a:picLocks noChangeAspect="1"/>
          </p:cNvPicPr>
          <p:nvPr/>
        </p:nvPicPr>
        <p:blipFill>
          <a:blip r:embed="rId4"/>
          <a:stretch>
            <a:fillRect/>
          </a:stretch>
        </p:blipFill>
        <p:spPr>
          <a:xfrm>
            <a:off x="6705600" y="4724400"/>
            <a:ext cx="1676400" cy="1607325"/>
          </a:xfrm>
          <a:prstGeom prst="rect">
            <a:avLst/>
          </a:prstGeom>
        </p:spPr>
      </p:pic>
      <p:pic>
        <p:nvPicPr>
          <p:cNvPr id="6" name="Bilde 5" descr="Sert 1 øvelse 4 startoppstilling.JPG"/>
          <p:cNvPicPr>
            <a:picLocks noChangeAspect="1"/>
          </p:cNvPicPr>
          <p:nvPr/>
        </p:nvPicPr>
        <p:blipFill>
          <a:blip r:embed="rId5"/>
          <a:stretch>
            <a:fillRect/>
          </a:stretch>
        </p:blipFill>
        <p:spPr>
          <a:xfrm>
            <a:off x="6705600" y="1447800"/>
            <a:ext cx="1674833" cy="1600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Boksen går!</a:t>
            </a:r>
            <a:endParaRPr lang="nn-NO" dirty="0"/>
          </a:p>
        </p:txBody>
      </p:sp>
      <p:sp>
        <p:nvSpPr>
          <p:cNvPr id="3" name="Plassholder for innhold 2"/>
          <p:cNvSpPr>
            <a:spLocks noGrp="1"/>
          </p:cNvSpPr>
          <p:nvPr>
            <p:ph sz="quarter" idx="1"/>
          </p:nvPr>
        </p:nvSpPr>
        <p:spPr/>
        <p:txBody>
          <a:bodyPr>
            <a:normAutofit fontScale="77500" lnSpcReduction="20000"/>
          </a:bodyPr>
          <a:lstStyle/>
          <a:p>
            <a:r>
              <a:rPr lang="nb-NO" sz="2286" dirty="0" smtClean="0"/>
              <a:t>Kampanje i regi av FUGO, støttet av Norsk Gynekologisk Forening og Endoskopiutvalget. Økonomisk støtte fra FUGO og Legeforeningens fond for kvalitetsforbedring og pasientsikkerhet. Søkt ytterligere midler fra NFOG.</a:t>
            </a:r>
          </a:p>
          <a:p>
            <a:endParaRPr lang="nb-NO" sz="2286" dirty="0" smtClean="0"/>
          </a:p>
          <a:p>
            <a:r>
              <a:rPr lang="nb-NO" sz="2286" dirty="0" smtClean="0"/>
              <a:t>Prosjektgruppen:		</a:t>
            </a:r>
          </a:p>
          <a:p>
            <a:pPr lvl="1"/>
            <a:r>
              <a:rPr lang="nb-NO" sz="2286" dirty="0" smtClean="0"/>
              <a:t>Marianne </a:t>
            </a:r>
            <a:r>
              <a:rPr lang="nb-NO" sz="2286" dirty="0" err="1" smtClean="0"/>
              <a:t>Omtvedt</a:t>
            </a:r>
            <a:r>
              <a:rPr lang="nb-NO" sz="2286" dirty="0" smtClean="0"/>
              <a:t> (leder for kampanjen, nestleder FUGO, medlem Endoskopiutvalget, LIS Oslo Universitetssykehus)</a:t>
            </a:r>
          </a:p>
          <a:p>
            <a:pPr lvl="1"/>
            <a:r>
              <a:rPr lang="nb-NO" sz="2286" dirty="0" smtClean="0"/>
              <a:t>Ane </a:t>
            </a:r>
            <a:r>
              <a:rPr lang="nb-NO" sz="2286" dirty="0" err="1" smtClean="0"/>
              <a:t>Bergquist</a:t>
            </a:r>
            <a:r>
              <a:rPr lang="nb-NO" sz="2286" dirty="0" smtClean="0"/>
              <a:t> (medlem FUGO, LIS Sykehuset Levanger)</a:t>
            </a:r>
          </a:p>
          <a:p>
            <a:pPr lvl="1"/>
            <a:r>
              <a:rPr lang="nb-NO" sz="2286" dirty="0" smtClean="0"/>
              <a:t>Liva Helleland (LIS Haukeland Universitetssjukehus)</a:t>
            </a:r>
          </a:p>
          <a:p>
            <a:pPr lvl="1"/>
            <a:r>
              <a:rPr lang="nb-NO" sz="2286" dirty="0" smtClean="0"/>
              <a:t>Renate </a:t>
            </a:r>
            <a:r>
              <a:rPr lang="nb-NO" sz="2286" dirty="0" err="1" smtClean="0"/>
              <a:t>Torstensen</a:t>
            </a:r>
            <a:r>
              <a:rPr lang="nb-NO" sz="2286" dirty="0" smtClean="0"/>
              <a:t> (medlem Spesialitetskomiteen, LIS Nordlandssykehuset Bodø)</a:t>
            </a:r>
          </a:p>
          <a:p>
            <a:pPr marL="274320" lvl="1" indent="0">
              <a:buNone/>
            </a:pPr>
            <a:endParaRPr lang="nb-NO" sz="2286" dirty="0" smtClean="0"/>
          </a:p>
          <a:p>
            <a:r>
              <a:rPr lang="nb-NO" sz="2286" dirty="0" smtClean="0"/>
              <a:t>Veiledere:</a:t>
            </a:r>
          </a:p>
          <a:p>
            <a:pPr lvl="1"/>
            <a:r>
              <a:rPr lang="nb-NO" sz="2286" dirty="0" smtClean="0"/>
              <a:t>Klaus Oddenes (leder for Endoskopiutvalget, overlege Haugesund Sjukehus)</a:t>
            </a:r>
          </a:p>
          <a:p>
            <a:pPr lvl="1"/>
            <a:r>
              <a:rPr lang="nb-NO" sz="2286" dirty="0" smtClean="0"/>
              <a:t>Anne Veddeng (medlem Endoskopiutvalget, overlege Haukeland Universitetssjukehus)</a:t>
            </a:r>
          </a:p>
          <a:p>
            <a:pPr lvl="1"/>
            <a:r>
              <a:rPr lang="nb-NO" sz="2286" dirty="0" smtClean="0"/>
              <a:t>Siri </a:t>
            </a:r>
            <a:r>
              <a:rPr lang="nb-NO" sz="2286" dirty="0" err="1" smtClean="0"/>
              <a:t>Skrøppa</a:t>
            </a:r>
            <a:r>
              <a:rPr lang="nb-NO" sz="2286" dirty="0" smtClean="0"/>
              <a:t> (overlege Sykehuset i Vestfold) </a:t>
            </a:r>
          </a:p>
          <a:p>
            <a:endParaRPr lang="nb-NO" sz="2286" dirty="0" smtClean="0"/>
          </a:p>
          <a:p>
            <a:endParaRPr lang="nn-N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n-NO" dirty="0" smtClean="0"/>
              <a:t>Stable 6 </a:t>
            </a:r>
            <a:r>
              <a:rPr lang="nn-NO" dirty="0" err="1" smtClean="0"/>
              <a:t>sukkerbiter</a:t>
            </a:r>
            <a:r>
              <a:rPr lang="nn-NO" dirty="0" smtClean="0"/>
              <a:t> (&lt; 1 minutt 10 sekunder)</a:t>
            </a:r>
            <a:endParaRPr lang="nn-NO" dirty="0"/>
          </a:p>
        </p:txBody>
      </p:sp>
      <p:sp>
        <p:nvSpPr>
          <p:cNvPr id="3" name="Plassholder for innhold 2"/>
          <p:cNvSpPr>
            <a:spLocks noGrp="1"/>
          </p:cNvSpPr>
          <p:nvPr>
            <p:ph sz="quarter" idx="1"/>
          </p:nvPr>
        </p:nvSpPr>
        <p:spPr>
          <a:xfrm>
            <a:off x="304800" y="1600200"/>
            <a:ext cx="5260848" cy="4572000"/>
          </a:xfrm>
        </p:spPr>
        <p:txBody>
          <a:bodyPr>
            <a:normAutofit fontScale="62500" lnSpcReduction="20000"/>
          </a:bodyPr>
          <a:lstStyle/>
          <a:p>
            <a:pPr lvl="0">
              <a:buNone/>
            </a:pPr>
            <a:r>
              <a:rPr lang="nb-NO" sz="2800" b="1" dirty="0" smtClean="0"/>
              <a:t>Læringsmål: </a:t>
            </a:r>
            <a:r>
              <a:rPr lang="nb-NO" sz="2800" dirty="0" smtClean="0"/>
              <a:t>Bimanuell trening, presisjon, dybdesyn.</a:t>
            </a:r>
          </a:p>
          <a:p>
            <a:pPr lvl="0">
              <a:buNone/>
            </a:pPr>
            <a:r>
              <a:rPr lang="nb-NO" sz="2800" b="1" dirty="0" smtClean="0"/>
              <a:t>Utstyr: </a:t>
            </a:r>
            <a:r>
              <a:rPr lang="nb-NO" sz="2800" dirty="0" smtClean="0"/>
              <a:t>6 sukkerbiter. To fattetenger.</a:t>
            </a:r>
          </a:p>
          <a:p>
            <a:pPr lvl="0">
              <a:buNone/>
            </a:pPr>
            <a:r>
              <a:rPr lang="nb-NO" sz="2800" b="1" dirty="0" smtClean="0"/>
              <a:t>Startoppstilling: </a:t>
            </a:r>
            <a:r>
              <a:rPr lang="nb-NO" sz="2800" dirty="0" smtClean="0"/>
              <a:t>Trill 6 sukkerbiter inn i øvingsboksen, 2 av 6 sukkerbiter skal stå på høykant. Start med begge fattetengene synlig i nedre del av feltet.</a:t>
            </a:r>
          </a:p>
          <a:p>
            <a:pPr lvl="0">
              <a:buNone/>
            </a:pPr>
            <a:r>
              <a:rPr lang="nb-NO" sz="2800" b="1" dirty="0" smtClean="0"/>
              <a:t>Utførelse: </a:t>
            </a:r>
            <a:r>
              <a:rPr lang="nb-NO" sz="2800" dirty="0" smtClean="0"/>
              <a:t>Stable en og en sukkerbit oppå hverandre med annenhver hånd. Tårnet skal være frittstående og må stå i minst 5 sekunder etter at siste sukkerbit er plassert.</a:t>
            </a:r>
          </a:p>
          <a:p>
            <a:pPr lvl="0">
              <a:buNone/>
            </a:pPr>
            <a:r>
              <a:rPr lang="nb-NO" sz="2800" b="1" dirty="0" smtClean="0"/>
              <a:t>Feil: </a:t>
            </a:r>
            <a:r>
              <a:rPr lang="nb-NO" sz="2800" dirty="0" smtClean="0"/>
              <a:t>Dersom du mister en sukkerbit løftes den opp igjen med instrumentet som mistet sukkerbiten og du fortsetter øvelsen. Faller sukkerbiten utenfor rekkevidde eller synsvidde må øvelsen startes på nytt.</a:t>
            </a:r>
          </a:p>
          <a:p>
            <a:endParaRPr lang="nn-NO" dirty="0"/>
          </a:p>
        </p:txBody>
      </p:sp>
      <p:pic>
        <p:nvPicPr>
          <p:cNvPr id="4" name="Bilde 3" descr="Sert 1 øvelse 5 startoppstilling.JPG"/>
          <p:cNvPicPr>
            <a:picLocks noChangeAspect="1"/>
          </p:cNvPicPr>
          <p:nvPr/>
        </p:nvPicPr>
        <p:blipFill>
          <a:blip r:embed="rId3"/>
          <a:stretch>
            <a:fillRect/>
          </a:stretch>
        </p:blipFill>
        <p:spPr>
          <a:xfrm>
            <a:off x="5715000" y="1752600"/>
            <a:ext cx="3124200" cy="1756484"/>
          </a:xfrm>
          <a:prstGeom prst="rect">
            <a:avLst/>
          </a:prstGeom>
        </p:spPr>
      </p:pic>
      <p:pic>
        <p:nvPicPr>
          <p:cNvPr id="5" name="Bilde 4" descr="Sert 1 øvelse 5 bilde fra øvelsen.JPG"/>
          <p:cNvPicPr>
            <a:picLocks noChangeAspect="1"/>
          </p:cNvPicPr>
          <p:nvPr/>
        </p:nvPicPr>
        <p:blipFill>
          <a:blip r:embed="rId4"/>
          <a:stretch>
            <a:fillRect/>
          </a:stretch>
        </p:blipFill>
        <p:spPr>
          <a:xfrm>
            <a:off x="5715000" y="3657600"/>
            <a:ext cx="3117291" cy="1752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n-NO"/>
          </a:p>
        </p:txBody>
      </p:sp>
      <p:pic>
        <p:nvPicPr>
          <p:cNvPr id="4" name="Plassholder for innhold 3" descr="Skjermbilde 2018-09-11 kl. 11.48.09.png"/>
          <p:cNvPicPr>
            <a:picLocks noGrp="1" noChangeAspect="1"/>
          </p:cNvPicPr>
          <p:nvPr>
            <p:ph sz="quarter" idx="1"/>
          </p:nvPr>
        </p:nvPicPr>
        <p:blipFill>
          <a:blip r:embed="rId3"/>
          <a:srcRect t="-40464" b="-40464"/>
          <a:stretch>
            <a:fillRect/>
          </a:stretch>
        </p:blip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n-NO" dirty="0" smtClean="0"/>
              <a:t>Slalåm med krum nål mot klokka (&lt; 3 </a:t>
            </a:r>
            <a:r>
              <a:rPr lang="nn-NO" dirty="0" err="1" smtClean="0"/>
              <a:t>minutter</a:t>
            </a:r>
            <a:r>
              <a:rPr lang="nn-NO" dirty="0" smtClean="0"/>
              <a:t>)</a:t>
            </a:r>
            <a:endParaRPr lang="nn-NO" dirty="0"/>
          </a:p>
        </p:txBody>
      </p:sp>
      <p:sp>
        <p:nvSpPr>
          <p:cNvPr id="3" name="Plassholder for innhold 2"/>
          <p:cNvSpPr>
            <a:spLocks noGrp="1"/>
          </p:cNvSpPr>
          <p:nvPr>
            <p:ph sz="quarter" idx="1"/>
          </p:nvPr>
        </p:nvSpPr>
        <p:spPr>
          <a:xfrm>
            <a:off x="304800" y="1600200"/>
            <a:ext cx="5108448" cy="4572000"/>
          </a:xfrm>
        </p:spPr>
        <p:txBody>
          <a:bodyPr>
            <a:normAutofit fontScale="70000" lnSpcReduction="20000"/>
          </a:bodyPr>
          <a:lstStyle/>
          <a:p>
            <a:pPr lvl="0">
              <a:buNone/>
            </a:pPr>
            <a:r>
              <a:rPr lang="nb-NO" sz="2800" b="1" dirty="0" smtClean="0"/>
              <a:t>Læringsmål:</a:t>
            </a:r>
            <a:r>
              <a:rPr lang="nb-NO" sz="2800" dirty="0" smtClean="0"/>
              <a:t> Bimanuell trening, vinkling av nål og nåleholdere.</a:t>
            </a:r>
          </a:p>
          <a:p>
            <a:pPr lvl="0">
              <a:buNone/>
            </a:pPr>
            <a:r>
              <a:rPr lang="nb-NO" sz="2800" b="1" dirty="0" smtClean="0"/>
              <a:t>Utstyr:</a:t>
            </a:r>
            <a:r>
              <a:rPr lang="nb-NO" sz="2800" dirty="0" smtClean="0"/>
              <a:t> Plate med 10 porter, 1 sutur med middels stor krum nål (f.eks. </a:t>
            </a:r>
            <a:r>
              <a:rPr lang="nb-NO" sz="2800" dirty="0" err="1" smtClean="0"/>
              <a:t>Novosyn</a:t>
            </a:r>
            <a:r>
              <a:rPr lang="nb-NO" sz="2800" dirty="0" smtClean="0"/>
              <a:t> 0 eller tilsvarende). Klipp til trådlengde 20 cm. To nåleholdere.</a:t>
            </a:r>
          </a:p>
          <a:p>
            <a:pPr>
              <a:buNone/>
            </a:pPr>
            <a:r>
              <a:rPr lang="nb-NO" sz="2800" b="1" dirty="0" smtClean="0"/>
              <a:t>Startoppstilling:</a:t>
            </a:r>
            <a:r>
              <a:rPr lang="nb-NO" sz="2800" dirty="0" smtClean="0"/>
              <a:t> Teip fast platen til underlaget som vist på bildet. Nålen legges flatt foran første port. Start med begge instrumentene synlig i nedre del av feltet.</a:t>
            </a:r>
          </a:p>
          <a:p>
            <a:pPr lvl="0">
              <a:buNone/>
            </a:pPr>
            <a:r>
              <a:rPr lang="nb-NO" sz="2800" b="1" dirty="0" smtClean="0"/>
              <a:t>Utførelse: </a:t>
            </a:r>
            <a:r>
              <a:rPr lang="nb-NO" sz="2800" dirty="0" smtClean="0"/>
              <a:t>Løft opp nålen, plasser i 90 graders vinkel i nåleholderen og før den gjennomport 1-10 (mot klokka). </a:t>
            </a:r>
          </a:p>
          <a:p>
            <a:pPr lvl="0">
              <a:buNone/>
            </a:pPr>
            <a:r>
              <a:rPr lang="nb-NO" sz="2800" b="1" dirty="0" smtClean="0"/>
              <a:t>Feil: </a:t>
            </a:r>
            <a:r>
              <a:rPr lang="nb-NO" sz="2800" dirty="0" smtClean="0"/>
              <a:t>Dersom du mister nålen løftes den opp igjen og du fortsetter øvelsen.</a:t>
            </a:r>
          </a:p>
          <a:p>
            <a:endParaRPr lang="nn-NO" dirty="0"/>
          </a:p>
        </p:txBody>
      </p:sp>
      <p:pic>
        <p:nvPicPr>
          <p:cNvPr id="4" name="Bilde 3" descr="Sert 2 øvelse 1, startoppstilling.JPG"/>
          <p:cNvPicPr>
            <a:picLocks noChangeAspect="1"/>
          </p:cNvPicPr>
          <p:nvPr/>
        </p:nvPicPr>
        <p:blipFill>
          <a:blip r:embed="rId3"/>
          <a:stretch>
            <a:fillRect/>
          </a:stretch>
        </p:blipFill>
        <p:spPr>
          <a:xfrm>
            <a:off x="5916779" y="1905000"/>
            <a:ext cx="2846221" cy="1600200"/>
          </a:xfrm>
          <a:prstGeom prst="rect">
            <a:avLst/>
          </a:prstGeom>
        </p:spPr>
      </p:pic>
      <p:pic>
        <p:nvPicPr>
          <p:cNvPr id="5" name="Bilde 4" descr="Sert 2 øvelse 1, bilde fra øvelsen, .JPG"/>
          <p:cNvPicPr>
            <a:picLocks noChangeAspect="1"/>
          </p:cNvPicPr>
          <p:nvPr/>
        </p:nvPicPr>
        <p:blipFill>
          <a:blip r:embed="rId4"/>
          <a:stretch>
            <a:fillRect/>
          </a:stretch>
        </p:blipFill>
        <p:spPr>
          <a:xfrm>
            <a:off x="5943600" y="3810000"/>
            <a:ext cx="2846222" cy="1600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Cysteutskrelling (&lt; 10 </a:t>
            </a:r>
            <a:r>
              <a:rPr lang="nn-NO" dirty="0" err="1" smtClean="0"/>
              <a:t>minutter</a:t>
            </a:r>
            <a:r>
              <a:rPr lang="nn-NO" dirty="0" smtClean="0"/>
              <a:t>)</a:t>
            </a:r>
            <a:endParaRPr lang="nn-NO" dirty="0"/>
          </a:p>
        </p:txBody>
      </p:sp>
      <p:sp>
        <p:nvSpPr>
          <p:cNvPr id="3" name="Plassholder for innhold 2"/>
          <p:cNvSpPr>
            <a:spLocks noGrp="1"/>
          </p:cNvSpPr>
          <p:nvPr>
            <p:ph sz="quarter" idx="1"/>
          </p:nvPr>
        </p:nvSpPr>
        <p:spPr>
          <a:xfrm>
            <a:off x="304800" y="1600200"/>
            <a:ext cx="5257800" cy="4572000"/>
          </a:xfrm>
        </p:spPr>
        <p:txBody>
          <a:bodyPr>
            <a:normAutofit fontScale="62500" lnSpcReduction="20000"/>
          </a:bodyPr>
          <a:lstStyle/>
          <a:p>
            <a:pPr lvl="0">
              <a:buNone/>
            </a:pPr>
            <a:r>
              <a:rPr lang="nb-NO" sz="2800" b="1" dirty="0" smtClean="0"/>
              <a:t>Læringsmål:</a:t>
            </a:r>
            <a:r>
              <a:rPr lang="nb-NO" sz="2800" dirty="0" smtClean="0"/>
              <a:t> Trene fridisseksjon av cyste.</a:t>
            </a:r>
          </a:p>
          <a:p>
            <a:pPr lvl="0">
              <a:buNone/>
            </a:pPr>
            <a:r>
              <a:rPr lang="nb-NO" sz="2800" b="1" dirty="0" smtClean="0"/>
              <a:t>Utstyr:</a:t>
            </a:r>
            <a:r>
              <a:rPr lang="nb-NO" sz="2800" dirty="0" smtClean="0"/>
              <a:t> Plasser en </a:t>
            </a:r>
            <a:r>
              <a:rPr lang="nb-NO" sz="2800" dirty="0" err="1" smtClean="0"/>
              <a:t>str</a:t>
            </a:r>
            <a:r>
              <a:rPr lang="nb-NO" sz="2800" dirty="0" smtClean="0"/>
              <a:t> S hanske inn i en annen </a:t>
            </a:r>
            <a:r>
              <a:rPr lang="nb-NO" sz="2800" dirty="0" err="1" smtClean="0"/>
              <a:t>str</a:t>
            </a:r>
            <a:r>
              <a:rPr lang="nb-NO" sz="2800" dirty="0" smtClean="0"/>
              <a:t> S hanske. Fyll den innerste hansken med vann og lag en knute. Klipp av tuppen av hansken over knuten og lag en knute på den ytterste hansken. Tegn en svart strek rundt den ytterste delen av hansken 2 cm fra knuten. Bruk en fattetang/nåleholder og saks.</a:t>
            </a:r>
          </a:p>
          <a:p>
            <a:pPr lvl="0">
              <a:buNone/>
            </a:pPr>
            <a:r>
              <a:rPr lang="nb-NO" sz="2800" b="1" dirty="0" smtClean="0"/>
              <a:t>Startoppstilling: </a:t>
            </a:r>
            <a:r>
              <a:rPr lang="nb-NO" sz="2800" dirty="0" smtClean="0"/>
              <a:t>Legg en kladd i øvingsboksen. Fest hansken til underlaget med teip slik at enden med knuten sitter fast. Start med begge instrumentene synlig i nedre del av feltet.</a:t>
            </a:r>
          </a:p>
          <a:p>
            <a:pPr lvl="0">
              <a:buNone/>
            </a:pPr>
            <a:r>
              <a:rPr lang="nb-NO" sz="2800" b="1" dirty="0" smtClean="0"/>
              <a:t>Utførelse: </a:t>
            </a:r>
            <a:r>
              <a:rPr lang="nb-NO" sz="2800" dirty="0" smtClean="0"/>
              <a:t>Lag en åpning i den ytterste hansken og disseker fri den innerste hansken fylt med vann. </a:t>
            </a:r>
          </a:p>
          <a:p>
            <a:pPr lvl="0">
              <a:buNone/>
            </a:pPr>
            <a:r>
              <a:rPr lang="nb-NO" sz="2800" b="1" dirty="0" smtClean="0"/>
              <a:t>Feil: </a:t>
            </a:r>
            <a:r>
              <a:rPr lang="nb-NO" sz="2800" dirty="0" smtClean="0"/>
              <a:t>Du skal unngå å klippe hull i den innerste hansken. Unngå å berøre hansken mellom den oppmerkede streken og den ytterste delen av hansken med knuten.</a:t>
            </a:r>
          </a:p>
          <a:p>
            <a:endParaRPr lang="nn-NO" dirty="0"/>
          </a:p>
        </p:txBody>
      </p:sp>
      <p:pic>
        <p:nvPicPr>
          <p:cNvPr id="4" name="Bilde 3" descr="Sert 2 øvelse 2 startoppstilling.JPG"/>
          <p:cNvPicPr>
            <a:picLocks noChangeAspect="1"/>
          </p:cNvPicPr>
          <p:nvPr/>
        </p:nvPicPr>
        <p:blipFill>
          <a:blip r:embed="rId2"/>
          <a:stretch>
            <a:fillRect/>
          </a:stretch>
        </p:blipFill>
        <p:spPr>
          <a:xfrm>
            <a:off x="6096000" y="1981200"/>
            <a:ext cx="2710688" cy="1524000"/>
          </a:xfrm>
          <a:prstGeom prst="rect">
            <a:avLst/>
          </a:prstGeom>
        </p:spPr>
      </p:pic>
      <p:pic>
        <p:nvPicPr>
          <p:cNvPr id="5" name="Bilde 4" descr="Sert 2 øvelse 2 bilde fra øvelsen.JPG"/>
          <p:cNvPicPr>
            <a:picLocks noChangeAspect="1"/>
          </p:cNvPicPr>
          <p:nvPr/>
        </p:nvPicPr>
        <p:blipFill>
          <a:blip r:embed="rId3"/>
          <a:stretch>
            <a:fillRect/>
          </a:stretch>
        </p:blipFill>
        <p:spPr>
          <a:xfrm>
            <a:off x="6096000" y="3886200"/>
            <a:ext cx="2710687" cy="1524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Prikketesten (&lt; 8 </a:t>
            </a:r>
            <a:r>
              <a:rPr lang="nn-NO" dirty="0" err="1" smtClean="0"/>
              <a:t>minutter</a:t>
            </a:r>
            <a:r>
              <a:rPr lang="nn-NO" dirty="0" smtClean="0"/>
              <a:t>)</a:t>
            </a:r>
            <a:endParaRPr lang="nn-NO" dirty="0"/>
          </a:p>
        </p:txBody>
      </p:sp>
      <p:sp>
        <p:nvSpPr>
          <p:cNvPr id="3" name="Plassholder for innhold 2"/>
          <p:cNvSpPr>
            <a:spLocks noGrp="1"/>
          </p:cNvSpPr>
          <p:nvPr>
            <p:ph sz="quarter" idx="1"/>
          </p:nvPr>
        </p:nvSpPr>
        <p:spPr>
          <a:xfrm>
            <a:off x="304800" y="1600200"/>
            <a:ext cx="4956048" cy="4572000"/>
          </a:xfrm>
        </p:spPr>
        <p:txBody>
          <a:bodyPr>
            <a:normAutofit fontScale="55000" lnSpcReduction="20000"/>
          </a:bodyPr>
          <a:lstStyle/>
          <a:p>
            <a:pPr lvl="0">
              <a:buNone/>
            </a:pPr>
            <a:r>
              <a:rPr lang="nb-NO" sz="2800" b="1" dirty="0" smtClean="0"/>
              <a:t>Læringsmål:</a:t>
            </a:r>
            <a:r>
              <a:rPr lang="nb-NO" sz="2800" dirty="0" smtClean="0"/>
              <a:t> Bimanuell trening, vinkling av nål og nåleholdere.</a:t>
            </a:r>
          </a:p>
          <a:p>
            <a:pPr lvl="0">
              <a:buNone/>
            </a:pPr>
            <a:r>
              <a:rPr lang="nb-NO" sz="2800" b="1" dirty="0" smtClean="0"/>
              <a:t>Utstyr:</a:t>
            </a:r>
            <a:r>
              <a:rPr lang="nb-NO" sz="2800" dirty="0" smtClean="0"/>
              <a:t> 1 svamp, teip, tusj, 1 sutur med middels stor krum nål (f.eks. </a:t>
            </a:r>
            <a:r>
              <a:rPr lang="nb-NO" sz="2800" dirty="0" err="1" smtClean="0"/>
              <a:t>Novosyn</a:t>
            </a:r>
            <a:r>
              <a:rPr lang="nb-NO" sz="2800" dirty="0" smtClean="0"/>
              <a:t> 0 eller tilsvarende). Klipp til trådlengde 25 cm. To nåleholdere, 1 saks.</a:t>
            </a:r>
          </a:p>
          <a:p>
            <a:pPr lvl="0">
              <a:buNone/>
            </a:pPr>
            <a:r>
              <a:rPr lang="nb-NO" sz="2800" b="1" dirty="0" smtClean="0"/>
              <a:t>Startoppstilling:</a:t>
            </a:r>
            <a:r>
              <a:rPr lang="nb-NO" sz="2800" dirty="0" smtClean="0"/>
              <a:t> Teip fast undersiden av svampen til underlaget. Marker opp to svarte prikker på 5 mm i diameter med 1 cm mellom, lag totalt fem rader. Fest nålen på svampen. Start med begge nåleholderne synlig i nedre del av feltet.</a:t>
            </a:r>
          </a:p>
          <a:p>
            <a:pPr lvl="0">
              <a:buNone/>
            </a:pPr>
            <a:r>
              <a:rPr lang="nb-NO" sz="2800" b="1" dirty="0" smtClean="0"/>
              <a:t>Utførelse: </a:t>
            </a:r>
            <a:r>
              <a:rPr lang="nb-NO" sz="2800" dirty="0" smtClean="0"/>
              <a:t>Plasser nålen i 90 graders vinkel i nåleholderen i din dominante hånd. Start på øverste linje og før spissen ned i den ene svarte prikken og ut av den andre. Dra tråden gjennom til det gjenstår ca. 1 cm på den ene siden, klipp tråden 1 cm lang på den andre siden. Gjenta det samme på rad 2. På rad 3 lager du en kirurgisk knute (2+1+1) og klipper tråden 1 cm kort. Gjenta samme på rad 4 og 5 som på rad 1 og 2.</a:t>
            </a:r>
          </a:p>
          <a:p>
            <a:pPr lvl="0">
              <a:buNone/>
            </a:pPr>
            <a:r>
              <a:rPr lang="nb-NO" sz="2800" b="1" dirty="0" smtClean="0"/>
              <a:t>Feil: </a:t>
            </a:r>
            <a:r>
              <a:rPr lang="nb-NO" sz="2800" dirty="0" smtClean="0"/>
              <a:t>Tråden må gå gjennom de svarte prikkene og ikke utenfor. Unngå å rive opp vevet i svampen. Instruktør sjekker at knuten er stram og at det ikke er mer enn to opprevede områder på svampen.</a:t>
            </a:r>
          </a:p>
          <a:p>
            <a:endParaRPr lang="nn-NO" dirty="0"/>
          </a:p>
        </p:txBody>
      </p:sp>
      <p:pic>
        <p:nvPicPr>
          <p:cNvPr id="4" name="Bilde 3" descr="Sert 2 øvelse 3 startoppstilling.JPG"/>
          <p:cNvPicPr>
            <a:picLocks noChangeAspect="1"/>
          </p:cNvPicPr>
          <p:nvPr/>
        </p:nvPicPr>
        <p:blipFill>
          <a:blip r:embed="rId2"/>
          <a:stretch>
            <a:fillRect/>
          </a:stretch>
        </p:blipFill>
        <p:spPr>
          <a:xfrm>
            <a:off x="5943600" y="1676400"/>
            <a:ext cx="2438400" cy="1370915"/>
          </a:xfrm>
          <a:prstGeom prst="rect">
            <a:avLst/>
          </a:prstGeom>
        </p:spPr>
      </p:pic>
      <p:pic>
        <p:nvPicPr>
          <p:cNvPr id="5" name="Bilde 4" descr="Sert 2 øvelse 3 bilde fra øvelsen.JPG"/>
          <p:cNvPicPr>
            <a:picLocks noChangeAspect="1"/>
          </p:cNvPicPr>
          <p:nvPr/>
        </p:nvPicPr>
        <p:blipFill>
          <a:blip r:embed="rId3"/>
          <a:stretch>
            <a:fillRect/>
          </a:stretch>
        </p:blipFill>
        <p:spPr>
          <a:xfrm>
            <a:off x="5942380" y="3200401"/>
            <a:ext cx="2439619" cy="1371600"/>
          </a:xfrm>
          <a:prstGeom prst="rect">
            <a:avLst/>
          </a:prstGeom>
        </p:spPr>
      </p:pic>
      <p:pic>
        <p:nvPicPr>
          <p:cNvPr id="6" name="Bilde 5" descr="Sert 2 øvelse 3 sluttresultatet.JPG"/>
          <p:cNvPicPr>
            <a:picLocks noChangeAspect="1"/>
          </p:cNvPicPr>
          <p:nvPr/>
        </p:nvPicPr>
        <p:blipFill>
          <a:blip r:embed="rId4"/>
          <a:stretch>
            <a:fillRect/>
          </a:stretch>
        </p:blipFill>
        <p:spPr>
          <a:xfrm>
            <a:off x="5943600" y="4743023"/>
            <a:ext cx="2438400" cy="137091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err="1" smtClean="0"/>
              <a:t>Suturere</a:t>
            </a:r>
            <a:r>
              <a:rPr lang="nn-NO" dirty="0" smtClean="0"/>
              <a:t> med begge hender (&lt; 6 </a:t>
            </a:r>
            <a:r>
              <a:rPr lang="nn-NO" dirty="0" err="1" smtClean="0"/>
              <a:t>minutter</a:t>
            </a:r>
            <a:r>
              <a:rPr lang="nn-NO" dirty="0" smtClean="0"/>
              <a:t>)</a:t>
            </a:r>
            <a:endParaRPr lang="nn-NO" dirty="0"/>
          </a:p>
        </p:txBody>
      </p:sp>
      <p:sp>
        <p:nvSpPr>
          <p:cNvPr id="3" name="Plassholder for innhold 2"/>
          <p:cNvSpPr>
            <a:spLocks noGrp="1"/>
          </p:cNvSpPr>
          <p:nvPr>
            <p:ph sz="quarter" idx="1"/>
          </p:nvPr>
        </p:nvSpPr>
        <p:spPr>
          <a:xfrm>
            <a:off x="304800" y="1600200"/>
            <a:ext cx="4956048" cy="4572000"/>
          </a:xfrm>
        </p:spPr>
        <p:txBody>
          <a:bodyPr>
            <a:normAutofit fontScale="55000" lnSpcReduction="20000"/>
          </a:bodyPr>
          <a:lstStyle/>
          <a:p>
            <a:pPr lvl="0">
              <a:buNone/>
            </a:pPr>
            <a:r>
              <a:rPr lang="nb-NO" sz="2800" b="1" dirty="0" smtClean="0"/>
              <a:t>Læringsmål:</a:t>
            </a:r>
            <a:r>
              <a:rPr lang="nb-NO" sz="2800" dirty="0" smtClean="0"/>
              <a:t> Bimanuell trening, vinkling av nål og nåleholdere.</a:t>
            </a:r>
          </a:p>
          <a:p>
            <a:pPr lvl="0">
              <a:buNone/>
            </a:pPr>
            <a:r>
              <a:rPr lang="nb-NO" sz="2800" b="1" dirty="0" smtClean="0"/>
              <a:t>Utstyr:</a:t>
            </a:r>
            <a:r>
              <a:rPr lang="nb-NO" sz="2800" dirty="0" smtClean="0"/>
              <a:t> 1 svamp, teip, tusj, 1 sutur med middels stor krum nål (f.eks. </a:t>
            </a:r>
            <a:r>
              <a:rPr lang="nb-NO" sz="2800" dirty="0" err="1" smtClean="0"/>
              <a:t>Novosyn</a:t>
            </a:r>
            <a:r>
              <a:rPr lang="nb-NO" sz="2800" dirty="0" smtClean="0"/>
              <a:t> 0 eller tilsvarende). Klipp til trådlengde 25 cm. To nåleholdere, 1 saks.</a:t>
            </a:r>
          </a:p>
          <a:p>
            <a:pPr lvl="0">
              <a:buNone/>
            </a:pPr>
            <a:r>
              <a:rPr lang="nb-NO" sz="2800" b="1" dirty="0" smtClean="0"/>
              <a:t>Startoppstilling:</a:t>
            </a:r>
            <a:r>
              <a:rPr lang="nb-NO" sz="2800" dirty="0" smtClean="0"/>
              <a:t> Teip fast svampen til underlaget. Marker opp 2x2 svarte prikker på 5 mm i diameter med 1 cm mellom som vist på bildet. Fest nålen på svampen. Start med begge nåleholderne synlig i nedre del av feltet.</a:t>
            </a:r>
          </a:p>
          <a:p>
            <a:pPr>
              <a:buNone/>
            </a:pPr>
            <a:r>
              <a:rPr lang="nb-NO" sz="2800" b="1" dirty="0" smtClean="0"/>
              <a:t>Utførelse: </a:t>
            </a:r>
          </a:p>
          <a:p>
            <a:pPr>
              <a:buNone/>
            </a:pPr>
            <a:r>
              <a:rPr lang="nb-NO" sz="2800" b="1" dirty="0" smtClean="0"/>
              <a:t>	</a:t>
            </a:r>
            <a:r>
              <a:rPr lang="nb-NO" sz="2800" dirty="0" smtClean="0"/>
              <a:t>1) Plasser nålen i 90 graders vinkel i nåleholderen i høyre hånd. Start på venstre side av svampen og før spissen ned i prikken til høyre og ut av den venstre. Lag en kirurgisk knute (2+1+1) og klipp tråden kort. </a:t>
            </a:r>
          </a:p>
          <a:p>
            <a:pPr>
              <a:buNone/>
            </a:pPr>
            <a:r>
              <a:rPr lang="nb-NO" sz="2800" dirty="0" smtClean="0"/>
              <a:t>	2) Plasser nålen i 90 graders vinkel i nåleholderen i venstre hånd. Start på høyre side av svampen og før spissen ned i den øvre prikken og ut av den nedre. Lag en kirurgisk knute (2+1+1) og klipp tråden kort. </a:t>
            </a:r>
          </a:p>
          <a:p>
            <a:pPr lvl="0">
              <a:buNone/>
            </a:pPr>
            <a:r>
              <a:rPr lang="nb-NO" sz="2800" b="1" dirty="0" smtClean="0"/>
              <a:t>Feil: </a:t>
            </a:r>
            <a:r>
              <a:rPr lang="nb-NO" sz="2800" dirty="0" smtClean="0"/>
              <a:t>Tråden må gå gjennom de svarte prikkene og ikke utenfor. Unngå å rive opp vevet i svampen. Instruktør sjekker at knuten er stram og at det ikke er mer enn ett opprevet område på svampen.</a:t>
            </a:r>
          </a:p>
          <a:p>
            <a:endParaRPr lang="nn-NO" dirty="0"/>
          </a:p>
        </p:txBody>
      </p:sp>
      <p:pic>
        <p:nvPicPr>
          <p:cNvPr id="4" name="Bilde 3" descr="Sert 2 øvelse 4, startoppstilling.jpg"/>
          <p:cNvPicPr>
            <a:picLocks noChangeAspect="1"/>
          </p:cNvPicPr>
          <p:nvPr/>
        </p:nvPicPr>
        <p:blipFill>
          <a:blip r:embed="rId2"/>
          <a:stretch>
            <a:fillRect/>
          </a:stretch>
        </p:blipFill>
        <p:spPr>
          <a:xfrm>
            <a:off x="6248400" y="1600200"/>
            <a:ext cx="2286000" cy="1714500"/>
          </a:xfrm>
          <a:prstGeom prst="rect">
            <a:avLst/>
          </a:prstGeom>
        </p:spPr>
      </p:pic>
      <p:pic>
        <p:nvPicPr>
          <p:cNvPr id="5" name="Bilde 4" descr="Sert 2 øvelse 4, bilde fra øvelsen.JPG"/>
          <p:cNvPicPr>
            <a:picLocks noChangeAspect="1"/>
          </p:cNvPicPr>
          <p:nvPr/>
        </p:nvPicPr>
        <p:blipFill>
          <a:blip r:embed="rId3"/>
          <a:stretch>
            <a:fillRect/>
          </a:stretch>
        </p:blipFill>
        <p:spPr>
          <a:xfrm>
            <a:off x="6248400" y="3396327"/>
            <a:ext cx="2286000" cy="1285232"/>
          </a:xfrm>
          <a:prstGeom prst="rect">
            <a:avLst/>
          </a:prstGeom>
        </p:spPr>
      </p:pic>
      <p:pic>
        <p:nvPicPr>
          <p:cNvPr id="6" name="Bilde 5" descr="Sert 2 øvelse 4 sluttresultatet.JPG"/>
          <p:cNvPicPr>
            <a:picLocks noChangeAspect="1"/>
          </p:cNvPicPr>
          <p:nvPr/>
        </p:nvPicPr>
        <p:blipFill>
          <a:blip r:embed="rId4"/>
          <a:stretch>
            <a:fillRect/>
          </a:stretch>
        </p:blipFill>
        <p:spPr>
          <a:xfrm>
            <a:off x="6248400" y="4724400"/>
            <a:ext cx="2304085" cy="1295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err="1" smtClean="0"/>
              <a:t>Sutur</a:t>
            </a:r>
            <a:r>
              <a:rPr lang="nn-NO" dirty="0" smtClean="0"/>
              <a:t> av vaginaltopp (&lt; 15 </a:t>
            </a:r>
            <a:r>
              <a:rPr lang="nn-NO" dirty="0" err="1" smtClean="0"/>
              <a:t>minutter</a:t>
            </a:r>
            <a:r>
              <a:rPr lang="nn-NO" dirty="0" smtClean="0"/>
              <a:t>)</a:t>
            </a:r>
            <a:endParaRPr lang="nn-NO" dirty="0"/>
          </a:p>
        </p:txBody>
      </p:sp>
      <p:sp>
        <p:nvSpPr>
          <p:cNvPr id="3" name="Plassholder for innhold 2"/>
          <p:cNvSpPr>
            <a:spLocks noGrp="1"/>
          </p:cNvSpPr>
          <p:nvPr>
            <p:ph sz="quarter" idx="1"/>
          </p:nvPr>
        </p:nvSpPr>
        <p:spPr>
          <a:xfrm>
            <a:off x="304800" y="1600200"/>
            <a:ext cx="5334000" cy="4572000"/>
          </a:xfrm>
        </p:spPr>
        <p:txBody>
          <a:bodyPr>
            <a:normAutofit fontScale="62500" lnSpcReduction="20000"/>
          </a:bodyPr>
          <a:lstStyle/>
          <a:p>
            <a:pPr lvl="0">
              <a:buNone/>
            </a:pPr>
            <a:r>
              <a:rPr lang="nb-NO" sz="2800" b="1" dirty="0" smtClean="0"/>
              <a:t>Læringsmål:</a:t>
            </a:r>
            <a:r>
              <a:rPr lang="nb-NO" sz="2800" dirty="0" smtClean="0"/>
              <a:t> Bimanuell trening, vinkling av nål og nåleholdere.</a:t>
            </a:r>
          </a:p>
          <a:p>
            <a:pPr lvl="0">
              <a:buNone/>
            </a:pPr>
            <a:r>
              <a:rPr lang="nb-NO" sz="2800" b="1" dirty="0" smtClean="0"/>
              <a:t>Utstyr:</a:t>
            </a:r>
            <a:r>
              <a:rPr lang="nb-NO" sz="2800" dirty="0" smtClean="0"/>
              <a:t> 2 svamper, teip, 1 sutur med middels stor krum nål (f.eks. </a:t>
            </a:r>
            <a:r>
              <a:rPr lang="nb-NO" sz="2800" dirty="0" err="1" smtClean="0"/>
              <a:t>Novosyn</a:t>
            </a:r>
            <a:r>
              <a:rPr lang="nb-NO" sz="2800" dirty="0" smtClean="0"/>
              <a:t> 0 eller tilsvarende). Klipp til trådlengde 30 cm. To nåleholdere.</a:t>
            </a:r>
          </a:p>
          <a:p>
            <a:pPr lvl="0">
              <a:buNone/>
            </a:pPr>
            <a:r>
              <a:rPr lang="nb-NO" sz="2800" b="1" dirty="0" smtClean="0"/>
              <a:t>Startoppstilling:</a:t>
            </a:r>
            <a:r>
              <a:rPr lang="nb-NO" sz="2800" dirty="0" smtClean="0"/>
              <a:t> Teip svampene sammen i den ene enden, samt fest den nederste svampen til underlaget. Nålen legges flatt på underlaget foran svampen. Start med begge nåleholderne synlig i nedre del av feltet.</a:t>
            </a:r>
          </a:p>
          <a:p>
            <a:pPr lvl="0">
              <a:buNone/>
            </a:pPr>
            <a:r>
              <a:rPr lang="nb-NO" sz="2800" b="1" dirty="0" smtClean="0"/>
              <a:t>Utførelse: </a:t>
            </a:r>
            <a:r>
              <a:rPr lang="nb-NO" sz="2800" dirty="0" smtClean="0"/>
              <a:t>Lag en kirurgisk knute ved å feste øvre del av svampen til den nedre delen. Lag en fortløpende sutur med totalt 4 suturer, hvor nålespissen peker mot midten hele veien, dvs. at du må vinkle nålespissen motsatt vei når du er halvveis. På den siste suturen låser du tråden. </a:t>
            </a:r>
          </a:p>
          <a:p>
            <a:pPr>
              <a:buNone/>
            </a:pPr>
            <a:r>
              <a:rPr lang="nb-NO" sz="2800" b="1" dirty="0" smtClean="0"/>
              <a:t>Feil: </a:t>
            </a:r>
            <a:r>
              <a:rPr lang="nb-NO" sz="2800" dirty="0" smtClean="0"/>
              <a:t>Du kan ikke ta øvre og nedre del av svampen i ett tak. Instruktør sjekker at første knuten er stram.</a:t>
            </a:r>
          </a:p>
          <a:p>
            <a:endParaRPr lang="nn-NO" dirty="0"/>
          </a:p>
        </p:txBody>
      </p:sp>
      <p:pic>
        <p:nvPicPr>
          <p:cNvPr id="4" name="Bilde 3" descr="Sert 2 øvelse 5 startoppstilling.JPG"/>
          <p:cNvPicPr>
            <a:picLocks noChangeAspect="1"/>
          </p:cNvPicPr>
          <p:nvPr/>
        </p:nvPicPr>
        <p:blipFill>
          <a:blip r:embed="rId2"/>
          <a:stretch>
            <a:fillRect/>
          </a:stretch>
        </p:blipFill>
        <p:spPr>
          <a:xfrm>
            <a:off x="6705600" y="1524000"/>
            <a:ext cx="1668888" cy="1601230"/>
          </a:xfrm>
          <a:prstGeom prst="rect">
            <a:avLst/>
          </a:prstGeom>
        </p:spPr>
      </p:pic>
      <p:pic>
        <p:nvPicPr>
          <p:cNvPr id="5" name="Bilde 4" descr="Sert 2 øvelse 5 spiss mot venstre.JPG"/>
          <p:cNvPicPr>
            <a:picLocks noChangeAspect="1"/>
          </p:cNvPicPr>
          <p:nvPr/>
        </p:nvPicPr>
        <p:blipFill>
          <a:blip r:embed="rId3"/>
          <a:stretch>
            <a:fillRect/>
          </a:stretch>
        </p:blipFill>
        <p:spPr>
          <a:xfrm>
            <a:off x="6705600" y="3200400"/>
            <a:ext cx="1676400" cy="1649202"/>
          </a:xfrm>
          <a:prstGeom prst="rect">
            <a:avLst/>
          </a:prstGeom>
        </p:spPr>
      </p:pic>
      <p:pic>
        <p:nvPicPr>
          <p:cNvPr id="6" name="Bilde 5" descr="Sert 2 øvelse 5 spiss mot høyre.JPG"/>
          <p:cNvPicPr>
            <a:picLocks noChangeAspect="1"/>
          </p:cNvPicPr>
          <p:nvPr/>
        </p:nvPicPr>
        <p:blipFill>
          <a:blip r:embed="rId4"/>
          <a:stretch>
            <a:fillRect/>
          </a:stretch>
        </p:blipFill>
        <p:spPr>
          <a:xfrm>
            <a:off x="6705600" y="4952999"/>
            <a:ext cx="1676400" cy="138673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Praktisk gjennomføring</a:t>
            </a:r>
            <a:endParaRPr lang="nn-NO" dirty="0"/>
          </a:p>
        </p:txBody>
      </p:sp>
      <p:sp>
        <p:nvSpPr>
          <p:cNvPr id="3" name="Plassholder for innhold 2"/>
          <p:cNvSpPr>
            <a:spLocks noGrp="1"/>
          </p:cNvSpPr>
          <p:nvPr>
            <p:ph sz="quarter" idx="1"/>
          </p:nvPr>
        </p:nvSpPr>
        <p:spPr/>
        <p:txBody>
          <a:bodyPr/>
          <a:lstStyle/>
          <a:p>
            <a:r>
              <a:rPr lang="nb-NO" dirty="0" smtClean="0"/>
              <a:t>Gjennomføring av kampanjen forutsetter:</a:t>
            </a:r>
          </a:p>
          <a:p>
            <a:pPr lvl="1"/>
            <a:r>
              <a:rPr lang="nb-NO" dirty="0" smtClean="0"/>
              <a:t>At det blir satt av tid til laparoskopitrening</a:t>
            </a:r>
          </a:p>
          <a:p>
            <a:pPr lvl="1"/>
            <a:r>
              <a:rPr lang="nb-NO" dirty="0" smtClean="0"/>
              <a:t>At nødvendig ustyr stilles til disposisjon</a:t>
            </a:r>
          </a:p>
          <a:p>
            <a:pPr lvl="1"/>
            <a:r>
              <a:rPr lang="nb-NO" dirty="0" smtClean="0"/>
              <a:t>Et egnet rom hvor man kan øve, som er tilgjengelig både på dagtid og kveldstid slik at LIS har mulighet til å trene i ledige stunder </a:t>
            </a:r>
          </a:p>
          <a:p>
            <a:endParaRPr lang="nn-NO"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n-NO" dirty="0" smtClean="0"/>
              <a:t>Når skal det trenes og </a:t>
            </a:r>
            <a:r>
              <a:rPr lang="nn-NO" dirty="0" err="1" smtClean="0"/>
              <a:t>hvem</a:t>
            </a:r>
            <a:r>
              <a:rPr lang="nn-NO" dirty="0" smtClean="0"/>
              <a:t> organiserer dette?</a:t>
            </a:r>
            <a:endParaRPr lang="nn-NO" dirty="0"/>
          </a:p>
        </p:txBody>
      </p:sp>
      <p:sp>
        <p:nvSpPr>
          <p:cNvPr id="3" name="Plassholder for innhold 2"/>
          <p:cNvSpPr>
            <a:spLocks noGrp="1"/>
          </p:cNvSpPr>
          <p:nvPr>
            <p:ph sz="quarter" idx="1"/>
          </p:nvPr>
        </p:nvSpPr>
        <p:spPr/>
        <p:txBody>
          <a:bodyPr>
            <a:normAutofit lnSpcReduction="10000"/>
          </a:bodyPr>
          <a:lstStyle/>
          <a:p>
            <a:r>
              <a:rPr lang="nn-NO" dirty="0" smtClean="0"/>
              <a:t>Treningstidspunkter blir organisert av </a:t>
            </a:r>
            <a:r>
              <a:rPr lang="nn-NO" dirty="0" err="1" smtClean="0"/>
              <a:t>hver</a:t>
            </a:r>
            <a:r>
              <a:rPr lang="nn-NO" dirty="0" smtClean="0"/>
              <a:t> enkelt avdeling. Anbefalt minimum 1t </a:t>
            </a:r>
            <a:r>
              <a:rPr lang="nn-NO" dirty="0" err="1" smtClean="0"/>
              <a:t>veiledet</a:t>
            </a:r>
            <a:r>
              <a:rPr lang="nn-NO" dirty="0" smtClean="0"/>
              <a:t> trening pr uke med 1-2 LIS av gangen</a:t>
            </a:r>
          </a:p>
          <a:p>
            <a:r>
              <a:rPr lang="nn-NO" dirty="0" smtClean="0"/>
              <a:t>En av </a:t>
            </a:r>
            <a:r>
              <a:rPr lang="nn-NO" dirty="0" err="1" smtClean="0"/>
              <a:t>kontaktpersonene</a:t>
            </a:r>
            <a:r>
              <a:rPr lang="nn-NO" dirty="0" smtClean="0"/>
              <a:t> bør sette opp liste over </a:t>
            </a:r>
            <a:r>
              <a:rPr lang="nn-NO" dirty="0" err="1" smtClean="0"/>
              <a:t>hvem</a:t>
            </a:r>
            <a:r>
              <a:rPr lang="nn-NO" dirty="0" smtClean="0"/>
              <a:t> som skal trene når og med </a:t>
            </a:r>
            <a:r>
              <a:rPr lang="nn-NO" dirty="0" err="1" smtClean="0"/>
              <a:t>hvilken</a:t>
            </a:r>
            <a:r>
              <a:rPr lang="nn-NO" dirty="0" smtClean="0"/>
              <a:t> instruktør</a:t>
            </a:r>
          </a:p>
          <a:p>
            <a:pPr lvl="1"/>
            <a:r>
              <a:rPr lang="nn-NO" dirty="0" err="1" smtClean="0"/>
              <a:t>Veileder</a:t>
            </a:r>
            <a:r>
              <a:rPr lang="nn-NO" dirty="0" smtClean="0"/>
              <a:t> + 2 LIS kan f.eks. gå tidlig </a:t>
            </a:r>
            <a:r>
              <a:rPr lang="nn-NO" dirty="0" err="1" smtClean="0"/>
              <a:t>fra</a:t>
            </a:r>
            <a:r>
              <a:rPr lang="nn-NO" dirty="0" smtClean="0"/>
              <a:t> </a:t>
            </a:r>
            <a:r>
              <a:rPr lang="nn-NO" dirty="0" err="1" smtClean="0"/>
              <a:t>morgenmøte</a:t>
            </a:r>
            <a:r>
              <a:rPr lang="nn-NO" dirty="0" smtClean="0"/>
              <a:t> for å trene før man skal i gang med dagens funksjon. </a:t>
            </a:r>
          </a:p>
          <a:p>
            <a:pPr lvl="1"/>
            <a:r>
              <a:rPr lang="nn-NO" dirty="0" smtClean="0"/>
              <a:t>LIS bør ha </a:t>
            </a:r>
            <a:r>
              <a:rPr lang="nn-NO" dirty="0" err="1" smtClean="0"/>
              <a:t>veiledning</a:t>
            </a:r>
            <a:r>
              <a:rPr lang="nn-NO" dirty="0" smtClean="0"/>
              <a:t> med overlege minimum x 2 pr halvår.</a:t>
            </a:r>
          </a:p>
          <a:p>
            <a:r>
              <a:rPr lang="nn-NO" dirty="0" smtClean="0"/>
              <a:t>Redusert bemanning </a:t>
            </a:r>
            <a:r>
              <a:rPr lang="nn-NO" dirty="0" err="1" smtClean="0"/>
              <a:t>grunnet</a:t>
            </a:r>
            <a:r>
              <a:rPr lang="nn-NO" dirty="0" smtClean="0"/>
              <a:t> </a:t>
            </a:r>
            <a:r>
              <a:rPr lang="nn-NO" dirty="0" err="1" smtClean="0"/>
              <a:t>sykdom</a:t>
            </a:r>
            <a:r>
              <a:rPr lang="nn-NO" dirty="0" smtClean="0"/>
              <a:t>, ferie og kurs har alle </a:t>
            </a:r>
            <a:r>
              <a:rPr lang="nn-NO" dirty="0" err="1" smtClean="0"/>
              <a:t>avdelinger</a:t>
            </a:r>
            <a:r>
              <a:rPr lang="nn-NO" dirty="0" smtClean="0"/>
              <a:t> i </a:t>
            </a:r>
            <a:r>
              <a:rPr lang="nn-NO" dirty="0" err="1" smtClean="0"/>
              <a:t>perioder</a:t>
            </a:r>
            <a:r>
              <a:rPr lang="nn-NO" dirty="0" smtClean="0"/>
              <a:t> – </a:t>
            </a:r>
            <a:r>
              <a:rPr lang="nn-NO" dirty="0" err="1" smtClean="0"/>
              <a:t>flere</a:t>
            </a:r>
            <a:r>
              <a:rPr lang="nn-NO" dirty="0" smtClean="0"/>
              <a:t> får til strukturert trening likevel!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Loggføring av </a:t>
            </a:r>
            <a:r>
              <a:rPr lang="nn-NO" dirty="0" err="1" smtClean="0"/>
              <a:t>treningstimer</a:t>
            </a:r>
            <a:endParaRPr lang="nn-NO" dirty="0"/>
          </a:p>
        </p:txBody>
      </p:sp>
      <p:pic>
        <p:nvPicPr>
          <p:cNvPr id="4" name="Plassholder for innhold 3" descr="Skjermbilde 2018-09-16 kl. 17.07.55.png"/>
          <p:cNvPicPr>
            <a:picLocks noGrp="1" noChangeAspect="1"/>
          </p:cNvPicPr>
          <p:nvPr>
            <p:ph sz="quarter" idx="1"/>
          </p:nvPr>
        </p:nvPicPr>
        <p:blipFill>
          <a:blip r:embed="rId3"/>
          <a:srcRect l="-29781" r="-29781"/>
          <a:stretch>
            <a:fillRect/>
          </a:stretch>
        </p:blipFill>
        <p:spPr>
          <a:xfrm>
            <a:off x="304800" y="1600200"/>
            <a:ext cx="8503920" cy="4572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Bakgrunn for kampanjen</a:t>
            </a:r>
            <a:endParaRPr lang="nn-NO" dirty="0"/>
          </a:p>
        </p:txBody>
      </p:sp>
      <p:sp>
        <p:nvSpPr>
          <p:cNvPr id="3" name="Plassholder for innhold 2"/>
          <p:cNvSpPr>
            <a:spLocks noGrp="1"/>
          </p:cNvSpPr>
          <p:nvPr>
            <p:ph sz="quarter" idx="1"/>
          </p:nvPr>
        </p:nvSpPr>
        <p:spPr/>
        <p:txBody>
          <a:bodyPr>
            <a:normAutofit/>
          </a:bodyPr>
          <a:lstStyle/>
          <a:p>
            <a:r>
              <a:rPr lang="nb-NO" sz="2000" dirty="0" smtClean="0"/>
              <a:t>Laparoskopi er i dag førstevalget over laparotomi ved et flertall gynekologiske inngrep.</a:t>
            </a:r>
          </a:p>
          <a:p>
            <a:r>
              <a:rPr lang="nb-NO" sz="2000" dirty="0" smtClean="0"/>
              <a:t>Laparoskopi krever helt andre kirurgiske og tekniske ferdigheter som kan og må simuleres utenfor operasjonsstuen</a:t>
            </a:r>
          </a:p>
          <a:p>
            <a:r>
              <a:rPr lang="nb-NO" sz="2000" dirty="0" smtClean="0"/>
              <a:t>Motoriske ferdigheter og øye/hånd koordinasjon trenes på boks, som krever en egeninnsats, men strukturert veiledning i treningen er essensielt. </a:t>
            </a:r>
          </a:p>
          <a:p>
            <a:r>
              <a:rPr lang="nb-NO" sz="2000" dirty="0" smtClean="0"/>
              <a:t>Dagens status er at de færreste avdelingene har dette implementert i arbeidshverdagen. </a:t>
            </a:r>
          </a:p>
          <a:p>
            <a:endParaRPr lang="nn-NO"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a:t>
            </a:r>
            <a:r>
              <a:rPr lang="nn-NO" dirty="0" err="1" smtClean="0"/>
              <a:t>Battle</a:t>
            </a:r>
            <a:r>
              <a:rPr lang="nn-NO" dirty="0" smtClean="0"/>
              <a:t> </a:t>
            </a:r>
            <a:r>
              <a:rPr lang="nn-NO" dirty="0" err="1" smtClean="0"/>
              <a:t>of</a:t>
            </a:r>
            <a:r>
              <a:rPr lang="nn-NO" dirty="0" smtClean="0"/>
              <a:t> </a:t>
            </a:r>
            <a:r>
              <a:rPr lang="nn-NO" dirty="0" err="1" smtClean="0"/>
              <a:t>the</a:t>
            </a:r>
            <a:r>
              <a:rPr lang="nn-NO" dirty="0" smtClean="0"/>
              <a:t> Best”</a:t>
            </a:r>
            <a:endParaRPr lang="nn-NO" dirty="0"/>
          </a:p>
        </p:txBody>
      </p:sp>
      <p:sp>
        <p:nvSpPr>
          <p:cNvPr id="3" name="Plassholder for innhold 2"/>
          <p:cNvSpPr>
            <a:spLocks noGrp="1"/>
          </p:cNvSpPr>
          <p:nvPr>
            <p:ph sz="quarter" idx="1"/>
          </p:nvPr>
        </p:nvSpPr>
        <p:spPr>
          <a:xfrm>
            <a:off x="1066800" y="1524000"/>
            <a:ext cx="7772400" cy="4114800"/>
          </a:xfrm>
        </p:spPr>
        <p:txBody>
          <a:bodyPr/>
          <a:lstStyle/>
          <a:p>
            <a:r>
              <a:rPr lang="nb-NO" sz="1800" dirty="0" smtClean="0"/>
              <a:t>Konkurranse på </a:t>
            </a:r>
            <a:r>
              <a:rPr lang="nb-NO" sz="1800" dirty="0" err="1" smtClean="0"/>
              <a:t>treningsboks</a:t>
            </a:r>
            <a:endParaRPr lang="nb-NO" sz="1800" dirty="0" smtClean="0"/>
          </a:p>
          <a:p>
            <a:r>
              <a:rPr lang="nb-NO" sz="1800" dirty="0" smtClean="0"/>
              <a:t>Motiverende å trene mot! </a:t>
            </a:r>
          </a:p>
          <a:p>
            <a:r>
              <a:rPr lang="nb-NO" sz="1800" dirty="0" smtClean="0"/>
              <a:t>Konkurranseinstinktet slår til når det konkurreres, spesielt på tvers av spesialiteter.. Inviter kirurgene med på konkurransen!</a:t>
            </a:r>
          </a:p>
        </p:txBody>
      </p:sp>
      <p:pic>
        <p:nvPicPr>
          <p:cNvPr id="6" name="Bilde 5" descr="Skjermbilde 2017-09-03 kl. 13.41.52.png"/>
          <p:cNvPicPr>
            <a:picLocks noChangeAspect="1"/>
          </p:cNvPicPr>
          <p:nvPr/>
        </p:nvPicPr>
        <p:blipFill>
          <a:blip r:embed="rId3"/>
          <a:stretch>
            <a:fillRect/>
          </a:stretch>
        </p:blipFill>
        <p:spPr>
          <a:xfrm>
            <a:off x="3479687" y="3096706"/>
            <a:ext cx="2133600" cy="2889813"/>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Kontaktpersonene sin rolle</a:t>
            </a:r>
            <a:endParaRPr lang="nn-NO" dirty="0"/>
          </a:p>
        </p:txBody>
      </p:sp>
      <p:sp>
        <p:nvSpPr>
          <p:cNvPr id="3" name="Plassholder for innhold 2"/>
          <p:cNvSpPr>
            <a:spLocks noGrp="1"/>
          </p:cNvSpPr>
          <p:nvPr>
            <p:ph sz="quarter" idx="1"/>
          </p:nvPr>
        </p:nvSpPr>
        <p:spPr/>
        <p:txBody>
          <a:bodyPr>
            <a:normAutofit/>
          </a:bodyPr>
          <a:lstStyle/>
          <a:p>
            <a:r>
              <a:rPr lang="nn-NO" dirty="0" smtClean="0"/>
              <a:t>Sikre lokal tilrettelegging i dialog med </a:t>
            </a:r>
            <a:r>
              <a:rPr lang="nn-NO" dirty="0" err="1" smtClean="0"/>
              <a:t>avdelingsledelse</a:t>
            </a:r>
            <a:endParaRPr lang="nn-NO" dirty="0" smtClean="0"/>
          </a:p>
          <a:p>
            <a:r>
              <a:rPr lang="nn-NO" dirty="0" smtClean="0"/>
              <a:t>Opplæring av </a:t>
            </a:r>
            <a:r>
              <a:rPr lang="nn-NO" dirty="0" err="1" smtClean="0"/>
              <a:t>veiledere</a:t>
            </a:r>
            <a:r>
              <a:rPr lang="nn-NO" dirty="0" smtClean="0"/>
              <a:t> lokalt</a:t>
            </a:r>
          </a:p>
          <a:p>
            <a:r>
              <a:rPr lang="nn-NO" dirty="0" smtClean="0"/>
              <a:t>Lage timeplan/oppsett for trening LIS og </a:t>
            </a:r>
            <a:r>
              <a:rPr lang="nn-NO" dirty="0" err="1" smtClean="0"/>
              <a:t>veileder</a:t>
            </a:r>
            <a:endParaRPr lang="nn-NO" dirty="0" smtClean="0"/>
          </a:p>
          <a:p>
            <a:r>
              <a:rPr lang="nn-NO" dirty="0" smtClean="0"/>
              <a:t>Praktisk ansvar for lokale, utstyr</a:t>
            </a:r>
          </a:p>
          <a:p>
            <a:r>
              <a:rPr lang="nn-NO" dirty="0" smtClean="0"/>
              <a:t>Kanal inn til prosjektgruppe</a:t>
            </a:r>
          </a:p>
          <a:p>
            <a:pPr lvl="1"/>
            <a:r>
              <a:rPr lang="nn-NO" dirty="0" err="1" smtClean="0"/>
              <a:t>Tilbakemeldinger</a:t>
            </a:r>
            <a:r>
              <a:rPr lang="nn-NO" dirty="0" smtClean="0"/>
              <a:t>, </a:t>
            </a:r>
            <a:r>
              <a:rPr lang="nn-NO" dirty="0" err="1" smtClean="0"/>
              <a:t>innspill</a:t>
            </a:r>
            <a:endParaRPr lang="nn-NO" dirty="0" smtClean="0"/>
          </a:p>
          <a:p>
            <a:pPr lvl="1"/>
            <a:r>
              <a:rPr lang="nn-NO" dirty="0" smtClean="0"/>
              <a:t>FOTO FRA TRENINGER</a:t>
            </a:r>
            <a:r>
              <a:rPr lang="nn-NO" dirty="0">
                <a:sym typeface="Wingdings"/>
              </a:rPr>
              <a:t>!</a:t>
            </a:r>
            <a:endParaRPr lang="nn-NO" dirty="0"/>
          </a:p>
          <a:p>
            <a:endParaRPr lang="nn-NO" dirty="0"/>
          </a:p>
        </p:txBody>
      </p:sp>
      <p:pic>
        <p:nvPicPr>
          <p:cNvPr id="4" name="Bilde 3" descr="Trening sept 2018 Bergen.jpg"/>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9983" b="7943"/>
          <a:stretch/>
        </p:blipFill>
        <p:spPr>
          <a:xfrm>
            <a:off x="6228215" y="3590698"/>
            <a:ext cx="2263904" cy="290078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Evaluering av Boksen går!</a:t>
            </a:r>
            <a:endParaRPr lang="nn-NO" dirty="0"/>
          </a:p>
        </p:txBody>
      </p:sp>
      <p:sp>
        <p:nvSpPr>
          <p:cNvPr id="3" name="Plassholder for innhold 2"/>
          <p:cNvSpPr>
            <a:spLocks noGrp="1"/>
          </p:cNvSpPr>
          <p:nvPr>
            <p:ph sz="quarter" idx="1"/>
          </p:nvPr>
        </p:nvSpPr>
        <p:spPr/>
        <p:txBody>
          <a:bodyPr/>
          <a:lstStyle/>
          <a:p>
            <a:r>
              <a:rPr lang="nn-NO" dirty="0" smtClean="0"/>
              <a:t>Effekten av kampanjen vil </a:t>
            </a:r>
            <a:r>
              <a:rPr lang="nn-NO" dirty="0" err="1" smtClean="0"/>
              <a:t>evalueres</a:t>
            </a:r>
            <a:r>
              <a:rPr lang="nn-NO" dirty="0" smtClean="0"/>
              <a:t> etter 1 år:</a:t>
            </a:r>
          </a:p>
          <a:p>
            <a:pPr marL="514350" indent="-514350">
              <a:buFont typeface="+mj-lt"/>
              <a:buAutoNum type="arabicPeriod"/>
            </a:pPr>
            <a:r>
              <a:rPr lang="nn-NO" dirty="0" err="1" smtClean="0"/>
              <a:t>Spørreskjema</a:t>
            </a:r>
            <a:r>
              <a:rPr lang="nn-NO" dirty="0" smtClean="0"/>
              <a:t> ved </a:t>
            </a:r>
            <a:r>
              <a:rPr lang="nn-NO" dirty="0" err="1" smtClean="0"/>
              <a:t>oppstart</a:t>
            </a:r>
            <a:r>
              <a:rPr lang="nn-NO" dirty="0" smtClean="0"/>
              <a:t> og avslutning</a:t>
            </a:r>
            <a:endParaRPr lang="nn-NO" dirty="0"/>
          </a:p>
          <a:p>
            <a:pPr lvl="1"/>
            <a:r>
              <a:rPr lang="nn-NO" dirty="0" err="1" smtClean="0"/>
              <a:t>Spørreskjema</a:t>
            </a:r>
            <a:r>
              <a:rPr lang="nn-NO" dirty="0" smtClean="0"/>
              <a:t> til alle LIS</a:t>
            </a:r>
          </a:p>
          <a:p>
            <a:pPr lvl="1"/>
            <a:r>
              <a:rPr lang="nn-NO" dirty="0" err="1" smtClean="0"/>
              <a:t>Spørreskjema</a:t>
            </a:r>
            <a:r>
              <a:rPr lang="nn-NO" dirty="0" smtClean="0"/>
              <a:t> til overlege, </a:t>
            </a:r>
            <a:r>
              <a:rPr lang="nn-NO" dirty="0" err="1" smtClean="0"/>
              <a:t>kun</a:t>
            </a:r>
            <a:r>
              <a:rPr lang="nn-NO" dirty="0" smtClean="0"/>
              <a:t> kontaktpersoner</a:t>
            </a:r>
          </a:p>
          <a:p>
            <a:pPr marL="274320" lvl="1" indent="0">
              <a:buNone/>
            </a:pPr>
            <a:endParaRPr lang="nn-NO" dirty="0"/>
          </a:p>
          <a:p>
            <a:pPr marL="514350" indent="-514350">
              <a:buFont typeface="+mj-lt"/>
              <a:buAutoNum type="arabicPeriod"/>
            </a:pPr>
            <a:r>
              <a:rPr lang="nn-NO" dirty="0" err="1" smtClean="0"/>
              <a:t>Andel</a:t>
            </a:r>
            <a:r>
              <a:rPr lang="nn-NO" dirty="0" smtClean="0"/>
              <a:t> LIS med gjennomført </a:t>
            </a:r>
            <a:r>
              <a:rPr lang="nn-NO" dirty="0" err="1" smtClean="0"/>
              <a:t>sertifisering</a:t>
            </a:r>
            <a:r>
              <a:rPr lang="nn-NO" dirty="0" smtClean="0"/>
              <a:t> del 1</a:t>
            </a:r>
          </a:p>
          <a:p>
            <a:pPr lvl="1"/>
            <a:r>
              <a:rPr lang="nn-NO" dirty="0" smtClean="0"/>
              <a:t>Mål om bestått </a:t>
            </a:r>
            <a:r>
              <a:rPr lang="nn-NO" dirty="0" err="1" smtClean="0"/>
              <a:t>sertifisering</a:t>
            </a:r>
            <a:r>
              <a:rPr lang="nn-NO" dirty="0" smtClean="0"/>
              <a:t> del 1 for alle LIS med &gt;6-12 </a:t>
            </a:r>
            <a:r>
              <a:rPr lang="nn-NO" dirty="0" err="1" smtClean="0"/>
              <a:t>mnd</a:t>
            </a:r>
            <a:r>
              <a:rPr lang="nn-NO" dirty="0" smtClean="0"/>
              <a:t> fartstid i faget ved avslutning av kampanjen.</a:t>
            </a:r>
          </a:p>
          <a:p>
            <a:pPr lvl="2"/>
            <a:r>
              <a:rPr lang="nn-NO" dirty="0" smtClean="0"/>
              <a:t>Rask </a:t>
            </a:r>
            <a:r>
              <a:rPr lang="nn-NO" dirty="0" err="1" smtClean="0"/>
              <a:t>oppstart</a:t>
            </a:r>
            <a:r>
              <a:rPr lang="nn-NO" dirty="0" smtClean="0"/>
              <a:t> av strukturert trening og stimulering til </a:t>
            </a:r>
            <a:r>
              <a:rPr lang="nn-NO" dirty="0" err="1" smtClean="0"/>
              <a:t>egentrening</a:t>
            </a:r>
            <a:r>
              <a:rPr lang="nn-NO" dirty="0" smtClean="0"/>
              <a:t> ved </a:t>
            </a:r>
            <a:r>
              <a:rPr lang="nn-NO" dirty="0" err="1" smtClean="0"/>
              <a:t>nyansettelser</a:t>
            </a:r>
            <a:endParaRPr lang="nn-NO"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Mulige </a:t>
            </a:r>
            <a:r>
              <a:rPr lang="nn-NO" dirty="0" err="1" smtClean="0"/>
              <a:t>oppstartsproblemer</a:t>
            </a:r>
            <a:endParaRPr lang="nn-NO" dirty="0"/>
          </a:p>
        </p:txBody>
      </p:sp>
      <p:graphicFrame>
        <p:nvGraphicFramePr>
          <p:cNvPr id="6" name="Plassholder for innhold 5"/>
          <p:cNvGraphicFramePr>
            <a:graphicFrameLocks noGrp="1"/>
          </p:cNvGraphicFramePr>
          <p:nvPr>
            <p:ph sz="quarter" idx="1"/>
          </p:nvPr>
        </p:nvGraphicFramePr>
        <p:xfrm>
          <a:off x="301752" y="1527048"/>
          <a:ext cx="8503920" cy="4572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Bilde 3" descr="IMG_0993.JPG"/>
          <p:cNvPicPr>
            <a:picLocks noChangeAspect="1"/>
          </p:cNvPicPr>
          <p:nvPr/>
        </p:nvPicPr>
        <p:blipFill>
          <a:blip r:embed="rId3"/>
          <a:stretch>
            <a:fillRect/>
          </a:stretch>
        </p:blipFill>
        <p:spPr>
          <a:xfrm rot="16200000">
            <a:off x="2644152" y="99049"/>
            <a:ext cx="3855697" cy="6858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75026085"/>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err="1" smtClean="0"/>
              <a:t>Laparoskopitrening</a:t>
            </a:r>
            <a:r>
              <a:rPr lang="nn-NO" dirty="0" smtClean="0"/>
              <a:t> - </a:t>
            </a:r>
            <a:r>
              <a:rPr lang="nn-NO" dirty="0" err="1" smtClean="0"/>
              <a:t>utfordringer</a:t>
            </a:r>
            <a:endParaRPr lang="nn-NO" dirty="0"/>
          </a:p>
        </p:txBody>
      </p:sp>
      <p:sp>
        <p:nvSpPr>
          <p:cNvPr id="3" name="Plassholder for innhold 2"/>
          <p:cNvSpPr>
            <a:spLocks noGrp="1"/>
          </p:cNvSpPr>
          <p:nvPr>
            <p:ph sz="quarter" idx="1"/>
          </p:nvPr>
        </p:nvSpPr>
        <p:spPr>
          <a:xfrm>
            <a:off x="301752" y="1527048"/>
            <a:ext cx="8503920" cy="4572000"/>
          </a:xfrm>
        </p:spPr>
        <p:txBody>
          <a:bodyPr>
            <a:normAutofit/>
          </a:bodyPr>
          <a:lstStyle/>
          <a:p>
            <a:r>
              <a:rPr lang="nn-NO" sz="2000" dirty="0" err="1" smtClean="0"/>
              <a:t>Hvor</a:t>
            </a:r>
            <a:r>
              <a:rPr lang="nn-NO" sz="2000" dirty="0" smtClean="0"/>
              <a:t> skal det trenes?</a:t>
            </a:r>
          </a:p>
          <a:p>
            <a:r>
              <a:rPr lang="nn-NO" sz="2000" dirty="0" err="1" smtClean="0"/>
              <a:t>Hvilke</a:t>
            </a:r>
            <a:r>
              <a:rPr lang="nn-NO" sz="2000" dirty="0" smtClean="0"/>
              <a:t> </a:t>
            </a:r>
            <a:r>
              <a:rPr lang="nn-NO" sz="2000" dirty="0" err="1" smtClean="0"/>
              <a:t>øvelser</a:t>
            </a:r>
            <a:r>
              <a:rPr lang="nn-NO" sz="2000" dirty="0" smtClean="0"/>
              <a:t> skal det trenes på?</a:t>
            </a:r>
          </a:p>
          <a:p>
            <a:r>
              <a:rPr lang="nn-NO" sz="2000" dirty="0" smtClean="0"/>
              <a:t>Når skal det trenes?</a:t>
            </a:r>
          </a:p>
          <a:p>
            <a:r>
              <a:rPr lang="nn-NO" sz="2000" dirty="0" err="1" smtClean="0"/>
              <a:t>Hvem</a:t>
            </a:r>
            <a:r>
              <a:rPr lang="nn-NO" sz="2000" dirty="0" smtClean="0"/>
              <a:t> skal </a:t>
            </a:r>
            <a:r>
              <a:rPr lang="nn-NO" sz="2000" dirty="0" err="1" smtClean="0"/>
              <a:t>veilede</a:t>
            </a:r>
            <a:r>
              <a:rPr lang="nn-NO" sz="2000" dirty="0" smtClean="0"/>
              <a:t> </a:t>
            </a:r>
            <a:r>
              <a:rPr lang="nn-NO" sz="2000" dirty="0" err="1" smtClean="0"/>
              <a:t>treningen</a:t>
            </a:r>
            <a:r>
              <a:rPr lang="nn-NO" sz="2000" dirty="0" smtClean="0"/>
              <a:t>?</a:t>
            </a:r>
          </a:p>
          <a:p>
            <a:r>
              <a:rPr lang="nn-NO" sz="2000" dirty="0" err="1" smtClean="0"/>
              <a:t>Hvem</a:t>
            </a:r>
            <a:r>
              <a:rPr lang="nn-NO" sz="2000" dirty="0" smtClean="0"/>
              <a:t> organiserer </a:t>
            </a:r>
            <a:r>
              <a:rPr lang="nn-NO" sz="2000" dirty="0" err="1" smtClean="0"/>
              <a:t>treningen</a:t>
            </a:r>
            <a:r>
              <a:rPr lang="nn-NO" sz="2000" dirty="0" smtClean="0"/>
              <a:t>?</a:t>
            </a:r>
          </a:p>
          <a:p>
            <a:endParaRPr lang="nn-NO" sz="2000" dirty="0" smtClean="0"/>
          </a:p>
          <a:p>
            <a:pPr marL="0" indent="0" algn="ctr">
              <a:buNone/>
            </a:pPr>
            <a:endParaRPr lang="nb-NO" sz="2000" dirty="0" smtClean="0">
              <a:solidFill>
                <a:srgbClr val="FF0000"/>
              </a:solidFill>
            </a:endParaRPr>
          </a:p>
          <a:p>
            <a:pPr marL="0" indent="0">
              <a:buNone/>
            </a:pPr>
            <a:endParaRPr lang="nb-NO" sz="2000" dirty="0" smtClean="0">
              <a:solidFill>
                <a:srgbClr val="FF0000"/>
              </a:solidFill>
            </a:endParaRPr>
          </a:p>
          <a:p>
            <a:pPr marL="0" indent="0">
              <a:buNone/>
            </a:pPr>
            <a:r>
              <a:rPr lang="nb-NO" sz="2000" dirty="0" smtClean="0">
                <a:solidFill>
                  <a:srgbClr val="FF0000"/>
                </a:solidFill>
              </a:rPr>
              <a:t>Manglende tilrettelegging for trening </a:t>
            </a:r>
          </a:p>
          <a:p>
            <a:pPr marL="0" indent="0">
              <a:buNone/>
            </a:pPr>
            <a:r>
              <a:rPr lang="nb-NO" sz="2000" dirty="0" smtClean="0">
                <a:solidFill>
                  <a:srgbClr val="FF0000"/>
                </a:solidFill>
              </a:rPr>
              <a:t>legger en demper på motivasjon og </a:t>
            </a:r>
          </a:p>
          <a:p>
            <a:pPr marL="0" indent="0">
              <a:buNone/>
            </a:pPr>
            <a:r>
              <a:rPr lang="nb-NO" sz="2000" dirty="0" smtClean="0">
                <a:solidFill>
                  <a:srgbClr val="FF0000"/>
                </a:solidFill>
              </a:rPr>
              <a:t>gjennomføringsevne! </a:t>
            </a:r>
          </a:p>
          <a:p>
            <a:endParaRPr lang="nn-NO" sz="2000" dirty="0"/>
          </a:p>
        </p:txBody>
      </p:sp>
      <p:pic>
        <p:nvPicPr>
          <p:cNvPr id="4" name="Bilde 3" descr="IMG_0992.JPG"/>
          <p:cNvPicPr>
            <a:picLocks noChangeAspect="1"/>
          </p:cNvPicPr>
          <p:nvPr/>
        </p:nvPicPr>
        <p:blipFill>
          <a:blip r:embed="rId3"/>
          <a:stretch>
            <a:fillRect/>
          </a:stretch>
        </p:blipFill>
        <p:spPr>
          <a:xfrm rot="16200000">
            <a:off x="5821328" y="1777537"/>
            <a:ext cx="2169979" cy="385967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Målet for kampanjen er å:</a:t>
            </a:r>
            <a:endParaRPr lang="nn-NO" dirty="0"/>
          </a:p>
        </p:txBody>
      </p:sp>
      <p:sp>
        <p:nvSpPr>
          <p:cNvPr id="3" name="Plassholder for innhold 2"/>
          <p:cNvSpPr>
            <a:spLocks noGrp="1"/>
          </p:cNvSpPr>
          <p:nvPr>
            <p:ph sz="quarter" idx="1"/>
          </p:nvPr>
        </p:nvSpPr>
        <p:spPr/>
        <p:txBody>
          <a:bodyPr/>
          <a:lstStyle/>
          <a:p>
            <a:r>
              <a:rPr lang="nb-NO" sz="2000" dirty="0" smtClean="0"/>
              <a:t>Sikre basale ferdigheter i laparoskopi </a:t>
            </a:r>
          </a:p>
          <a:p>
            <a:r>
              <a:rPr lang="nb-NO" sz="2000" dirty="0" smtClean="0"/>
              <a:t>Gi økt motivasjon for laparoskopitrening og en raskere læringskurve </a:t>
            </a:r>
          </a:p>
          <a:p>
            <a:r>
              <a:rPr lang="nb-NO" sz="2000" dirty="0" smtClean="0"/>
              <a:t>Skape trygge LIS og overleger som veileder/assisterer LIS </a:t>
            </a:r>
          </a:p>
          <a:p>
            <a:r>
              <a:rPr lang="nb-NO" sz="2000" dirty="0" smtClean="0"/>
              <a:t>Redusere operasjonstid </a:t>
            </a:r>
          </a:p>
          <a:p>
            <a:r>
              <a:rPr lang="nb-NO" sz="2000" dirty="0" smtClean="0"/>
              <a:t>Øke pasientsikkerheten </a:t>
            </a:r>
          </a:p>
          <a:p>
            <a:r>
              <a:rPr lang="nb-NO" sz="2000" dirty="0" smtClean="0"/>
              <a:t>Være starten på et varig løft av laparoskopitrening </a:t>
            </a:r>
          </a:p>
          <a:p>
            <a:endParaRPr lang="nn-NO" dirty="0"/>
          </a:p>
        </p:txBody>
      </p:sp>
      <p:pic>
        <p:nvPicPr>
          <p:cNvPr id="4" name="Bilde 3" descr="Boksen går logo.jnp.png"/>
          <p:cNvPicPr>
            <a:picLocks noChangeAspect="1"/>
          </p:cNvPicPr>
          <p:nvPr/>
        </p:nvPicPr>
        <p:blipFill>
          <a:blip r:embed="rId3"/>
          <a:stretch>
            <a:fillRect/>
          </a:stretch>
        </p:blipFill>
        <p:spPr>
          <a:xfrm>
            <a:off x="6687955" y="4108656"/>
            <a:ext cx="2117717" cy="199039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n-NO" dirty="0" smtClean="0"/>
              <a:t>Gjennomføring</a:t>
            </a:r>
            <a:endParaRPr lang="nn-NO" dirty="0"/>
          </a:p>
        </p:txBody>
      </p:sp>
      <p:sp>
        <p:nvSpPr>
          <p:cNvPr id="3" name="Plassholder for innhold 2"/>
          <p:cNvSpPr>
            <a:spLocks noGrp="1"/>
          </p:cNvSpPr>
          <p:nvPr>
            <p:ph sz="quarter" idx="1"/>
          </p:nvPr>
        </p:nvSpPr>
        <p:spPr/>
        <p:txBody>
          <a:bodyPr/>
          <a:lstStyle/>
          <a:p>
            <a:r>
              <a:rPr lang="nb-NO" dirty="0" smtClean="0"/>
              <a:t>Ønsker med kampanjen å tilby et komplett opplæringsprogram med:</a:t>
            </a:r>
          </a:p>
          <a:p>
            <a:pPr lvl="1"/>
            <a:r>
              <a:rPr lang="nb-NO" dirty="0" smtClean="0"/>
              <a:t>Konkrete laparoskopiøvelser med tidskrav</a:t>
            </a:r>
          </a:p>
          <a:p>
            <a:pPr lvl="1"/>
            <a:r>
              <a:rPr lang="nb-NO" dirty="0" smtClean="0"/>
              <a:t>Instruksjonsvideoer</a:t>
            </a:r>
          </a:p>
          <a:p>
            <a:pPr lvl="1"/>
            <a:r>
              <a:rPr lang="nb-NO" dirty="0" smtClean="0"/>
              <a:t>Sertifiseringer</a:t>
            </a:r>
          </a:p>
          <a:p>
            <a:pPr lvl="1"/>
            <a:r>
              <a:rPr lang="nb-NO" dirty="0" smtClean="0"/>
              <a:t>Forslag til gjennomføring lokalt </a:t>
            </a:r>
          </a:p>
          <a:p>
            <a:endParaRPr lang="nn-NO"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GESEA</a:t>
            </a:r>
            <a:endParaRPr lang="nn-NO" dirty="0"/>
          </a:p>
        </p:txBody>
      </p:sp>
      <p:sp>
        <p:nvSpPr>
          <p:cNvPr id="3" name="Plassholder for innhold 2"/>
          <p:cNvSpPr>
            <a:spLocks noGrp="1"/>
          </p:cNvSpPr>
          <p:nvPr>
            <p:ph sz="quarter" idx="1"/>
          </p:nvPr>
        </p:nvSpPr>
        <p:spPr/>
        <p:txBody>
          <a:bodyPr/>
          <a:lstStyle/>
          <a:p>
            <a:endParaRPr lang="nn-NO" dirty="0"/>
          </a:p>
        </p:txBody>
      </p:sp>
      <p:pic>
        <p:nvPicPr>
          <p:cNvPr id="4"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01752" y="1959598"/>
            <a:ext cx="4194925" cy="312906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604979" y="1959599"/>
            <a:ext cx="4231173" cy="312906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Winners</a:t>
            </a:r>
            <a:r>
              <a:rPr lang="nb-NO" dirty="0" smtClean="0"/>
              <a:t> Project</a:t>
            </a:r>
            <a:endParaRPr lang="nb-NO" dirty="0"/>
          </a:p>
        </p:txBody>
      </p:sp>
      <p:sp>
        <p:nvSpPr>
          <p:cNvPr id="3" name="Plassholder for innhold 2"/>
          <p:cNvSpPr>
            <a:spLocks noGrp="1"/>
          </p:cNvSpPr>
          <p:nvPr>
            <p:ph sz="quarter" idx="1"/>
          </p:nvPr>
        </p:nvSpPr>
        <p:spPr/>
        <p:txBody>
          <a:bodyPr/>
          <a:lstStyle/>
          <a:p>
            <a:r>
              <a:rPr lang="nb-NO" dirty="0" smtClean="0"/>
              <a:t>Teoretisk del av GESEA program</a:t>
            </a:r>
          </a:p>
          <a:p>
            <a:pPr marL="0" indent="0">
              <a:buNone/>
            </a:pPr>
            <a:endParaRPr lang="nb-NO" dirty="0"/>
          </a:p>
        </p:txBody>
      </p:sp>
      <p:pic>
        <p:nvPicPr>
          <p:cNvPr id="4" name="Bilde 3" descr="Skjermbilde 2018-09-18 kl. 10.28.31.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49143" y="2040958"/>
            <a:ext cx="6764671" cy="453985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30602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Tidsplan</a:t>
            </a:r>
            <a:endParaRPr lang="nn-NO" dirty="0"/>
          </a:p>
        </p:txBody>
      </p:sp>
      <p:graphicFrame>
        <p:nvGraphicFramePr>
          <p:cNvPr id="8" name="Plassholder for innhold 7"/>
          <p:cNvGraphicFramePr>
            <a:graphicFrameLocks noGrp="1"/>
          </p:cNvGraphicFramePr>
          <p:nvPr>
            <p:ph sz="quarter" idx="1"/>
          </p:nvPr>
        </p:nvGraphicFramePr>
        <p:xfrm>
          <a:off x="301625" y="1527175"/>
          <a:ext cx="8504238" cy="4572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ffisiell">
  <a:themeElements>
    <a:clrScheme name="Offisiel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siel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siel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TotalTime>
  <Words>4050</Words>
  <Application>Microsoft Macintosh PowerPoint</Application>
  <PresentationFormat>Skjermfremvisning (4:3)</PresentationFormat>
  <Paragraphs>280</Paragraphs>
  <Slides>34</Slides>
  <Notes>30</Notes>
  <HiddenSlides>0</HiddenSlides>
  <MMClips>0</MMClips>
  <ScaleCrop>false</ScaleCrop>
  <HeadingPairs>
    <vt:vector size="4" baseType="variant">
      <vt:variant>
        <vt:lpstr>Utformingsmal</vt:lpstr>
      </vt:variant>
      <vt:variant>
        <vt:i4>1</vt:i4>
      </vt:variant>
      <vt:variant>
        <vt:lpstr>Lysbildetitler</vt:lpstr>
      </vt:variant>
      <vt:variant>
        <vt:i4>34</vt:i4>
      </vt:variant>
    </vt:vector>
  </HeadingPairs>
  <TitlesOfParts>
    <vt:vector size="35" baseType="lpstr">
      <vt:lpstr>Offisiell</vt:lpstr>
      <vt:lpstr>Boksen går! – Laparoskopitrening for LIS</vt:lpstr>
      <vt:lpstr>Boksen går!</vt:lpstr>
      <vt:lpstr>Bakgrunn for kampanjen</vt:lpstr>
      <vt:lpstr>Laparoskopitrening - utfordringer</vt:lpstr>
      <vt:lpstr>Målet for kampanjen er å:</vt:lpstr>
      <vt:lpstr>Gjennomføring</vt:lpstr>
      <vt:lpstr>GESEA</vt:lpstr>
      <vt:lpstr>Winners Project</vt:lpstr>
      <vt:lpstr>Tidsplan</vt:lpstr>
      <vt:lpstr>FUGOs nettside</vt:lpstr>
      <vt:lpstr>Utstyr</vt:lpstr>
      <vt:lpstr>Utstyr</vt:lpstr>
      <vt:lpstr>Utstyrsliste</vt:lpstr>
      <vt:lpstr>Sertifisering del 1 og 2</vt:lpstr>
      <vt:lpstr>Lysbilde 15</vt:lpstr>
      <vt:lpstr>Fire perler på rad (&lt; 3 minutter)</vt:lpstr>
      <vt:lpstr>Flytte 12 fyrstikker (&lt; 4 minutter)</vt:lpstr>
      <vt:lpstr>Slalåm med klokka (&lt; 1 minutt 40 sekunder)</vt:lpstr>
      <vt:lpstr>Klippe sirkel (&lt; 4 minutter)</vt:lpstr>
      <vt:lpstr>Stable 6 sukkerbiter (&lt; 1 minutt 10 sekunder)</vt:lpstr>
      <vt:lpstr>Lysbilde 21</vt:lpstr>
      <vt:lpstr>Slalåm med krum nål mot klokka (&lt; 3 minutter)</vt:lpstr>
      <vt:lpstr>Cysteutskrelling (&lt; 10 minutter)</vt:lpstr>
      <vt:lpstr>Prikketesten (&lt; 8 minutter)</vt:lpstr>
      <vt:lpstr>Suturere med begge hender (&lt; 6 minutter)</vt:lpstr>
      <vt:lpstr>Sutur av vaginaltopp (&lt; 15 minutter)</vt:lpstr>
      <vt:lpstr>Praktisk gjennomføring</vt:lpstr>
      <vt:lpstr>Når skal det trenes og hvem organiserer dette?</vt:lpstr>
      <vt:lpstr>Loggføring av treningstimer</vt:lpstr>
      <vt:lpstr>”Battle of the Best”</vt:lpstr>
      <vt:lpstr>Kontaktpersonene sin rolle</vt:lpstr>
      <vt:lpstr>Evaluering av Boksen går!</vt:lpstr>
      <vt:lpstr>Mulige oppstartsproblemer</vt:lpstr>
      <vt:lpstr>Lysbilde 34</vt:lpstr>
    </vt:vector>
  </TitlesOfParts>
  <Company>Universitetet i Oslo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Boksen går! – Laparoskopitrening for LIS</dc:title>
  <dc:creator>Marianne Omtvedt</dc:creator>
  <cp:lastModifiedBy>Marianne Omtvedt</cp:lastModifiedBy>
  <cp:revision>12</cp:revision>
  <dcterms:created xsi:type="dcterms:W3CDTF">2018-09-18T16:52:16Z</dcterms:created>
  <dcterms:modified xsi:type="dcterms:W3CDTF">2018-09-18T16:53:46Z</dcterms:modified>
</cp:coreProperties>
</file>