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29" r:id="rId2"/>
    <p:sldId id="368" r:id="rId3"/>
    <p:sldId id="313" r:id="rId4"/>
    <p:sldId id="332" r:id="rId5"/>
    <p:sldId id="333" r:id="rId6"/>
    <p:sldId id="334" r:id="rId7"/>
    <p:sldId id="335" r:id="rId8"/>
    <p:sldId id="337" r:id="rId9"/>
    <p:sldId id="361" r:id="rId10"/>
    <p:sldId id="359" r:id="rId11"/>
    <p:sldId id="360" r:id="rId12"/>
    <p:sldId id="371" r:id="rId13"/>
    <p:sldId id="319" r:id="rId14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clrMru>
    <a:srgbClr val="FF7A20"/>
    <a:srgbClr val="FF8D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34600" autoAdjust="0"/>
    <p:restoredTop sz="86429" autoAdjust="0"/>
  </p:normalViewPr>
  <p:slideViewPr>
    <p:cSldViewPr snapToGrid="0" snapToObjects="1">
      <p:cViewPr>
        <p:scale>
          <a:sx n="64" d="100"/>
          <a:sy n="64" d="100"/>
        </p:scale>
        <p:origin x="2056" y="5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0" d="100"/>
        <a:sy n="60" d="100"/>
      </p:scale>
      <p:origin x="0" y="0"/>
    </p:cViewPr>
  </p:notesTextViewPr>
  <p:sorterViewPr>
    <p:cViewPr>
      <p:scale>
        <a:sx n="175" d="100"/>
        <a:sy n="175" d="100"/>
      </p:scale>
      <p:origin x="0" y="0"/>
    </p:cViewPr>
  </p:sorterViewPr>
  <p:notesViewPr>
    <p:cSldViewPr snapToGrid="0" snapToObjects="1">
      <p:cViewPr varScale="1">
        <p:scale>
          <a:sx n="148" d="100"/>
          <a:sy n="148" d="100"/>
        </p:scale>
        <p:origin x="-49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25F73-2803-0741-84D7-847350236960}" type="datetimeFigureOut">
              <a:rPr lang="nb-NO" smtClean="0"/>
              <a:t>26.01.2016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EFCB3-D84D-FC40-A1CA-944A45BDDE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7601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B957C-E82A-5645-9DB9-B7FB8E87B1C1}" type="datetimeFigureOut">
              <a:rPr lang="nb-NO" smtClean="0"/>
              <a:t>26.01.2016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29A0D-D019-464B-973B-C832665A21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5339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9A0D-D019-464B-973B-C832665A21D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1632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9A0D-D019-464B-973B-C832665A21D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5129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9A0D-D019-464B-973B-C832665A21D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5214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9A0D-D019-464B-973B-C832665A21D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5214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9A0D-D019-464B-973B-C832665A21D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5214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6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(empati, feil), </a:t>
            </a:r>
            <a:r>
              <a:rPr lang="nb-NO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burnout</a:t>
            </a:r>
            <a:r>
              <a:rPr lang="nb-NO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osv.</a:t>
            </a:r>
          </a:p>
          <a:p>
            <a:endParaRPr lang="nb-NO" sz="16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2B013-EA65-6248-BEE2-4E9FD74F65CF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3105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6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2B013-EA65-6248-BEE2-4E9FD74F65CF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0265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901D-F9DE-804E-AEC0-3C6FBE308CC2}" type="datetimeFigureOut">
              <a:rPr lang="nb-NO" smtClean="0"/>
              <a:t>26.01.2016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C861-D5F8-634E-A5AB-56AD015445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cover/>
      </p:transition>
    </mc:Choice>
    <mc:Fallback xmlns="">
      <p:transition xmlns:p14="http://schemas.microsoft.com/office/powerpoint/2010/main"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901D-F9DE-804E-AEC0-3C6FBE308CC2}" type="datetimeFigureOut">
              <a:rPr lang="nb-NO" smtClean="0"/>
              <a:t>26.01.2016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C861-D5F8-634E-A5AB-56AD015445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cover/>
      </p:transition>
    </mc:Choice>
    <mc:Fallback xmlns="">
      <p:transition xmlns:p14="http://schemas.microsoft.com/office/powerpoint/2010/main"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901D-F9DE-804E-AEC0-3C6FBE308CC2}" type="datetimeFigureOut">
              <a:rPr lang="nb-NO" smtClean="0"/>
              <a:t>26.01.2016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C861-D5F8-634E-A5AB-56AD015445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cover/>
      </p:transition>
    </mc:Choice>
    <mc:Fallback xmlns="">
      <p:transition xmlns:p14="http://schemas.microsoft.com/office/powerpoint/2010/main"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901D-F9DE-804E-AEC0-3C6FBE308CC2}" type="datetimeFigureOut">
              <a:rPr lang="nb-NO" smtClean="0"/>
              <a:t>26.01.2016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C861-D5F8-634E-A5AB-56AD015445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cover/>
      </p:transition>
    </mc:Choice>
    <mc:Fallback xmlns="">
      <p:transition xmlns:p14="http://schemas.microsoft.com/office/powerpoint/2010/main"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901D-F9DE-804E-AEC0-3C6FBE308CC2}" type="datetimeFigureOut">
              <a:rPr lang="nb-NO" smtClean="0"/>
              <a:t>26.01.2016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C861-D5F8-634E-A5AB-56AD015445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cover/>
      </p:transition>
    </mc:Choice>
    <mc:Fallback xmlns="">
      <p:transition xmlns:p14="http://schemas.microsoft.com/office/powerpoint/2010/main"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901D-F9DE-804E-AEC0-3C6FBE308CC2}" type="datetimeFigureOut">
              <a:rPr lang="nb-NO" smtClean="0"/>
              <a:t>26.01.2016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C861-D5F8-634E-A5AB-56AD015445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cover/>
      </p:transition>
    </mc:Choice>
    <mc:Fallback xmlns="">
      <p:transition xmlns:p14="http://schemas.microsoft.com/office/powerpoint/2010/main"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901D-F9DE-804E-AEC0-3C6FBE308CC2}" type="datetimeFigureOut">
              <a:rPr lang="nb-NO" smtClean="0"/>
              <a:t>26.01.2016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C861-D5F8-634E-A5AB-56AD015445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cover/>
      </p:transition>
    </mc:Choice>
    <mc:Fallback xmlns="">
      <p:transition xmlns:p14="http://schemas.microsoft.com/office/powerpoint/2010/main"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901D-F9DE-804E-AEC0-3C6FBE308CC2}" type="datetimeFigureOut">
              <a:rPr lang="nb-NO" smtClean="0"/>
              <a:t>26.01.2016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C861-D5F8-634E-A5AB-56AD015445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cover/>
      </p:transition>
    </mc:Choice>
    <mc:Fallback xmlns="">
      <p:transition xmlns:p14="http://schemas.microsoft.com/office/powerpoint/2010/main"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901D-F9DE-804E-AEC0-3C6FBE308CC2}" type="datetimeFigureOut">
              <a:rPr lang="nb-NO" smtClean="0"/>
              <a:t>26.01.2016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C861-D5F8-634E-A5AB-56AD015445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cover/>
      </p:transition>
    </mc:Choice>
    <mc:Fallback xmlns="">
      <p:transition xmlns:p14="http://schemas.microsoft.com/office/powerpoint/2010/main"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901D-F9DE-804E-AEC0-3C6FBE308CC2}" type="datetimeFigureOut">
              <a:rPr lang="nb-NO" smtClean="0"/>
              <a:t>26.01.2016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C861-D5F8-634E-A5AB-56AD015445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cover/>
      </p:transition>
    </mc:Choice>
    <mc:Fallback xmlns="">
      <p:transition xmlns:p14="http://schemas.microsoft.com/office/powerpoint/2010/main"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 bildet til plassholderen eller klikk ikonet for å legge til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901D-F9DE-804E-AEC0-3C6FBE308CC2}" type="datetimeFigureOut">
              <a:rPr lang="nb-NO" smtClean="0"/>
              <a:t>26.01.2016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C861-D5F8-634E-A5AB-56AD015445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cover/>
      </p:transition>
    </mc:Choice>
    <mc:Fallback xmlns="">
      <p:transition xmlns:p14="http://schemas.microsoft.com/office/powerpoint/2010/main" spd="slow">
        <p:cover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2901D-F9DE-804E-AEC0-3C6FBE308CC2}" type="datetimeFigureOut">
              <a:rPr lang="nb-NO" smtClean="0"/>
              <a:t>26.01.2016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DC861-D5F8-634E-A5AB-56AD015445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cover/>
      </p:transition>
    </mc:Choice>
    <mc:Fallback xmlns="">
      <p:transition xmlns:p14="http://schemas.microsoft.com/office/powerpoint/2010/main" spd="slow">
        <p:cover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37065" y="-132339"/>
            <a:ext cx="8319329" cy="2542461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endParaRPr lang="nb-NO" dirty="0" smtClean="0"/>
          </a:p>
          <a:p>
            <a:pPr marL="0" indent="0" algn="r">
              <a:buNone/>
            </a:pPr>
            <a:endParaRPr lang="nb-NO" dirty="0"/>
          </a:p>
          <a:p>
            <a:pPr marL="0" indent="0" algn="r">
              <a:buNone/>
            </a:pPr>
            <a:r>
              <a:rPr lang="nb-NO" sz="2200" dirty="0" smtClean="0"/>
              <a:t>Terje Mesel</a:t>
            </a:r>
          </a:p>
          <a:p>
            <a:pPr marL="0" indent="0" algn="r">
              <a:buNone/>
            </a:pPr>
            <a:r>
              <a:rPr lang="nb-NO" sz="2200" dirty="0" smtClean="0"/>
              <a:t>Forsker </a:t>
            </a:r>
            <a:br>
              <a:rPr lang="nb-NO" sz="2200" dirty="0" smtClean="0"/>
            </a:br>
            <a:endParaRPr lang="nb-NO" sz="2200" dirty="0" smtClean="0"/>
          </a:p>
          <a:p>
            <a:pPr marL="0" indent="0" algn="r">
              <a:buNone/>
            </a:pPr>
            <a:r>
              <a:rPr lang="nb-NO" sz="2200" dirty="0" smtClean="0"/>
              <a:t>ABUP – SSHF</a:t>
            </a:r>
          </a:p>
          <a:p>
            <a:pPr marL="0" indent="0" algn="r">
              <a:buNone/>
            </a:pPr>
            <a:r>
              <a:rPr lang="nb-NO" sz="2200" dirty="0" smtClean="0"/>
              <a:t>Universitetet i Agder</a:t>
            </a:r>
          </a:p>
          <a:p>
            <a:pPr marL="0" indent="0" algn="r">
              <a:buNone/>
            </a:pPr>
            <a:r>
              <a:rPr lang="nb-NO" sz="2200" dirty="0" err="1" smtClean="0"/>
              <a:t>Terje.mesel@uia.no</a:t>
            </a:r>
            <a:endParaRPr lang="nb-NO" sz="2200" dirty="0" smtClean="0"/>
          </a:p>
          <a:p>
            <a:pPr marL="0" indent="0" algn="r">
              <a:buNone/>
            </a:pPr>
            <a:endParaRPr lang="nb-NO" dirty="0"/>
          </a:p>
          <a:p>
            <a:pPr marL="0" indent="0" algn="r">
              <a:buNone/>
            </a:pPr>
            <a:endParaRPr lang="nb-NO" dirty="0" smtClean="0"/>
          </a:p>
        </p:txBody>
      </p:sp>
      <p:sp>
        <p:nvSpPr>
          <p:cNvPr id="4" name="TekstSylinder 3"/>
          <p:cNvSpPr txBox="1"/>
          <p:nvPr/>
        </p:nvSpPr>
        <p:spPr>
          <a:xfrm>
            <a:off x="155605" y="0"/>
            <a:ext cx="564916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Når noe går galt…</a:t>
            </a:r>
          </a:p>
          <a:p>
            <a:r>
              <a:rPr lang="nb-NO" sz="2800" dirty="0" smtClean="0"/>
              <a:t>Bærekraftig etikk i moralske risikosoner</a:t>
            </a:r>
          </a:p>
          <a:p>
            <a:endParaRPr lang="nb-NO" sz="2800" dirty="0" smtClean="0"/>
          </a:p>
          <a:p>
            <a:r>
              <a:rPr lang="nb-NO" sz="2800" dirty="0" smtClean="0"/>
              <a:t>Soria </a:t>
            </a:r>
            <a:r>
              <a:rPr lang="nb-NO" sz="2800" dirty="0" err="1" smtClean="0"/>
              <a:t>moria</a:t>
            </a:r>
            <a:r>
              <a:rPr lang="nb-NO" sz="2800" dirty="0" smtClean="0"/>
              <a:t> 1016</a:t>
            </a:r>
          </a:p>
          <a:p>
            <a:endParaRPr lang="nb-NO" sz="4800" dirty="0" smtClean="0">
              <a:solidFill>
                <a:srgbClr val="FFFF00"/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496" y="2410122"/>
            <a:ext cx="5930504" cy="444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84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:cover/>
      </p:transition>
    </mc:Choice>
    <mc:Fallback xmlns="">
      <p:transition xmlns:p14="http://schemas.microsoft.com/office/powerpoint/2010/main"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Rett pil 23"/>
          <p:cNvCxnSpPr>
            <a:stCxn id="8" idx="2"/>
            <a:endCxn id="7" idx="0"/>
          </p:cNvCxnSpPr>
          <p:nvPr/>
        </p:nvCxnSpPr>
        <p:spPr>
          <a:xfrm>
            <a:off x="6972668" y="1304540"/>
            <a:ext cx="0" cy="4148532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ett linje 21"/>
          <p:cNvCxnSpPr/>
          <p:nvPr/>
        </p:nvCxnSpPr>
        <p:spPr>
          <a:xfrm flipV="1">
            <a:off x="898174" y="3505402"/>
            <a:ext cx="4288772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ktangel 3"/>
          <p:cNvSpPr>
            <a:spLocks/>
          </p:cNvSpPr>
          <p:nvPr/>
        </p:nvSpPr>
        <p:spPr>
          <a:xfrm>
            <a:off x="2839184" y="2776208"/>
            <a:ext cx="2494816" cy="135129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Skyld og skyldfølelse</a:t>
            </a:r>
          </a:p>
          <a:p>
            <a:pPr algn="ctr"/>
            <a:r>
              <a:rPr lang="nb-NO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Andreorientert</a:t>
            </a:r>
            <a:endParaRPr lang="nb-NO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Rektangel 1"/>
          <p:cNvSpPr>
            <a:spLocks/>
          </p:cNvSpPr>
          <p:nvPr/>
        </p:nvSpPr>
        <p:spPr>
          <a:xfrm>
            <a:off x="241301" y="2776208"/>
            <a:ext cx="2057400" cy="1351293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 smtClean="0">
                <a:solidFill>
                  <a:schemeClr val="tx1"/>
                </a:solidFill>
              </a:rPr>
              <a:t>Ansvar i moralske risikosoner</a:t>
            </a:r>
            <a:endParaRPr lang="nb-NO" sz="2400" b="1" dirty="0">
              <a:solidFill>
                <a:schemeClr val="tx1"/>
              </a:solidFill>
            </a:endParaRPr>
          </a:p>
        </p:txBody>
      </p:sp>
      <p:sp>
        <p:nvSpPr>
          <p:cNvPr id="7" name="Rektangel 6"/>
          <p:cNvSpPr>
            <a:spLocks/>
          </p:cNvSpPr>
          <p:nvPr/>
        </p:nvSpPr>
        <p:spPr>
          <a:xfrm>
            <a:off x="5658584" y="5453072"/>
            <a:ext cx="2628167" cy="971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Identifikasjonen</a:t>
            </a:r>
            <a:endParaRPr lang="nb-NO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ktangel 7"/>
          <p:cNvSpPr>
            <a:spLocks/>
          </p:cNvSpPr>
          <p:nvPr/>
        </p:nvSpPr>
        <p:spPr>
          <a:xfrm>
            <a:off x="5658585" y="316817"/>
            <a:ext cx="2628166" cy="9877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nb-NO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Kalibreringen</a:t>
            </a:r>
            <a:endParaRPr lang="nb-NO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nb-NO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ktangel 8"/>
          <p:cNvSpPr>
            <a:spLocks/>
          </p:cNvSpPr>
          <p:nvPr/>
        </p:nvSpPr>
        <p:spPr>
          <a:xfrm>
            <a:off x="5658580" y="1664270"/>
            <a:ext cx="2628167" cy="11493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Personligheten</a:t>
            </a:r>
          </a:p>
        </p:txBody>
      </p:sp>
      <p:sp>
        <p:nvSpPr>
          <p:cNvPr id="10" name="Rektangel 9"/>
          <p:cNvSpPr>
            <a:spLocks/>
          </p:cNvSpPr>
          <p:nvPr/>
        </p:nvSpPr>
        <p:spPr>
          <a:xfrm>
            <a:off x="5658583" y="4127501"/>
            <a:ext cx="2628168" cy="9969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Det etiske valget</a:t>
            </a:r>
            <a:endParaRPr lang="nb-NO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ktangel 13"/>
          <p:cNvSpPr>
            <a:spLocks/>
          </p:cNvSpPr>
          <p:nvPr/>
        </p:nvSpPr>
        <p:spPr>
          <a:xfrm>
            <a:off x="5658585" y="3007892"/>
            <a:ext cx="3485415" cy="788737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Selvorientert skam på viktigste arena</a:t>
            </a:r>
          </a:p>
        </p:txBody>
      </p:sp>
    </p:spTree>
    <p:extLst>
      <p:ext uri="{BB962C8B-B14F-4D97-AF65-F5344CB8AC3E}">
        <p14:creationId xmlns:p14="http://schemas.microsoft.com/office/powerpoint/2010/main" val="135646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cover/>
      </p:transition>
    </mc:Choice>
    <mc:Fallback xmlns="">
      <p:transition xmlns:p14="http://schemas.microsoft.com/office/powerpoint/2010/main"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59"/>
            <a:ext cx="4885765" cy="656251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9" name="TekstSylinder 8"/>
          <p:cNvSpPr txBox="1"/>
          <p:nvPr/>
        </p:nvSpPr>
        <p:spPr>
          <a:xfrm>
            <a:off x="5035559" y="157659"/>
            <a:ext cx="442220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rgbClr val="FFFF00"/>
                </a:solidFill>
              </a:rPr>
              <a:t>Klanderverdighet?</a:t>
            </a:r>
            <a:br>
              <a:rPr lang="nb-NO" sz="2800" dirty="0" smtClean="0">
                <a:solidFill>
                  <a:srgbClr val="FFFF00"/>
                </a:solidFill>
              </a:rPr>
            </a:br>
            <a:endParaRPr lang="nb-NO" sz="2800" dirty="0" smtClean="0">
              <a:solidFill>
                <a:srgbClr val="FFFF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nb-NO" sz="2800" dirty="0" smtClean="0"/>
              <a:t>Prospektiv/retrospektiv </a:t>
            </a:r>
          </a:p>
          <a:p>
            <a:pPr marL="457200" indent="-457200">
              <a:buFont typeface="Arial"/>
              <a:buChar char="•"/>
            </a:pPr>
            <a:r>
              <a:rPr lang="nb-NO" sz="2800" dirty="0" smtClean="0"/>
              <a:t>Å skille når følelsene er </a:t>
            </a:r>
            <a:r>
              <a:rPr lang="nb-NO" sz="2800" dirty="0"/>
              <a:t>s</a:t>
            </a:r>
            <a:r>
              <a:rPr lang="nb-NO" sz="2800" dirty="0" smtClean="0"/>
              <a:t>terke </a:t>
            </a:r>
          </a:p>
          <a:p>
            <a:endParaRPr lang="nb-NO" sz="3200" dirty="0"/>
          </a:p>
          <a:p>
            <a:r>
              <a:rPr lang="nb-NO" sz="2400" dirty="0" smtClean="0"/>
              <a:t>En ung lege i akuttmottaket.</a:t>
            </a:r>
            <a:endParaRPr lang="nb-NO" sz="2400" dirty="0"/>
          </a:p>
          <a:p>
            <a:endParaRPr lang="nb-NO" sz="2400" dirty="0" smtClean="0"/>
          </a:p>
          <a:p>
            <a:pPr marL="342900" indent="-342900">
              <a:buFont typeface="Arial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72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cover/>
      </p:transition>
    </mc:Choice>
    <mc:Fallback xmlns="">
      <p:transition xmlns:p14="http://schemas.microsoft.com/office/powerpoint/2010/main"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34013" y="403057"/>
            <a:ext cx="8623300" cy="1187204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algn="ctr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nb-NO" sz="2800" dirty="0"/>
              <a:t>Moralsk bærekraftige </a:t>
            </a:r>
            <a:r>
              <a:rPr lang="nb-NO" sz="2800" dirty="0" smtClean="0"/>
              <a:t>profesjoner i moralske risikosoner</a:t>
            </a:r>
            <a:endParaRPr lang="nb-NO" sz="28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2441708" y="2943101"/>
            <a:ext cx="3411562" cy="161347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algn="ctr">
              <a:defRPr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b-NO" dirty="0"/>
              <a:t>Når man kan utføre </a:t>
            </a:r>
            <a:r>
              <a:rPr lang="nb-NO"/>
              <a:t>godt </a:t>
            </a:r>
            <a:r>
              <a:rPr lang="nb-NO" smtClean="0"/>
              <a:t>profesjonelt arbeid </a:t>
            </a:r>
            <a:r>
              <a:rPr lang="nb-NO" dirty="0"/>
              <a:t>over tid uten å moralsk sett utarmes </a:t>
            </a:r>
          </a:p>
        </p:txBody>
      </p:sp>
    </p:spTree>
    <p:extLst>
      <p:ext uri="{BB962C8B-B14F-4D97-AF65-F5344CB8AC3E}">
        <p14:creationId xmlns:p14="http://schemas.microsoft.com/office/powerpoint/2010/main" val="47698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cover/>
      </p:transition>
    </mc:Choice>
    <mc:Fallback xmlns="">
      <p:transition xmlns:p14="http://schemas.microsoft.com/office/powerpoint/2010/main"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55220" y="4993636"/>
            <a:ext cx="7782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err="1" smtClean="0">
                <a:solidFill>
                  <a:srgbClr val="FFFF00"/>
                </a:solidFill>
              </a:rPr>
              <a:t>When</a:t>
            </a:r>
            <a:r>
              <a:rPr lang="nb-NO" sz="3600" dirty="0" smtClean="0">
                <a:solidFill>
                  <a:srgbClr val="FFFF00"/>
                </a:solidFill>
              </a:rPr>
              <a:t> </a:t>
            </a:r>
            <a:r>
              <a:rPr lang="nb-NO" sz="3600" dirty="0" err="1" smtClean="0">
                <a:solidFill>
                  <a:srgbClr val="FFFF00"/>
                </a:solidFill>
              </a:rPr>
              <a:t>the</a:t>
            </a:r>
            <a:r>
              <a:rPr lang="nb-NO" sz="3600" dirty="0" smtClean="0">
                <a:solidFill>
                  <a:srgbClr val="FFFF00"/>
                </a:solidFill>
              </a:rPr>
              <a:t> </a:t>
            </a:r>
            <a:r>
              <a:rPr lang="nb-NO" sz="3600" dirty="0" err="1" smtClean="0">
                <a:solidFill>
                  <a:srgbClr val="FFFF00"/>
                </a:solidFill>
              </a:rPr>
              <a:t>canaries</a:t>
            </a:r>
            <a:r>
              <a:rPr lang="nb-NO" sz="3600" dirty="0" smtClean="0">
                <a:solidFill>
                  <a:srgbClr val="FFFF00"/>
                </a:solidFill>
              </a:rPr>
              <a:t> </a:t>
            </a:r>
            <a:r>
              <a:rPr lang="nb-NO" sz="3600" dirty="0" err="1" smtClean="0">
                <a:solidFill>
                  <a:srgbClr val="FFFF00"/>
                </a:solidFill>
              </a:rPr>
              <a:t>keel</a:t>
            </a:r>
            <a:r>
              <a:rPr lang="nb-NO" sz="3600" dirty="0" smtClean="0">
                <a:solidFill>
                  <a:srgbClr val="FFFF00"/>
                </a:solidFill>
              </a:rPr>
              <a:t> over… </a:t>
            </a:r>
          </a:p>
          <a:p>
            <a:pPr lvl="1"/>
            <a:r>
              <a:rPr lang="nb-NO" sz="2800" i="1" dirty="0" smtClean="0">
                <a:solidFill>
                  <a:srgbClr val="FFFF00"/>
                </a:solidFill>
              </a:rPr>
              <a:t>D. </a:t>
            </a:r>
            <a:r>
              <a:rPr lang="nb-NO" sz="2800" i="1" dirty="0" err="1" smtClean="0">
                <a:solidFill>
                  <a:srgbClr val="FFFF00"/>
                </a:solidFill>
              </a:rPr>
              <a:t>Hilfiker</a:t>
            </a:r>
            <a:r>
              <a:rPr lang="nb-NO" sz="2800" i="1" dirty="0" smtClean="0">
                <a:solidFill>
                  <a:srgbClr val="FFFF00"/>
                </a:solidFill>
              </a:rPr>
              <a:t>  Healing </a:t>
            </a:r>
            <a:r>
              <a:rPr lang="nb-NO" sz="2800" i="1" dirty="0" err="1" smtClean="0">
                <a:solidFill>
                  <a:srgbClr val="FFFF00"/>
                </a:solidFill>
              </a:rPr>
              <a:t>the</a:t>
            </a:r>
            <a:r>
              <a:rPr lang="nb-NO" sz="2800" i="1" dirty="0" smtClean="0">
                <a:solidFill>
                  <a:srgbClr val="FFFF00"/>
                </a:solidFill>
              </a:rPr>
              <a:t> </a:t>
            </a:r>
            <a:r>
              <a:rPr lang="nb-NO" sz="2800" i="1" dirty="0" err="1" smtClean="0">
                <a:solidFill>
                  <a:srgbClr val="FFFF00"/>
                </a:solidFill>
              </a:rPr>
              <a:t>wound</a:t>
            </a:r>
            <a:r>
              <a:rPr lang="nb-NO" sz="3600" i="1" dirty="0" err="1" smtClean="0">
                <a:solidFill>
                  <a:srgbClr val="FFFF00"/>
                </a:solidFill>
              </a:rPr>
              <a:t>s</a:t>
            </a:r>
            <a:endParaRPr lang="nb-NO" sz="3600" i="1" dirty="0">
              <a:solidFill>
                <a:srgbClr val="FFFF00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559" y="-96640"/>
            <a:ext cx="5707616" cy="5022702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375031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cover/>
      </p:transition>
    </mc:Choice>
    <mc:Fallback xmlns="">
      <p:transition xmlns:p14="http://schemas.microsoft.com/office/powerpoint/2010/main"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5162550" cy="5473700"/>
          </a:xfrm>
          <a:noFill/>
        </p:spPr>
        <p:txBody>
          <a:bodyPr>
            <a:normAutofit/>
          </a:bodyPr>
          <a:lstStyle/>
          <a:p>
            <a:r>
              <a:rPr lang="nb-NO" dirty="0" smtClean="0"/>
              <a:t>Kvalitativ metode med begrensninger, brutte intervjuer, returnerte intervju </a:t>
            </a:r>
            <a:br>
              <a:rPr lang="nb-NO" dirty="0" smtClean="0"/>
            </a:b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  <a:p>
            <a:r>
              <a:rPr lang="nb-NO" b="1" dirty="0" smtClean="0">
                <a:solidFill>
                  <a:srgbClr val="FF0000"/>
                </a:solidFill>
              </a:rPr>
              <a:t>Entydige funn om </a:t>
            </a:r>
          </a:p>
          <a:p>
            <a:pPr lvl="1"/>
            <a:r>
              <a:rPr lang="nb-NO" b="1" dirty="0" smtClean="0">
                <a:solidFill>
                  <a:srgbClr val="FF0000"/>
                </a:solidFill>
              </a:rPr>
              <a:t>mestring, ledere og kolleger</a:t>
            </a:r>
          </a:p>
          <a:p>
            <a:pPr lvl="1"/>
            <a:r>
              <a:rPr lang="nb-NO" b="1" dirty="0" smtClean="0">
                <a:solidFill>
                  <a:srgbClr val="FF0000"/>
                </a:solidFill>
              </a:rPr>
              <a:t>Dynamikken mellom skam, skyld og ansvar</a:t>
            </a:r>
          </a:p>
        </p:txBody>
      </p:sp>
      <p:pic>
        <p:nvPicPr>
          <p:cNvPr id="5" name="Bilde 4" descr="le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1812925"/>
            <a:ext cx="3524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4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cover/>
      </p:transition>
    </mc:Choice>
    <mc:Fallback xmlns="">
      <p:transition xmlns:p14="http://schemas.microsoft.com/office/powerpoint/2010/main"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sky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9" b="11809"/>
          <a:stretch>
            <a:fillRect/>
          </a:stretch>
        </p:blipFill>
        <p:spPr>
          <a:xfrm>
            <a:off x="0" y="0"/>
            <a:ext cx="9020179" cy="6545903"/>
          </a:xfrm>
        </p:spPr>
      </p:pic>
    </p:spTree>
    <p:extLst>
      <p:ext uri="{BB962C8B-B14F-4D97-AF65-F5344CB8AC3E}">
        <p14:creationId xmlns:p14="http://schemas.microsoft.com/office/powerpoint/2010/main" val="118913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cover/>
      </p:transition>
    </mc:Choice>
    <mc:Fallback xmlns="">
      <p:transition xmlns:p14="http://schemas.microsoft.com/office/powerpoint/2010/main"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7166" y="-286657"/>
            <a:ext cx="8229600" cy="1143000"/>
          </a:xfrm>
        </p:spPr>
        <p:txBody>
          <a:bodyPr>
            <a:normAutofit/>
          </a:bodyPr>
          <a:lstStyle/>
          <a:p>
            <a:r>
              <a:rPr lang="nb-NO" sz="5400" b="1" dirty="0" smtClean="0">
                <a:solidFill>
                  <a:srgbClr val="FFFF00"/>
                </a:solidFill>
              </a:rPr>
              <a:t>Fenomen i spill</a:t>
            </a:r>
            <a:endParaRPr lang="nb-NO" sz="5400" b="1" dirty="0">
              <a:solidFill>
                <a:srgbClr val="FFFF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856342"/>
            <a:ext cx="8229600" cy="5950857"/>
          </a:xfrm>
        </p:spPr>
        <p:txBody>
          <a:bodyPr>
            <a:normAutofit fontScale="92500" lnSpcReduction="10000"/>
          </a:bodyPr>
          <a:lstStyle/>
          <a:p>
            <a:pPr marL="342900" lvl="2" indent="-342900">
              <a:lnSpc>
                <a:spcPct val="70000"/>
              </a:lnSpc>
              <a:spcAft>
                <a:spcPts val="1200"/>
              </a:spcAft>
            </a:pPr>
            <a:r>
              <a:rPr lang="nb-NO" sz="2800" b="1" dirty="0">
                <a:solidFill>
                  <a:srgbClr val="FFFF00"/>
                </a:solidFill>
              </a:rPr>
              <a:t>To kategorier </a:t>
            </a:r>
          </a:p>
          <a:p>
            <a:pPr lvl="1"/>
            <a:r>
              <a:rPr lang="nb-NO" dirty="0" smtClean="0"/>
              <a:t>Ansvar og skyld  </a:t>
            </a:r>
          </a:p>
          <a:p>
            <a:pPr lvl="2"/>
            <a:r>
              <a:rPr lang="nb-NO" i="1" dirty="0" smtClean="0"/>
              <a:t>Den strenge dommeren</a:t>
            </a:r>
            <a:br>
              <a:rPr lang="nb-NO" i="1" dirty="0" smtClean="0"/>
            </a:br>
            <a:endParaRPr lang="nb-NO" i="1" dirty="0" smtClean="0"/>
          </a:p>
          <a:p>
            <a:pPr marL="342900" lvl="2" indent="-342900">
              <a:lnSpc>
                <a:spcPct val="70000"/>
              </a:lnSpc>
              <a:spcAft>
                <a:spcPts val="1200"/>
              </a:spcAft>
            </a:pPr>
            <a:r>
              <a:rPr lang="nb-NO" sz="2800" b="1" dirty="0" smtClean="0">
                <a:solidFill>
                  <a:srgbClr val="FFFF00"/>
                </a:solidFill>
              </a:rPr>
              <a:t>To </a:t>
            </a:r>
            <a:r>
              <a:rPr lang="nb-NO" sz="2800" b="1" dirty="0">
                <a:solidFill>
                  <a:srgbClr val="FFFF00"/>
                </a:solidFill>
              </a:rPr>
              <a:t>følelser </a:t>
            </a:r>
          </a:p>
          <a:p>
            <a:pPr lvl="1"/>
            <a:r>
              <a:rPr lang="nb-NO" dirty="0" smtClean="0"/>
              <a:t>Skyld-  og skamfølelse</a:t>
            </a:r>
            <a:endParaRPr lang="nb-NO" dirty="0"/>
          </a:p>
          <a:p>
            <a:pPr lvl="2"/>
            <a:r>
              <a:rPr lang="nb-NO" sz="1800" i="1" dirty="0" smtClean="0"/>
              <a:t> </a:t>
            </a:r>
            <a:r>
              <a:rPr lang="nb-NO" sz="2300" i="1" dirty="0"/>
              <a:t>Et fortettet døgn i </a:t>
            </a:r>
            <a:r>
              <a:rPr lang="nb-NO" sz="2300" i="1" dirty="0" err="1" smtClean="0"/>
              <a:t>distriktspraksis</a:t>
            </a:r>
            <a:r>
              <a:rPr lang="nb-NO" sz="2300" i="1" dirty="0" smtClean="0"/>
              <a:t/>
            </a:r>
            <a:br>
              <a:rPr lang="nb-NO" sz="2300" i="1" dirty="0" smtClean="0"/>
            </a:br>
            <a:endParaRPr lang="nb-NO" sz="2300" i="1" dirty="0" smtClean="0"/>
          </a:p>
          <a:p>
            <a:pPr marL="342900" lvl="2" indent="-342900">
              <a:lnSpc>
                <a:spcPct val="70000"/>
              </a:lnSpc>
              <a:spcAft>
                <a:spcPts val="1200"/>
              </a:spcAft>
            </a:pPr>
            <a:r>
              <a:rPr lang="nb-NO" sz="2800" b="1" dirty="0">
                <a:solidFill>
                  <a:srgbClr val="FFFF00"/>
                </a:solidFill>
              </a:rPr>
              <a:t>To moralske </a:t>
            </a:r>
            <a:r>
              <a:rPr lang="nb-NO" sz="2800" b="1" dirty="0" smtClean="0">
                <a:solidFill>
                  <a:srgbClr val="FFFF00"/>
                </a:solidFill>
              </a:rPr>
              <a:t>mekanismer </a:t>
            </a:r>
            <a:endParaRPr lang="nb-NO" sz="2800" b="1" dirty="0">
              <a:solidFill>
                <a:srgbClr val="FFFF00"/>
              </a:solidFill>
            </a:endParaRPr>
          </a:p>
          <a:p>
            <a:pPr lvl="1"/>
            <a:r>
              <a:rPr lang="nb-NO" dirty="0"/>
              <a:t>Syndebukker </a:t>
            </a:r>
          </a:p>
          <a:p>
            <a:pPr lvl="2"/>
            <a:r>
              <a:rPr lang="nb-NO" i="1" dirty="0">
                <a:solidFill>
                  <a:srgbClr val="FFFFFF"/>
                </a:solidFill>
              </a:rPr>
              <a:t>Oda O og de pårørendes sorg</a:t>
            </a:r>
            <a:br>
              <a:rPr lang="nb-NO" i="1" dirty="0">
                <a:solidFill>
                  <a:srgbClr val="FFFFFF"/>
                </a:solidFill>
              </a:rPr>
            </a:br>
            <a:endParaRPr lang="nb-NO" i="1" dirty="0">
              <a:solidFill>
                <a:srgbClr val="FFFFFF"/>
              </a:solidFill>
            </a:endParaRPr>
          </a:p>
          <a:p>
            <a:pPr lvl="1"/>
            <a:r>
              <a:rPr lang="nb-NO" dirty="0" err="1"/>
              <a:t>Bystander</a:t>
            </a:r>
            <a:r>
              <a:rPr lang="nb-NO" dirty="0"/>
              <a:t> apati</a:t>
            </a:r>
          </a:p>
          <a:p>
            <a:pPr lvl="2"/>
            <a:r>
              <a:rPr lang="nb-NO" sz="2200" i="1" dirty="0">
                <a:solidFill>
                  <a:srgbClr val="FFFFFF"/>
                </a:solidFill>
              </a:rPr>
              <a:t>Balansekunstneren </a:t>
            </a:r>
            <a:r>
              <a:rPr lang="nb-NO" sz="3100" i="1" dirty="0"/>
              <a:t/>
            </a:r>
            <a:br>
              <a:rPr lang="nb-NO" sz="3100" i="1" dirty="0"/>
            </a:br>
            <a:endParaRPr lang="nb-NO" sz="3100" i="1" dirty="0"/>
          </a:p>
        </p:txBody>
      </p:sp>
    </p:spTree>
    <p:extLst>
      <p:ext uri="{BB962C8B-B14F-4D97-AF65-F5344CB8AC3E}">
        <p14:creationId xmlns:p14="http://schemas.microsoft.com/office/powerpoint/2010/main" val="194898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cover/>
      </p:transition>
    </mc:Choice>
    <mc:Fallback xmlns="">
      <p:transition xmlns:p14="http://schemas.microsoft.com/office/powerpoint/2010/main"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ssholder for innhold 2"/>
          <p:cNvSpPr>
            <a:spLocks noGrp="1"/>
          </p:cNvSpPr>
          <p:nvPr>
            <p:ph idx="1"/>
          </p:nvPr>
        </p:nvSpPr>
        <p:spPr>
          <a:xfrm>
            <a:off x="1422627" y="1129927"/>
            <a:ext cx="7845359" cy="5239242"/>
          </a:xfrm>
        </p:spPr>
        <p:txBody>
          <a:bodyPr>
            <a:noAutofit/>
          </a:bodyPr>
          <a:lstStyle/>
          <a:p>
            <a:pPr>
              <a:lnSpc>
                <a:spcPct val="60000"/>
              </a:lnSpc>
              <a:spcAft>
                <a:spcPts val="1200"/>
              </a:spcAft>
            </a:pPr>
            <a:r>
              <a:rPr lang="nb-NO" sz="2800" b="1" dirty="0">
                <a:solidFill>
                  <a:srgbClr val="FFFF00"/>
                </a:solidFill>
              </a:rPr>
              <a:t>Selvbestemmelse </a:t>
            </a:r>
            <a:r>
              <a:rPr lang="nb-NO" b="1" dirty="0" smtClean="0"/>
              <a:t> </a:t>
            </a:r>
          </a:p>
          <a:p>
            <a:pPr lvl="1">
              <a:lnSpc>
                <a:spcPct val="60000"/>
              </a:lnSpc>
              <a:spcAft>
                <a:spcPts val="1200"/>
              </a:spcAft>
            </a:pPr>
            <a:r>
              <a:rPr lang="nb-NO" dirty="0"/>
              <a:t>å</a:t>
            </a:r>
            <a:r>
              <a:rPr lang="nb-NO" dirty="0" smtClean="0"/>
              <a:t> ha en rolle å spille  </a:t>
            </a:r>
          </a:p>
          <a:p>
            <a:pPr lvl="1">
              <a:lnSpc>
                <a:spcPct val="60000"/>
              </a:lnSpc>
              <a:spcAft>
                <a:spcPts val="1200"/>
              </a:spcAft>
            </a:pPr>
            <a:r>
              <a:rPr lang="nb-NO" dirty="0" smtClean="0"/>
              <a:t>tre frem fra mengden</a:t>
            </a:r>
          </a:p>
          <a:p>
            <a:pPr lvl="1">
              <a:lnSpc>
                <a:spcPct val="60000"/>
              </a:lnSpc>
              <a:spcAft>
                <a:spcPts val="1200"/>
              </a:spcAft>
            </a:pPr>
            <a:r>
              <a:rPr lang="nb-NO" dirty="0" smtClean="0"/>
              <a:t>skiller oss fra statisten</a:t>
            </a:r>
            <a:endParaRPr lang="nb-NO" dirty="0"/>
          </a:p>
          <a:p>
            <a:pPr lvl="1">
              <a:lnSpc>
                <a:spcPct val="60000"/>
              </a:lnSpc>
              <a:spcAft>
                <a:spcPts val="1200"/>
              </a:spcAft>
            </a:pPr>
            <a:r>
              <a:rPr lang="nb-NO" dirty="0" smtClean="0"/>
              <a:t>Ansvar og </a:t>
            </a:r>
            <a:r>
              <a:rPr lang="nb-NO" dirty="0" err="1" smtClean="0"/>
              <a:t>bystandermekanismen</a:t>
            </a:r>
            <a:endParaRPr lang="nb-NO" dirty="0" smtClean="0"/>
          </a:p>
          <a:p>
            <a:pPr lvl="1">
              <a:lnSpc>
                <a:spcPct val="60000"/>
              </a:lnSpc>
              <a:spcAft>
                <a:spcPts val="1200"/>
              </a:spcAft>
            </a:pPr>
            <a:endParaRPr lang="nb-NO" sz="3200" dirty="0"/>
          </a:p>
          <a:p>
            <a:pPr marL="457200" lvl="1" indent="0">
              <a:lnSpc>
                <a:spcPct val="80000"/>
              </a:lnSpc>
              <a:spcAft>
                <a:spcPts val="1200"/>
              </a:spcAft>
              <a:buNone/>
            </a:pPr>
            <a:r>
              <a:rPr lang="nb-NO" sz="2000" dirty="0" err="1">
                <a:solidFill>
                  <a:srgbClr val="FFFFFF"/>
                </a:solidFill>
              </a:rPr>
              <a:t>Schoeman</a:t>
            </a:r>
            <a:r>
              <a:rPr lang="nb-NO" sz="2000" dirty="0">
                <a:solidFill>
                  <a:srgbClr val="FFFFFF"/>
                </a:solidFill>
              </a:rPr>
              <a:t>, F. (1987). </a:t>
            </a:r>
            <a:r>
              <a:rPr lang="nb-NO" sz="2000" i="1" dirty="0" err="1">
                <a:solidFill>
                  <a:srgbClr val="FFFFFF"/>
                </a:solidFill>
              </a:rPr>
              <a:t>Responsibility</a:t>
            </a:r>
            <a:r>
              <a:rPr lang="nb-NO" sz="2000" i="1" dirty="0">
                <a:solidFill>
                  <a:srgbClr val="FFFFFF"/>
                </a:solidFill>
              </a:rPr>
              <a:t>, </a:t>
            </a:r>
            <a:r>
              <a:rPr lang="nb-NO" sz="2000" i="1" dirty="0" err="1">
                <a:solidFill>
                  <a:srgbClr val="FFFFFF"/>
                </a:solidFill>
              </a:rPr>
              <a:t>character</a:t>
            </a:r>
            <a:r>
              <a:rPr lang="nb-NO" sz="2000" i="1" dirty="0">
                <a:solidFill>
                  <a:srgbClr val="FFFFFF"/>
                </a:solidFill>
              </a:rPr>
              <a:t>, and </a:t>
            </a:r>
            <a:r>
              <a:rPr lang="nb-NO" sz="2000" i="1" dirty="0" err="1">
                <a:solidFill>
                  <a:srgbClr val="FFFFFF"/>
                </a:solidFill>
              </a:rPr>
              <a:t>the</a:t>
            </a:r>
            <a:r>
              <a:rPr lang="nb-NO" sz="2000" i="1" dirty="0">
                <a:solidFill>
                  <a:srgbClr val="FFFFFF"/>
                </a:solidFill>
              </a:rPr>
              <a:t> </a:t>
            </a:r>
            <a:r>
              <a:rPr lang="nb-NO" sz="2000" i="1" dirty="0" err="1">
                <a:solidFill>
                  <a:srgbClr val="FFFFFF"/>
                </a:solidFill>
              </a:rPr>
              <a:t>emotions</a:t>
            </a:r>
            <a:r>
              <a:rPr lang="nb-NO" sz="2000" i="1" dirty="0">
                <a:solidFill>
                  <a:srgbClr val="FFFFFF"/>
                </a:solidFill>
              </a:rPr>
              <a:t>: </a:t>
            </a:r>
            <a:r>
              <a:rPr lang="nb-NO" sz="2000" i="1" dirty="0" err="1">
                <a:solidFill>
                  <a:srgbClr val="FFFFFF"/>
                </a:solidFill>
              </a:rPr>
              <a:t>new</a:t>
            </a:r>
            <a:r>
              <a:rPr lang="nb-NO" sz="2000" i="1" dirty="0">
                <a:solidFill>
                  <a:srgbClr val="FFFFFF"/>
                </a:solidFill>
              </a:rPr>
              <a:t> essays in moral </a:t>
            </a:r>
            <a:r>
              <a:rPr lang="nb-NO" sz="2000" i="1" dirty="0" err="1">
                <a:solidFill>
                  <a:srgbClr val="FFFFFF"/>
                </a:solidFill>
              </a:rPr>
              <a:t>psychology</a:t>
            </a:r>
            <a:r>
              <a:rPr lang="nb-NO" sz="2000" dirty="0">
                <a:solidFill>
                  <a:srgbClr val="FFFFFF"/>
                </a:solidFill>
              </a:rPr>
              <a:t>. Cambridge: Cambridge </a:t>
            </a:r>
            <a:r>
              <a:rPr lang="nb-NO" sz="2000" dirty="0" err="1">
                <a:solidFill>
                  <a:srgbClr val="FFFFFF"/>
                </a:solidFill>
              </a:rPr>
              <a:t>University</a:t>
            </a:r>
            <a:r>
              <a:rPr lang="nb-NO" sz="2000" dirty="0">
                <a:solidFill>
                  <a:srgbClr val="FFFFFF"/>
                </a:solidFill>
              </a:rPr>
              <a:t> Press.</a:t>
            </a:r>
          </a:p>
          <a:p>
            <a:pPr marL="457200" lvl="1" indent="0">
              <a:lnSpc>
                <a:spcPct val="60000"/>
              </a:lnSpc>
              <a:spcAft>
                <a:spcPts val="1200"/>
              </a:spcAft>
              <a:buNone/>
            </a:pPr>
            <a:endParaRPr lang="nb-NO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 rot="16200000">
            <a:off x="-3618698" y="2527113"/>
            <a:ext cx="8229600" cy="910924"/>
          </a:xfrm>
        </p:spPr>
        <p:txBody>
          <a:bodyPr vert="horz">
            <a:noAutofit/>
          </a:bodyPr>
          <a:lstStyle/>
          <a:p>
            <a:pPr>
              <a:lnSpc>
                <a:spcPct val="70000"/>
              </a:lnSpc>
            </a:pPr>
            <a:r>
              <a:rPr lang="nb-NO" sz="9600" b="1" dirty="0" smtClean="0">
                <a:solidFill>
                  <a:srgbClr val="FFFF00"/>
                </a:solidFill>
              </a:rPr>
              <a:t>Ansvar</a:t>
            </a:r>
            <a:endParaRPr lang="nb-NO" sz="7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3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cover/>
      </p:transition>
    </mc:Choice>
    <mc:Fallback xmlns="">
      <p:transition xmlns:p14="http://schemas.microsoft.com/office/powerpoint/2010/main"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347" y="227263"/>
            <a:ext cx="7842466" cy="7352632"/>
          </a:xfrm>
        </p:spPr>
        <p:txBody>
          <a:bodyPr>
            <a:normAutofit fontScale="32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nb-NO" sz="7100" b="1" dirty="0" smtClean="0">
                <a:solidFill>
                  <a:srgbClr val="FFFF00"/>
                </a:solidFill>
              </a:rPr>
              <a:t>Pasienter </a:t>
            </a:r>
          </a:p>
          <a:p>
            <a:pPr lvl="1">
              <a:spcAft>
                <a:spcPts val="1200"/>
              </a:spcAft>
            </a:pPr>
            <a:r>
              <a:rPr lang="nb-NO" sz="6700" b="1" dirty="0" smtClean="0"/>
              <a:t>spør etter ansvarlige</a:t>
            </a:r>
          </a:p>
          <a:p>
            <a:pPr lvl="1">
              <a:spcAft>
                <a:spcPts val="1200"/>
              </a:spcAft>
            </a:pPr>
            <a:r>
              <a:rPr lang="nb-NO" sz="6700" dirty="0" smtClean="0"/>
              <a:t>Behov for møte, ansikt, den som var der</a:t>
            </a:r>
          </a:p>
          <a:p>
            <a:pPr lvl="1">
              <a:spcAft>
                <a:spcPts val="1200"/>
              </a:spcAft>
            </a:pPr>
            <a:r>
              <a:rPr lang="nb-NO" sz="6700" dirty="0" smtClean="0"/>
              <a:t>Retrett som flukt og unnaluring</a:t>
            </a:r>
            <a:endParaRPr lang="nb-NO" sz="6700" dirty="0"/>
          </a:p>
          <a:p>
            <a:pPr lvl="1">
              <a:spcAft>
                <a:spcPts val="1200"/>
              </a:spcAft>
            </a:pPr>
            <a:r>
              <a:rPr lang="nb-NO" sz="6400" dirty="0" smtClean="0"/>
              <a:t>Den </a:t>
            </a:r>
            <a:r>
              <a:rPr lang="nb-NO" sz="6400" dirty="0"/>
              <a:t>doble krenkelsen </a:t>
            </a:r>
            <a:r>
              <a:rPr lang="nb-NO" sz="6400" dirty="0" smtClean="0"/>
              <a:t>(</a:t>
            </a:r>
            <a:r>
              <a:rPr lang="nb-NO" sz="6400" dirty="0"/>
              <a:t>I-am-</a:t>
            </a:r>
            <a:r>
              <a:rPr lang="nb-NO" sz="6400" dirty="0" err="1"/>
              <a:t>sorry</a:t>
            </a:r>
            <a:r>
              <a:rPr lang="nb-NO" sz="6400" dirty="0"/>
              <a:t>-</a:t>
            </a:r>
            <a:r>
              <a:rPr lang="nb-NO" sz="6400" dirty="0" err="1"/>
              <a:t>laws</a:t>
            </a:r>
            <a:r>
              <a:rPr lang="nb-NO" sz="6400" dirty="0" smtClean="0"/>
              <a:t>)</a:t>
            </a:r>
            <a:br>
              <a:rPr lang="nb-NO" sz="6400" dirty="0" smtClean="0"/>
            </a:br>
            <a:endParaRPr lang="nb-NO" sz="6400" dirty="0" smtClean="0">
              <a:solidFill>
                <a:srgbClr val="FFFF00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nb-NO" sz="7600" b="1" dirty="0" smtClean="0">
                <a:solidFill>
                  <a:srgbClr val="FFFF00"/>
                </a:solidFill>
              </a:rPr>
              <a:t>Helsearbeidere</a:t>
            </a:r>
          </a:p>
          <a:p>
            <a:pPr lvl="1">
              <a:spcAft>
                <a:spcPts val="1200"/>
              </a:spcAft>
            </a:pPr>
            <a:r>
              <a:rPr lang="nb-NO" sz="7200" b="1" dirty="0" smtClean="0"/>
              <a:t>Ønsker </a:t>
            </a:r>
            <a:r>
              <a:rPr lang="nb-NO" sz="7200" b="1" dirty="0"/>
              <a:t>å ta ansvar</a:t>
            </a:r>
            <a:r>
              <a:rPr lang="nb-NO" sz="7200" dirty="0"/>
              <a:t>, emosjoner driver tilbake</a:t>
            </a:r>
          </a:p>
          <a:p>
            <a:pPr lvl="1">
              <a:spcAft>
                <a:spcPts val="1200"/>
              </a:spcAft>
            </a:pPr>
            <a:r>
              <a:rPr lang="nb-NO" sz="7100" dirty="0" smtClean="0"/>
              <a:t>Etterlysningen </a:t>
            </a:r>
            <a:r>
              <a:rPr lang="nb-NO" sz="7100" dirty="0"/>
              <a:t>av </a:t>
            </a:r>
            <a:endParaRPr lang="nb-NO" sz="7100" dirty="0" smtClean="0"/>
          </a:p>
          <a:p>
            <a:pPr lvl="2">
              <a:spcAft>
                <a:spcPts val="1200"/>
              </a:spcAft>
            </a:pPr>
            <a:r>
              <a:rPr lang="nb-NO" sz="6700" dirty="0" smtClean="0"/>
              <a:t>Kolleger – oppfattes som velmenende og tause </a:t>
            </a:r>
          </a:p>
          <a:p>
            <a:pPr lvl="2">
              <a:spcAft>
                <a:spcPts val="1200"/>
              </a:spcAft>
            </a:pPr>
            <a:r>
              <a:rPr lang="nb-NO" sz="6700" dirty="0"/>
              <a:t>S</a:t>
            </a:r>
            <a:r>
              <a:rPr lang="nb-NO" sz="6700" dirty="0" smtClean="0"/>
              <a:t>aklig</a:t>
            </a:r>
            <a:r>
              <a:rPr lang="nb-NO" sz="6700" dirty="0"/>
              <a:t>, klinisk gjennomgang</a:t>
            </a:r>
          </a:p>
          <a:p>
            <a:pPr lvl="2">
              <a:spcAft>
                <a:spcPts val="1200"/>
              </a:spcAft>
            </a:pPr>
            <a:r>
              <a:rPr lang="nb-NO" sz="6300" dirty="0" smtClean="0"/>
              <a:t>Det velmenende, tause, nivellerende kollegiet </a:t>
            </a:r>
          </a:p>
          <a:p>
            <a:pPr lvl="2">
              <a:spcAft>
                <a:spcPts val="1200"/>
              </a:spcAft>
            </a:pPr>
            <a:r>
              <a:rPr lang="nb-NO" sz="6300" dirty="0" smtClean="0"/>
              <a:t>Ansvarlige ledere?</a:t>
            </a:r>
          </a:p>
          <a:p>
            <a:pPr marL="457200" lvl="1" indent="0" algn="ctr">
              <a:spcAft>
                <a:spcPts val="1200"/>
              </a:spcAft>
              <a:buNone/>
            </a:pPr>
            <a:r>
              <a:rPr lang="nb-NO" sz="5800" i="1" dirty="0" smtClean="0">
                <a:solidFill>
                  <a:srgbClr val="FFFF00"/>
                </a:solidFill>
              </a:rPr>
              <a:t>Den strenge dommeren  - </a:t>
            </a:r>
            <a:r>
              <a:rPr lang="nb-NO" sz="5800" i="1" dirty="0" err="1" smtClean="0">
                <a:solidFill>
                  <a:srgbClr val="FFFF00"/>
                </a:solidFill>
              </a:rPr>
              <a:t>Gawande</a:t>
            </a:r>
            <a:r>
              <a:rPr lang="nb-NO" sz="4500" dirty="0" smtClean="0">
                <a:solidFill>
                  <a:srgbClr val="FFFF00"/>
                </a:solidFill>
              </a:rPr>
              <a:t/>
            </a:r>
            <a:br>
              <a:rPr lang="nb-NO" sz="4500" dirty="0" smtClean="0">
                <a:solidFill>
                  <a:srgbClr val="FFFF00"/>
                </a:solidFill>
              </a:rPr>
            </a:br>
            <a:endParaRPr lang="nb-NO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 rot="16200000">
            <a:off x="-3659338" y="3009633"/>
            <a:ext cx="8229600" cy="910924"/>
          </a:xfrm>
        </p:spPr>
        <p:txBody>
          <a:bodyPr vert="horz">
            <a:noAutofit/>
          </a:bodyPr>
          <a:lstStyle/>
          <a:p>
            <a:pPr>
              <a:lnSpc>
                <a:spcPct val="70000"/>
              </a:lnSpc>
            </a:pPr>
            <a:r>
              <a:rPr lang="nb-NO" sz="5400" b="1" dirty="0" smtClean="0">
                <a:solidFill>
                  <a:srgbClr val="FFFF00"/>
                </a:solidFill>
              </a:rPr>
              <a:t>Funn </a:t>
            </a:r>
            <a:r>
              <a:rPr lang="nb-NO" b="1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om</a:t>
            </a:r>
            <a:r>
              <a:rPr lang="nb-NO" sz="8800" b="1" dirty="0" smtClean="0">
                <a:solidFill>
                  <a:srgbClr val="FFFF00"/>
                </a:solidFill>
              </a:rPr>
              <a:t> </a:t>
            </a:r>
            <a:r>
              <a:rPr lang="nb-NO" b="1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ansvar</a:t>
            </a:r>
            <a:endParaRPr lang="nb-NO" b="1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Plassholder for innhold 2"/>
          <p:cNvSpPr txBox="1">
            <a:spLocks/>
          </p:cNvSpPr>
          <p:nvPr/>
        </p:nvSpPr>
        <p:spPr>
          <a:xfrm>
            <a:off x="720347" y="253048"/>
            <a:ext cx="7842466" cy="7352632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itchFamily="34" charset="0"/>
              <a:buNone/>
            </a:pPr>
            <a:r>
              <a:rPr lang="nb-NO" sz="7100" b="1" dirty="0" smtClean="0">
                <a:solidFill>
                  <a:srgbClr val="FFFF00"/>
                </a:solidFill>
              </a:rPr>
              <a:t>Pasienter </a:t>
            </a:r>
          </a:p>
          <a:p>
            <a:pPr lvl="1">
              <a:spcAft>
                <a:spcPts val="1200"/>
              </a:spcAft>
            </a:pPr>
            <a:r>
              <a:rPr lang="nb-NO" sz="6700" b="1" dirty="0" smtClean="0"/>
              <a:t>spør etter ansvarlige</a:t>
            </a:r>
          </a:p>
          <a:p>
            <a:pPr lvl="1">
              <a:spcAft>
                <a:spcPts val="1200"/>
              </a:spcAft>
            </a:pPr>
            <a:r>
              <a:rPr lang="nb-NO" sz="6700" dirty="0" smtClean="0"/>
              <a:t>Behov for møte, ansikt, den som var der</a:t>
            </a:r>
          </a:p>
          <a:p>
            <a:pPr lvl="1">
              <a:spcAft>
                <a:spcPts val="1200"/>
              </a:spcAft>
            </a:pPr>
            <a:r>
              <a:rPr lang="nb-NO" sz="6700" dirty="0" smtClean="0"/>
              <a:t>Retrett som flukt og unnaluring</a:t>
            </a:r>
          </a:p>
          <a:p>
            <a:pPr lvl="1">
              <a:spcAft>
                <a:spcPts val="1200"/>
              </a:spcAft>
            </a:pPr>
            <a:r>
              <a:rPr lang="nb-NO" sz="6400" dirty="0" smtClean="0"/>
              <a:t>Den doble krenkelsen (I-am-</a:t>
            </a:r>
            <a:r>
              <a:rPr lang="nb-NO" sz="6400" dirty="0" err="1" smtClean="0"/>
              <a:t>sorry</a:t>
            </a:r>
            <a:r>
              <a:rPr lang="nb-NO" sz="6400" dirty="0" smtClean="0"/>
              <a:t>-</a:t>
            </a:r>
            <a:r>
              <a:rPr lang="nb-NO" sz="6400" dirty="0" err="1" smtClean="0"/>
              <a:t>laws</a:t>
            </a:r>
            <a:r>
              <a:rPr lang="nb-NO" sz="6400" dirty="0" smtClean="0"/>
              <a:t>)</a:t>
            </a:r>
            <a:br>
              <a:rPr lang="nb-NO" sz="6400" dirty="0" smtClean="0"/>
            </a:br>
            <a:endParaRPr lang="nb-NO" sz="6400" dirty="0" smtClean="0">
              <a:solidFill>
                <a:srgbClr val="FFFF00"/>
              </a:solidFill>
            </a:endParaRPr>
          </a:p>
          <a:p>
            <a:pPr marL="0" indent="0">
              <a:spcAft>
                <a:spcPts val="1200"/>
              </a:spcAft>
              <a:buFont typeface="Arial" pitchFamily="34" charset="0"/>
              <a:buNone/>
            </a:pPr>
            <a:r>
              <a:rPr lang="nb-NO" sz="7600" b="1" dirty="0" smtClean="0">
                <a:solidFill>
                  <a:srgbClr val="FFFF00"/>
                </a:solidFill>
              </a:rPr>
              <a:t>Helsearbeidere</a:t>
            </a:r>
          </a:p>
          <a:p>
            <a:pPr lvl="1">
              <a:spcAft>
                <a:spcPts val="1200"/>
              </a:spcAft>
            </a:pPr>
            <a:r>
              <a:rPr lang="nb-NO" sz="7200" b="1" dirty="0" smtClean="0"/>
              <a:t>Ønsker å ta ansvar</a:t>
            </a:r>
            <a:r>
              <a:rPr lang="nb-NO" sz="7200" dirty="0" smtClean="0"/>
              <a:t>, emosjoner driver tilbake</a:t>
            </a:r>
          </a:p>
          <a:p>
            <a:pPr lvl="1">
              <a:spcAft>
                <a:spcPts val="1200"/>
              </a:spcAft>
            </a:pPr>
            <a:r>
              <a:rPr lang="nb-NO" sz="7100" dirty="0" smtClean="0"/>
              <a:t>Etterlysningen av </a:t>
            </a:r>
          </a:p>
          <a:p>
            <a:pPr lvl="2">
              <a:spcAft>
                <a:spcPts val="1200"/>
              </a:spcAft>
            </a:pPr>
            <a:r>
              <a:rPr lang="nb-NO" sz="6700" dirty="0" smtClean="0"/>
              <a:t>Kolleger – oppfattes som velmenende og tause </a:t>
            </a:r>
          </a:p>
          <a:p>
            <a:pPr lvl="2">
              <a:spcAft>
                <a:spcPts val="1200"/>
              </a:spcAft>
            </a:pPr>
            <a:r>
              <a:rPr lang="nb-NO" sz="6700" dirty="0" smtClean="0"/>
              <a:t>Saklig, klinisk gjennomgang</a:t>
            </a:r>
          </a:p>
          <a:p>
            <a:pPr lvl="2">
              <a:spcAft>
                <a:spcPts val="1200"/>
              </a:spcAft>
            </a:pPr>
            <a:r>
              <a:rPr lang="nb-NO" sz="6300" dirty="0" smtClean="0"/>
              <a:t>Det velmenende, tause, nivellerende kollegiet </a:t>
            </a:r>
          </a:p>
          <a:p>
            <a:pPr lvl="2">
              <a:spcAft>
                <a:spcPts val="1200"/>
              </a:spcAft>
            </a:pPr>
            <a:r>
              <a:rPr lang="nb-NO" sz="6300" dirty="0" smtClean="0"/>
              <a:t>Ansvarlige ledere? Spark oppover når noe skjer!</a:t>
            </a:r>
          </a:p>
          <a:p>
            <a:pPr marL="457200" lvl="1" indent="0" algn="ctr">
              <a:spcAft>
                <a:spcPts val="1200"/>
              </a:spcAft>
              <a:buFont typeface="Arial" pitchFamily="34" charset="0"/>
              <a:buNone/>
            </a:pPr>
            <a:r>
              <a:rPr lang="nb-NO" sz="5800" i="1" dirty="0" smtClean="0">
                <a:solidFill>
                  <a:srgbClr val="FFFF00"/>
                </a:solidFill>
              </a:rPr>
              <a:t>Den strenge dommeren  - </a:t>
            </a:r>
            <a:r>
              <a:rPr lang="nb-NO" sz="5800" i="1" dirty="0" err="1" smtClean="0">
                <a:solidFill>
                  <a:srgbClr val="FFFF00"/>
                </a:solidFill>
              </a:rPr>
              <a:t>Gawande</a:t>
            </a:r>
            <a:r>
              <a:rPr lang="nb-NO" sz="4500" dirty="0" smtClean="0">
                <a:solidFill>
                  <a:srgbClr val="FFFF00"/>
                </a:solidFill>
              </a:rPr>
              <a:t/>
            </a:r>
            <a:br>
              <a:rPr lang="nb-NO" sz="4500" dirty="0" smtClean="0">
                <a:solidFill>
                  <a:srgbClr val="FFFF00"/>
                </a:solidFill>
              </a:rPr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241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cover/>
      </p:transition>
    </mc:Choice>
    <mc:Fallback xmlns="">
      <p:transition xmlns:p14="http://schemas.microsoft.com/office/powerpoint/2010/main"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ssholder for innhold 2"/>
          <p:cNvSpPr>
            <a:spLocks noGrp="1"/>
          </p:cNvSpPr>
          <p:nvPr>
            <p:ph idx="1"/>
          </p:nvPr>
        </p:nvSpPr>
        <p:spPr>
          <a:xfrm>
            <a:off x="1213016" y="494632"/>
            <a:ext cx="7930984" cy="5921032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spcAft>
                <a:spcPts val="1200"/>
              </a:spcAft>
            </a:pPr>
            <a:r>
              <a:rPr lang="nb-NO" sz="3000" b="1" dirty="0">
                <a:solidFill>
                  <a:srgbClr val="FFFF00"/>
                </a:solidFill>
              </a:rPr>
              <a:t>Tilsvar- et svar på spørsmålet om hvorfor du handlet som du gjorde</a:t>
            </a:r>
          </a:p>
          <a:p>
            <a:pPr marL="1268413" lvl="2">
              <a:lnSpc>
                <a:spcPct val="70000"/>
              </a:lnSpc>
              <a:spcAft>
                <a:spcPts val="1200"/>
              </a:spcAft>
            </a:pPr>
            <a:r>
              <a:rPr lang="nb-NO" sz="2800" dirty="0"/>
              <a:t>erkjennelse av krav på begrunnelse</a:t>
            </a:r>
          </a:p>
          <a:p>
            <a:pPr marL="1268413" lvl="2">
              <a:lnSpc>
                <a:spcPct val="70000"/>
              </a:lnSpc>
              <a:spcAft>
                <a:spcPts val="1200"/>
              </a:spcAft>
            </a:pPr>
            <a:r>
              <a:rPr lang="nb-NO" sz="2800" dirty="0"/>
              <a:t>erkjennelse av at du er rett adresse</a:t>
            </a:r>
          </a:p>
          <a:p>
            <a:pPr marL="1268413" lvl="2">
              <a:lnSpc>
                <a:spcPct val="70000"/>
              </a:lnSpc>
              <a:spcAft>
                <a:spcPts val="1200"/>
              </a:spcAft>
            </a:pPr>
            <a:r>
              <a:rPr lang="nb-NO" sz="2800" dirty="0"/>
              <a:t>vilje til å </a:t>
            </a:r>
            <a:r>
              <a:rPr lang="nb-NO" sz="2800" dirty="0" smtClean="0"/>
              <a:t>svare</a:t>
            </a:r>
            <a:br>
              <a:rPr lang="nb-NO" sz="2800" dirty="0" smtClean="0"/>
            </a:br>
            <a:endParaRPr lang="nb-NO" sz="2800" dirty="0"/>
          </a:p>
          <a:p>
            <a:pPr marL="1497013" lvl="3" indent="0">
              <a:lnSpc>
                <a:spcPct val="70000"/>
              </a:lnSpc>
              <a:spcAft>
                <a:spcPts val="1200"/>
              </a:spcAft>
              <a:buNone/>
            </a:pPr>
            <a:r>
              <a:rPr lang="nb-NO" sz="2800" i="1" dirty="0" smtClean="0">
                <a:solidFill>
                  <a:srgbClr val="FF0000"/>
                </a:solidFill>
              </a:rPr>
              <a:t> </a:t>
            </a:r>
            <a:r>
              <a:rPr lang="nb-NO" sz="2800" i="1" dirty="0" smtClean="0">
                <a:solidFill>
                  <a:srgbClr val="FFFF00"/>
                </a:solidFill>
              </a:rPr>
              <a:t>Stol </a:t>
            </a:r>
            <a:r>
              <a:rPr lang="nb-NO" sz="2800" i="1" dirty="0">
                <a:solidFill>
                  <a:srgbClr val="FFFF00"/>
                </a:solidFill>
              </a:rPr>
              <a:t>aldri på </a:t>
            </a:r>
            <a:r>
              <a:rPr lang="nb-NO" sz="2800" i="1" dirty="0" smtClean="0">
                <a:solidFill>
                  <a:srgbClr val="FFFF00"/>
                </a:solidFill>
              </a:rPr>
              <a:t>autoriteter!</a:t>
            </a:r>
            <a:br>
              <a:rPr lang="nb-NO" sz="2800" i="1" dirty="0" smtClean="0">
                <a:solidFill>
                  <a:srgbClr val="FFFF00"/>
                </a:solidFill>
              </a:rPr>
            </a:br>
            <a:endParaRPr lang="nb-NO" sz="2800" i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nb-NO" sz="2400" dirty="0">
                <a:solidFill>
                  <a:srgbClr val="FFFFFF"/>
                </a:solidFill>
              </a:rPr>
              <a:t>Lucas, J. R. (1993). </a:t>
            </a:r>
            <a:r>
              <a:rPr lang="nb-NO" sz="2400" i="1" dirty="0" err="1">
                <a:solidFill>
                  <a:srgbClr val="FFFFFF"/>
                </a:solidFill>
              </a:rPr>
              <a:t>Responsibility</a:t>
            </a:r>
            <a:r>
              <a:rPr lang="nb-NO" sz="2400" dirty="0">
                <a:solidFill>
                  <a:srgbClr val="FFFFFF"/>
                </a:solidFill>
              </a:rPr>
              <a:t>. Oxford: </a:t>
            </a:r>
            <a:r>
              <a:rPr lang="nb-NO" sz="2400" dirty="0" err="1">
                <a:solidFill>
                  <a:srgbClr val="FFFFFF"/>
                </a:solidFill>
              </a:rPr>
              <a:t>Clarendon</a:t>
            </a:r>
            <a:r>
              <a:rPr lang="nb-NO" sz="2400" dirty="0">
                <a:solidFill>
                  <a:srgbClr val="FFFFFF"/>
                </a:solidFill>
              </a:rPr>
              <a:t> Press.</a:t>
            </a:r>
          </a:p>
          <a:p>
            <a:pPr marL="1497013" lvl="3" indent="0">
              <a:lnSpc>
                <a:spcPct val="70000"/>
              </a:lnSpc>
              <a:spcAft>
                <a:spcPts val="1200"/>
              </a:spcAft>
              <a:buNone/>
            </a:pPr>
            <a:endParaRPr lang="nb-NO" sz="2800" i="1" dirty="0" smtClean="0"/>
          </a:p>
          <a:p>
            <a:pPr marL="1497013" lvl="3" indent="0">
              <a:lnSpc>
                <a:spcPct val="70000"/>
              </a:lnSpc>
              <a:spcAft>
                <a:spcPts val="1200"/>
              </a:spcAft>
              <a:buNone/>
            </a:pPr>
            <a:endParaRPr lang="nb-NO" sz="2800" dirty="0" smtClean="0"/>
          </a:p>
          <a:p>
            <a:pPr marL="1497013" lvl="3" indent="0">
              <a:lnSpc>
                <a:spcPct val="60000"/>
              </a:lnSpc>
              <a:spcAft>
                <a:spcPts val="1200"/>
              </a:spcAft>
              <a:buNone/>
            </a:pPr>
            <a:endParaRPr lang="nb-NO" sz="2800" i="1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 rot="16200000">
            <a:off x="-3618698" y="2527113"/>
            <a:ext cx="8229600" cy="910924"/>
          </a:xfrm>
        </p:spPr>
        <p:txBody>
          <a:bodyPr vert="horz">
            <a:noAutofit/>
          </a:bodyPr>
          <a:lstStyle/>
          <a:p>
            <a:pPr>
              <a:lnSpc>
                <a:spcPct val="70000"/>
              </a:lnSpc>
            </a:pPr>
            <a:r>
              <a:rPr lang="nb-NO" sz="9600" b="1" dirty="0" smtClean="0">
                <a:solidFill>
                  <a:srgbClr val="FFFF00"/>
                </a:solidFill>
              </a:rPr>
              <a:t>Ansvar</a:t>
            </a:r>
            <a:endParaRPr lang="nb-NO" sz="7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6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cover/>
      </p:transition>
    </mc:Choice>
    <mc:Fallback xmlns="">
      <p:transition xmlns:p14="http://schemas.microsoft.com/office/powerpoint/2010/main"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ssholder for innhold 2"/>
          <p:cNvSpPr>
            <a:spLocks noGrp="1"/>
          </p:cNvSpPr>
          <p:nvPr>
            <p:ph idx="1"/>
          </p:nvPr>
        </p:nvSpPr>
        <p:spPr>
          <a:xfrm>
            <a:off x="1369995" y="699178"/>
            <a:ext cx="7774004" cy="5716486"/>
          </a:xfrm>
        </p:spPr>
        <p:txBody>
          <a:bodyPr>
            <a:noAutofit/>
          </a:bodyPr>
          <a:lstStyle/>
          <a:p>
            <a:pPr marL="0" lvl="2" indent="0">
              <a:lnSpc>
                <a:spcPct val="80000"/>
              </a:lnSpc>
              <a:spcAft>
                <a:spcPts val="1200"/>
              </a:spcAft>
              <a:buNone/>
            </a:pPr>
            <a:r>
              <a:rPr lang="nb-NO" sz="3600" b="1" dirty="0">
                <a:solidFill>
                  <a:srgbClr val="FFFF00"/>
                </a:solidFill>
              </a:rPr>
              <a:t>Ansvarets forrang </a:t>
            </a:r>
            <a:br>
              <a:rPr lang="nb-NO" sz="3600" b="1" dirty="0">
                <a:solidFill>
                  <a:srgbClr val="FFFF00"/>
                </a:solidFill>
              </a:rPr>
            </a:br>
            <a:endParaRPr lang="nb-NO" sz="3600" b="1" dirty="0" smtClean="0">
              <a:solidFill>
                <a:srgbClr val="FFFF00"/>
              </a:solidFill>
            </a:endParaRPr>
          </a:p>
          <a:p>
            <a:pPr marL="800100" lvl="3" indent="-342900">
              <a:lnSpc>
                <a:spcPct val="80000"/>
              </a:lnSpc>
              <a:spcAft>
                <a:spcPts val="1200"/>
              </a:spcAft>
            </a:pPr>
            <a:r>
              <a:rPr lang="nb-NO" sz="2800" dirty="0" smtClean="0">
                <a:solidFill>
                  <a:srgbClr val="FFFFFF"/>
                </a:solidFill>
              </a:rPr>
              <a:t>før </a:t>
            </a:r>
            <a:r>
              <a:rPr lang="nb-NO" sz="2800" dirty="0">
                <a:solidFill>
                  <a:srgbClr val="FFFFFF"/>
                </a:solidFill>
              </a:rPr>
              <a:t>skyld. 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nb-NO" sz="3200" dirty="0" smtClean="0">
                <a:solidFill>
                  <a:srgbClr val="FFFFFF"/>
                </a:solidFill>
              </a:rPr>
              <a:t>før </a:t>
            </a:r>
            <a:r>
              <a:rPr lang="nb-NO" sz="3200" dirty="0">
                <a:solidFill>
                  <a:srgbClr val="FFFFFF"/>
                </a:solidFill>
              </a:rPr>
              <a:t>flaks/</a:t>
            </a:r>
            <a:r>
              <a:rPr lang="nb-NO" sz="3200" dirty="0" smtClean="0">
                <a:solidFill>
                  <a:srgbClr val="FFFFFF"/>
                </a:solidFill>
              </a:rPr>
              <a:t>uflaks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nb-NO" sz="3200" dirty="0" smtClean="0">
                <a:solidFill>
                  <a:srgbClr val="FFFFFF"/>
                </a:solidFill>
              </a:rPr>
              <a:t>Å stå fast når flaksen ikke er på din side</a:t>
            </a:r>
            <a:r>
              <a:rPr lang="nb-NO" sz="3200" dirty="0" smtClean="0"/>
              <a:t/>
            </a:r>
            <a:br>
              <a:rPr lang="nb-NO" sz="3200" dirty="0" smtClean="0"/>
            </a:br>
            <a:endParaRPr lang="nb-NO" sz="3200" dirty="0"/>
          </a:p>
          <a:p>
            <a:pPr marL="914400" lvl="2" indent="0">
              <a:lnSpc>
                <a:spcPct val="80000"/>
              </a:lnSpc>
              <a:spcAft>
                <a:spcPts val="1200"/>
              </a:spcAft>
              <a:buNone/>
            </a:pPr>
            <a:r>
              <a:rPr lang="nb-NO" sz="2800" i="1" dirty="0" smtClean="0">
                <a:solidFill>
                  <a:srgbClr val="FFFF00"/>
                </a:solidFill>
              </a:rPr>
              <a:t>Et fortettet døgn i </a:t>
            </a:r>
            <a:r>
              <a:rPr lang="nb-NO" sz="2800" i="1" dirty="0" err="1" smtClean="0">
                <a:solidFill>
                  <a:srgbClr val="FFFF00"/>
                </a:solidFill>
              </a:rPr>
              <a:t>distriktspraksis</a:t>
            </a:r>
            <a:r>
              <a:rPr lang="nb-NO" sz="2800" i="1" dirty="0" smtClean="0">
                <a:solidFill>
                  <a:srgbClr val="FFFF00"/>
                </a:solidFill>
              </a:rPr>
              <a:t/>
            </a:r>
            <a:br>
              <a:rPr lang="nb-NO" sz="2800" i="1" dirty="0" smtClean="0">
                <a:solidFill>
                  <a:srgbClr val="FFFF00"/>
                </a:solidFill>
              </a:rPr>
            </a:br>
            <a:endParaRPr lang="nb-NO" sz="2800" i="1" dirty="0" smtClean="0">
              <a:solidFill>
                <a:srgbClr val="FFFF00"/>
              </a:solidFill>
            </a:endParaRPr>
          </a:p>
          <a:p>
            <a:pPr lvl="2">
              <a:lnSpc>
                <a:spcPct val="80000"/>
              </a:lnSpc>
              <a:spcAft>
                <a:spcPts val="1200"/>
              </a:spcAft>
            </a:pPr>
            <a:endParaRPr lang="nb-NO" sz="2800" i="1" dirty="0"/>
          </a:p>
          <a:p>
            <a:pPr marL="914400" lvl="2" indent="0">
              <a:lnSpc>
                <a:spcPct val="80000"/>
              </a:lnSpc>
              <a:spcAft>
                <a:spcPts val="1200"/>
              </a:spcAft>
              <a:buNone/>
            </a:pPr>
            <a:r>
              <a:rPr lang="nb-NO" dirty="0"/>
              <a:t>Walker, M. U. (1993). The </a:t>
            </a:r>
            <a:r>
              <a:rPr lang="nb-NO" dirty="0" err="1"/>
              <a:t>virtues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impure</a:t>
            </a:r>
            <a:r>
              <a:rPr lang="nb-NO" dirty="0"/>
              <a:t> </a:t>
            </a:r>
            <a:r>
              <a:rPr lang="nb-NO" dirty="0" err="1"/>
              <a:t>agency</a:t>
            </a:r>
            <a:r>
              <a:rPr lang="nb-NO" dirty="0"/>
              <a:t>. In D. </a:t>
            </a:r>
            <a:r>
              <a:rPr lang="nb-NO" dirty="0" err="1"/>
              <a:t>Satman</a:t>
            </a:r>
            <a:r>
              <a:rPr lang="nb-NO" dirty="0"/>
              <a:t> (Ed.), </a:t>
            </a:r>
            <a:r>
              <a:rPr lang="nb-NO" i="1" dirty="0"/>
              <a:t>Moral Luck</a:t>
            </a:r>
            <a:r>
              <a:rPr lang="nb-NO" dirty="0"/>
              <a:t>. New York: </a:t>
            </a:r>
            <a:r>
              <a:rPr lang="nb-NO" dirty="0" err="1"/>
              <a:t>University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New York Press.</a:t>
            </a:r>
          </a:p>
          <a:p>
            <a:pPr marL="914400" lvl="2" indent="0">
              <a:lnSpc>
                <a:spcPct val="80000"/>
              </a:lnSpc>
              <a:spcAft>
                <a:spcPts val="1200"/>
              </a:spcAft>
              <a:buNone/>
            </a:pPr>
            <a:endParaRPr lang="nb-NO" sz="2800" i="1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 rot="16200000">
            <a:off x="-3618698" y="2527113"/>
            <a:ext cx="8229600" cy="910924"/>
          </a:xfrm>
        </p:spPr>
        <p:txBody>
          <a:bodyPr vert="horz">
            <a:noAutofit/>
          </a:bodyPr>
          <a:lstStyle/>
          <a:p>
            <a:pPr>
              <a:lnSpc>
                <a:spcPct val="70000"/>
              </a:lnSpc>
            </a:pPr>
            <a:r>
              <a:rPr lang="nb-NO" sz="9600" b="1" dirty="0" smtClean="0">
                <a:solidFill>
                  <a:srgbClr val="FFFF00"/>
                </a:solidFill>
              </a:rPr>
              <a:t>Ansvar</a:t>
            </a:r>
            <a:endParaRPr lang="nb-NO" sz="7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6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cover/>
      </p:transition>
    </mc:Choice>
    <mc:Fallback xmlns="">
      <p:transition xmlns:p14="http://schemas.microsoft.com/office/powerpoint/2010/main"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Rett pil 17"/>
          <p:cNvCxnSpPr/>
          <p:nvPr/>
        </p:nvCxnSpPr>
        <p:spPr>
          <a:xfrm>
            <a:off x="7142668" y="2273788"/>
            <a:ext cx="0" cy="364267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Rett pil 4"/>
          <p:cNvCxnSpPr/>
          <p:nvPr/>
        </p:nvCxnSpPr>
        <p:spPr>
          <a:xfrm>
            <a:off x="2279651" y="2875063"/>
            <a:ext cx="0" cy="364267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>
            <a:spLocks/>
          </p:cNvSpPr>
          <p:nvPr/>
        </p:nvSpPr>
        <p:spPr>
          <a:xfrm>
            <a:off x="583282" y="2362169"/>
            <a:ext cx="2875817" cy="1152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Moral </a:t>
            </a:r>
            <a:r>
              <a:rPr lang="nb-NO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distress</a:t>
            </a:r>
            <a:r>
              <a:rPr lang="nb-NO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-forskningen</a:t>
            </a:r>
          </a:p>
          <a:p>
            <a:pPr algn="ctr"/>
            <a:r>
              <a:rPr lang="nb-NO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Moralsk slitasje</a:t>
            </a:r>
            <a:endParaRPr lang="nb-NO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ktangel 9"/>
          <p:cNvSpPr>
            <a:spLocks/>
          </p:cNvSpPr>
          <p:nvPr/>
        </p:nvSpPr>
        <p:spPr>
          <a:xfrm>
            <a:off x="5034360" y="4312637"/>
            <a:ext cx="2875818" cy="1169971"/>
          </a:xfrm>
          <a:prstGeom prst="rect">
            <a:avLst/>
          </a:prstGeom>
          <a:solidFill>
            <a:srgbClr val="FF0000"/>
          </a:solidFill>
          <a:ln>
            <a:solidFill>
              <a:srgbClr val="4F81BD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Moral crescendo og empatifall</a:t>
            </a:r>
            <a:endParaRPr lang="nb-NO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ktangel 10"/>
          <p:cNvSpPr>
            <a:spLocks/>
          </p:cNvSpPr>
          <p:nvPr/>
        </p:nvSpPr>
        <p:spPr>
          <a:xfrm>
            <a:off x="4806089" y="2341329"/>
            <a:ext cx="3528394" cy="11452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Nivellering, trivialisering, kortvarig moralsk anestesi</a:t>
            </a:r>
            <a:endParaRPr lang="nb-NO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ktangel 13"/>
          <p:cNvSpPr>
            <a:spLocks/>
          </p:cNvSpPr>
          <p:nvPr/>
        </p:nvSpPr>
        <p:spPr>
          <a:xfrm>
            <a:off x="841493" y="1081175"/>
            <a:ext cx="7068685" cy="789559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 moralske vekten er større enn antatt</a:t>
            </a:r>
          </a:p>
        </p:txBody>
      </p:sp>
      <p:sp>
        <p:nvSpPr>
          <p:cNvPr id="15" name="Rektangel 14"/>
          <p:cNvSpPr>
            <a:spLocks/>
          </p:cNvSpPr>
          <p:nvPr/>
        </p:nvSpPr>
        <p:spPr>
          <a:xfrm>
            <a:off x="196837" y="0"/>
            <a:ext cx="8137646" cy="789559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Moralsk bærekraft i profesjonelle risikosoner</a:t>
            </a:r>
            <a:endParaRPr lang="nb-NO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4" name="Rett pil 3"/>
          <p:cNvCxnSpPr/>
          <p:nvPr/>
        </p:nvCxnSpPr>
        <p:spPr>
          <a:xfrm flipV="1">
            <a:off x="3459099" y="2808167"/>
            <a:ext cx="1140493" cy="179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tt pil 12"/>
          <p:cNvCxnSpPr/>
          <p:nvPr/>
        </p:nvCxnSpPr>
        <p:spPr>
          <a:xfrm>
            <a:off x="6472269" y="3616657"/>
            <a:ext cx="0" cy="6515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pil 20"/>
          <p:cNvCxnSpPr/>
          <p:nvPr/>
        </p:nvCxnSpPr>
        <p:spPr>
          <a:xfrm flipH="1">
            <a:off x="6497338" y="5488247"/>
            <a:ext cx="1" cy="5271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kstSylinder 23"/>
          <p:cNvSpPr txBox="1"/>
          <p:nvPr/>
        </p:nvSpPr>
        <p:spPr>
          <a:xfrm>
            <a:off x="6226734" y="5969054"/>
            <a:ext cx="5412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000" dirty="0" smtClean="0"/>
              <a:t>?</a:t>
            </a:r>
            <a:endParaRPr lang="nb-NO" sz="6000" dirty="0"/>
          </a:p>
        </p:txBody>
      </p:sp>
      <p:sp>
        <p:nvSpPr>
          <p:cNvPr id="16" name="Rektangel 15"/>
          <p:cNvSpPr>
            <a:spLocks/>
          </p:cNvSpPr>
          <p:nvPr/>
        </p:nvSpPr>
        <p:spPr>
          <a:xfrm>
            <a:off x="583282" y="4330108"/>
            <a:ext cx="2875817" cy="1152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Disenfranchised</a:t>
            </a:r>
            <a:r>
              <a:rPr lang="nb-NO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nb-NO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grief</a:t>
            </a:r>
            <a:endParaRPr lang="nb-NO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7" name="Rett pil 16"/>
          <p:cNvCxnSpPr/>
          <p:nvPr/>
        </p:nvCxnSpPr>
        <p:spPr>
          <a:xfrm flipV="1">
            <a:off x="1923670" y="3616657"/>
            <a:ext cx="6268" cy="6959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21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cover/>
      </p:transition>
    </mc:Choice>
    <mc:Fallback xmlns="">
      <p:transition xmlns:p14="http://schemas.microsoft.com/office/powerpoint/2010/main"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va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2785</TotalTime>
  <Words>267</Words>
  <Application>Microsoft Office PowerPoint</Application>
  <PresentationFormat>Skjermfremvisning (4:3)</PresentationFormat>
  <Paragraphs>114</Paragraphs>
  <Slides>13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4" baseType="lpstr">
      <vt:lpstr>Svart</vt:lpstr>
      <vt:lpstr>PowerPoint-presentasjon</vt:lpstr>
      <vt:lpstr>PowerPoint-presentasjon</vt:lpstr>
      <vt:lpstr>PowerPoint-presentasjon</vt:lpstr>
      <vt:lpstr>Fenomen i spill</vt:lpstr>
      <vt:lpstr>Ansvar</vt:lpstr>
      <vt:lpstr>Funn om ansvar</vt:lpstr>
      <vt:lpstr>Ansvar</vt:lpstr>
      <vt:lpstr>Ansvar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terjem</dc:creator>
  <cp:lastModifiedBy>Kari Ronge</cp:lastModifiedBy>
  <cp:revision>222</cp:revision>
  <cp:lastPrinted>2015-10-22T08:42:29Z</cp:lastPrinted>
  <dcterms:created xsi:type="dcterms:W3CDTF">2013-12-01T10:24:01Z</dcterms:created>
  <dcterms:modified xsi:type="dcterms:W3CDTF">2016-01-26T08:30:19Z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508581034</vt:i4>
  </property>
  <property fmtid="{D5CDD505-2E9C-101B-9397-08002B2CF9AE}" pid="3" name="_NewReviewCycle">
    <vt:lpwstr/>
  </property>
  <property fmtid="{D5CDD505-2E9C-101B-9397-08002B2CF9AE}" pid="4" name="_EmailSubject">
    <vt:lpwstr>oppdatering nett</vt:lpwstr>
  </property>
  <property fmtid="{D5CDD505-2E9C-101B-9397-08002B2CF9AE}" pid="5" name="_AuthorEmail">
    <vt:lpwstr>tone.houge.holter@legeforeningen.no</vt:lpwstr>
  </property>
  <property fmtid="{D5CDD505-2E9C-101B-9397-08002B2CF9AE}" pid="6" name="_AuthorEmailDisplayName">
    <vt:lpwstr>Tone Houge Holter</vt:lpwstr>
  </property>
</Properties>
</file>